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326" r:id="rId5"/>
    <p:sldId id="329" r:id="rId6"/>
    <p:sldId id="330" r:id="rId7"/>
    <p:sldId id="376" r:id="rId8"/>
    <p:sldId id="377" r:id="rId9"/>
    <p:sldId id="378" r:id="rId10"/>
    <p:sldId id="379" r:id="rId11"/>
    <p:sldId id="380" r:id="rId12"/>
    <p:sldId id="381" r:id="rId13"/>
    <p:sldId id="392" r:id="rId14"/>
    <p:sldId id="382" r:id="rId15"/>
    <p:sldId id="383" r:id="rId16"/>
    <p:sldId id="384" r:id="rId17"/>
    <p:sldId id="385" r:id="rId18"/>
    <p:sldId id="386" r:id="rId19"/>
    <p:sldId id="387" r:id="rId20"/>
    <p:sldId id="388" r:id="rId21"/>
    <p:sldId id="389" r:id="rId22"/>
    <p:sldId id="390" r:id="rId23"/>
    <p:sldId id="391" r:id="rId24"/>
    <p:sldId id="393" r:id="rId25"/>
    <p:sldId id="394" r:id="rId26"/>
    <p:sldId id="395" r:id="rId27"/>
    <p:sldId id="396" r:id="rId28"/>
    <p:sldId id="343" r:id="rId29"/>
    <p:sldId id="375" r:id="rId30"/>
    <p:sldId id="3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6DF88E-EA11-49D9-B904-C5FAECCAB55D}">
          <p14:sldIdLst>
            <p14:sldId id="326"/>
            <p14:sldId id="329"/>
            <p14:sldId id="330"/>
            <p14:sldId id="376"/>
            <p14:sldId id="377"/>
            <p14:sldId id="378"/>
            <p14:sldId id="379"/>
            <p14:sldId id="380"/>
            <p14:sldId id="381"/>
            <p14:sldId id="392"/>
            <p14:sldId id="382"/>
            <p14:sldId id="383"/>
            <p14:sldId id="384"/>
            <p14:sldId id="385"/>
            <p14:sldId id="386"/>
            <p14:sldId id="387"/>
            <p14:sldId id="388"/>
            <p14:sldId id="389"/>
            <p14:sldId id="390"/>
            <p14:sldId id="391"/>
            <p14:sldId id="393"/>
            <p14:sldId id="394"/>
            <p14:sldId id="395"/>
            <p14:sldId id="396"/>
            <p14:sldId id="343"/>
            <p14:sldId id="375"/>
            <p14:sldId id="3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9936D-AC13-41E3-9124-2C9F0B6A3178}" type="datetimeFigureOut">
              <a:rPr lang="en-IE" smtClean="0"/>
              <a:t>09/05/2024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89AC8-F6BE-494E-A440-90A18C96299F}" type="slidenum">
              <a:rPr lang="en-IE" smtClean="0"/>
              <a:t>‹#›</a:t>
            </a:fld>
            <a:endParaRPr lang="en-IE"/>
          </a:p>
        </p:txBody>
      </p:sp>
    </p:spTree>
    <p:extLst>
      <p:ext uri="{BB962C8B-B14F-4D97-AF65-F5344CB8AC3E}">
        <p14:creationId xmlns:p14="http://schemas.microsoft.com/office/powerpoint/2010/main" val="24049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69113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05764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8240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86525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0" y="1"/>
            <a:ext cx="12190392" cy="685643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48">
              <a:solidFill>
                <a:schemeClr val="dk1"/>
              </a:solidFill>
              <a:latin typeface="Calibri"/>
              <a:ea typeface="Calibri"/>
              <a:cs typeface="Calibri"/>
              <a:sym typeface="Calibri"/>
            </a:endParaRPr>
          </a:p>
        </p:txBody>
      </p:sp>
      <p:sp>
        <p:nvSpPr>
          <p:cNvPr id="23" name="Google Shape;23;p3"/>
          <p:cNvSpPr txBox="1">
            <a:spLocks noGrp="1"/>
          </p:cNvSpPr>
          <p:nvPr>
            <p:ph type="title"/>
          </p:nvPr>
        </p:nvSpPr>
        <p:spPr>
          <a:xfrm>
            <a:off x="6675875" y="700326"/>
            <a:ext cx="4293987" cy="19895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37" b="0" i="0">
                <a:solidFill>
                  <a:schemeClr val="lt1"/>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145280" y="6377940"/>
            <a:ext cx="3901440" cy="1662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609601" y="6377940"/>
            <a:ext cx="2804160" cy="1662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78240" y="6377941"/>
            <a:ext cx="2804160" cy="1661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IE" smtClean="0"/>
              <a:pPr/>
              <a:t>‹#›</a:t>
            </a:fld>
            <a:endParaRPr lang="en-IE" sz="1848">
              <a:latin typeface="Calibri"/>
              <a:ea typeface="Calibri"/>
              <a:cs typeface="Calibri"/>
              <a:sym typeface="Calibri"/>
            </a:endParaRPr>
          </a:p>
        </p:txBody>
      </p:sp>
    </p:spTree>
    <p:extLst>
      <p:ext uri="{BB962C8B-B14F-4D97-AF65-F5344CB8AC3E}">
        <p14:creationId xmlns:p14="http://schemas.microsoft.com/office/powerpoint/2010/main" val="267098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4197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465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162425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80441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5664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9036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463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4575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IE"/>
              <a:t>06.11.19</a:t>
            </a:r>
            <a:endParaRPr lang="en-US"/>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endParaRPr lang="en-US"/>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3327219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ACCBD6-BA2A-21A9-7743-F5669B021512}"/>
              </a:ext>
            </a:extLst>
          </p:cNvPr>
          <p:cNvSpPr>
            <a:spLocks noGrp="1"/>
          </p:cNvSpPr>
          <p:nvPr>
            <p:ph type="ctrTitle"/>
          </p:nvPr>
        </p:nvSpPr>
        <p:spPr/>
        <p:txBody>
          <a:bodyPr/>
          <a:lstStyle/>
          <a:p>
            <a:r>
              <a:rPr lang="en-IE" dirty="0"/>
              <a:t>Blockchain Technologies and Applications</a:t>
            </a:r>
          </a:p>
        </p:txBody>
      </p:sp>
      <p:sp>
        <p:nvSpPr>
          <p:cNvPr id="8" name="Subtitle 7">
            <a:extLst>
              <a:ext uri="{FF2B5EF4-FFF2-40B4-BE49-F238E27FC236}">
                <a16:creationId xmlns:a16="http://schemas.microsoft.com/office/drawing/2014/main" id="{A2CD30BC-9B02-4FE6-B816-A6234D8DE576}"/>
              </a:ext>
            </a:extLst>
          </p:cNvPr>
          <p:cNvSpPr>
            <a:spLocks noGrp="1"/>
          </p:cNvSpPr>
          <p:nvPr>
            <p:ph type="subTitle" idx="1"/>
          </p:nvPr>
        </p:nvSpPr>
        <p:spPr/>
        <p:txBody>
          <a:bodyPr/>
          <a:lstStyle/>
          <a:p>
            <a:r>
              <a:rPr lang="en-IE" dirty="0"/>
              <a:t>ISE Block 8 – Week 6</a:t>
            </a:r>
          </a:p>
        </p:txBody>
      </p:sp>
    </p:spTree>
    <p:extLst>
      <p:ext uri="{BB962C8B-B14F-4D97-AF65-F5344CB8AC3E}">
        <p14:creationId xmlns:p14="http://schemas.microsoft.com/office/powerpoint/2010/main" val="349972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3A2435-B3C3-54AA-17F5-5563C63D56C8}"/>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defTabSz="914400"/>
            <a:r>
              <a:rPr lang="en-US" sz="4000" kern="1200">
                <a:solidFill>
                  <a:srgbClr val="FFFFFF"/>
                </a:solidFill>
                <a:latin typeface="+mj-lt"/>
                <a:ea typeface="+mj-ea"/>
                <a:cs typeface="+mj-cs"/>
              </a:rPr>
              <a:t>Legal Issues with Blockchain – KYC and AML</a:t>
            </a:r>
          </a:p>
        </p:txBody>
      </p:sp>
      <p:pic>
        <p:nvPicPr>
          <p:cNvPr id="6" name="Picture 5">
            <a:extLst>
              <a:ext uri="{FF2B5EF4-FFF2-40B4-BE49-F238E27FC236}">
                <a16:creationId xmlns:a16="http://schemas.microsoft.com/office/drawing/2014/main" id="{08ED79E6-4362-BA34-9833-5627277735E6}"/>
              </a:ext>
            </a:extLst>
          </p:cNvPr>
          <p:cNvPicPr>
            <a:picLocks noChangeAspect="1"/>
          </p:cNvPicPr>
          <p:nvPr/>
        </p:nvPicPr>
        <p:blipFill>
          <a:blip r:embed="rId2"/>
          <a:stretch>
            <a:fillRect/>
          </a:stretch>
        </p:blipFill>
        <p:spPr>
          <a:xfrm>
            <a:off x="6120185" y="457199"/>
            <a:ext cx="5559950" cy="5899152"/>
          </a:xfrm>
          <a:prstGeom prst="rect">
            <a:avLst/>
          </a:prstGeom>
        </p:spPr>
      </p:pic>
      <p:sp>
        <p:nvSpPr>
          <p:cNvPr id="4" name="Date Placeholder 3">
            <a:extLst>
              <a:ext uri="{FF2B5EF4-FFF2-40B4-BE49-F238E27FC236}">
                <a16:creationId xmlns:a16="http://schemas.microsoft.com/office/drawing/2014/main" id="{B4CFB827-15A0-C10D-89B0-98FCFA1221A7}"/>
              </a:ext>
            </a:extLst>
          </p:cNvPr>
          <p:cNvSpPr>
            <a:spLocks noGrp="1"/>
          </p:cNvSpPr>
          <p:nvPr>
            <p:ph type="dt" sz="half" idx="10"/>
          </p:nvPr>
        </p:nvSpPr>
        <p:spPr>
          <a:xfrm>
            <a:off x="8961120" y="6455664"/>
            <a:ext cx="2743200" cy="365125"/>
          </a:xfrm>
        </p:spPr>
        <p:txBody>
          <a:bodyPr vert="horz" lIns="91440" tIns="45720" rIns="91440" bIns="45720" rtlCol="0" anchor="ctr">
            <a:normAutofit/>
          </a:bodyPr>
          <a:lstStyle/>
          <a:p>
            <a:pPr algn="r">
              <a:spcAft>
                <a:spcPts val="600"/>
              </a:spcAft>
            </a:pPr>
            <a:r>
              <a:rPr lang="en-US" sz="1100">
                <a:solidFill>
                  <a:schemeClr val="tx1">
                    <a:lumMod val="50000"/>
                    <a:lumOff val="50000"/>
                  </a:schemeClr>
                </a:solidFill>
                <a:latin typeface="+mn-lt"/>
              </a:rPr>
              <a:t>06.11.19</a:t>
            </a:r>
          </a:p>
        </p:txBody>
      </p:sp>
    </p:spTree>
    <p:extLst>
      <p:ext uri="{BB962C8B-B14F-4D97-AF65-F5344CB8AC3E}">
        <p14:creationId xmlns:p14="http://schemas.microsoft.com/office/powerpoint/2010/main" val="211832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9C0293-408D-5B05-55CE-DB29BFB23C53}"/>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defTabSz="914400"/>
            <a:r>
              <a:rPr lang="en-US" sz="4000" kern="1200" dirty="0">
                <a:solidFill>
                  <a:srgbClr val="FFFFFF"/>
                </a:solidFill>
                <a:latin typeface="+mj-lt"/>
                <a:ea typeface="+mj-ea"/>
                <a:cs typeface="+mj-cs"/>
              </a:rPr>
              <a:t>Legal Issues with Blockchain – KYC and AML</a:t>
            </a:r>
          </a:p>
        </p:txBody>
      </p:sp>
      <p:pic>
        <p:nvPicPr>
          <p:cNvPr id="5" name="Picture 4">
            <a:extLst>
              <a:ext uri="{FF2B5EF4-FFF2-40B4-BE49-F238E27FC236}">
                <a16:creationId xmlns:a16="http://schemas.microsoft.com/office/drawing/2014/main" id="{501AA375-9C15-97E4-9453-E639F9E090E9}"/>
              </a:ext>
            </a:extLst>
          </p:cNvPr>
          <p:cNvPicPr>
            <a:picLocks noChangeAspect="1"/>
          </p:cNvPicPr>
          <p:nvPr/>
        </p:nvPicPr>
        <p:blipFill>
          <a:blip r:embed="rId2"/>
          <a:stretch>
            <a:fillRect/>
          </a:stretch>
        </p:blipFill>
        <p:spPr>
          <a:xfrm>
            <a:off x="5590507" y="1293295"/>
            <a:ext cx="6578233" cy="3683810"/>
          </a:xfrm>
          <a:prstGeom prst="rect">
            <a:avLst/>
          </a:prstGeom>
        </p:spPr>
      </p:pic>
      <p:sp>
        <p:nvSpPr>
          <p:cNvPr id="4" name="Date Placeholder 3">
            <a:extLst>
              <a:ext uri="{FF2B5EF4-FFF2-40B4-BE49-F238E27FC236}">
                <a16:creationId xmlns:a16="http://schemas.microsoft.com/office/drawing/2014/main" id="{4706FAC4-D99F-843F-F299-D9B900D6D814}"/>
              </a:ext>
            </a:extLst>
          </p:cNvPr>
          <p:cNvSpPr>
            <a:spLocks noGrp="1"/>
          </p:cNvSpPr>
          <p:nvPr>
            <p:ph type="dt" sz="half" idx="10"/>
          </p:nvPr>
        </p:nvSpPr>
        <p:spPr>
          <a:xfrm>
            <a:off x="8961120" y="6455664"/>
            <a:ext cx="2743200" cy="365125"/>
          </a:xfrm>
        </p:spPr>
        <p:txBody>
          <a:bodyPr vert="horz" lIns="91440" tIns="45720" rIns="91440" bIns="45720" rtlCol="0" anchor="ctr">
            <a:normAutofit/>
          </a:bodyPr>
          <a:lstStyle/>
          <a:p>
            <a:pPr algn="r">
              <a:spcAft>
                <a:spcPts val="600"/>
              </a:spcAft>
            </a:pPr>
            <a:r>
              <a:rPr lang="en-US" sz="1100">
                <a:solidFill>
                  <a:schemeClr val="tx1">
                    <a:lumMod val="50000"/>
                    <a:lumOff val="50000"/>
                  </a:schemeClr>
                </a:solidFill>
                <a:latin typeface="+mn-lt"/>
              </a:rPr>
              <a:t>06.11.19</a:t>
            </a:r>
          </a:p>
        </p:txBody>
      </p:sp>
    </p:spTree>
    <p:extLst>
      <p:ext uri="{BB962C8B-B14F-4D97-AF65-F5344CB8AC3E}">
        <p14:creationId xmlns:p14="http://schemas.microsoft.com/office/powerpoint/2010/main" val="205495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A45A-C178-946E-58AF-633A53CAEF3E}"/>
              </a:ext>
            </a:extLst>
          </p:cNvPr>
          <p:cNvSpPr>
            <a:spLocks noGrp="1"/>
          </p:cNvSpPr>
          <p:nvPr>
            <p:ph type="title"/>
          </p:nvPr>
        </p:nvSpPr>
        <p:spPr/>
        <p:txBody>
          <a:bodyPr/>
          <a:lstStyle/>
          <a:p>
            <a:r>
              <a:rPr lang="en-IE" dirty="0"/>
              <a:t>Legal Issues with Blockchain – KYC and AML</a:t>
            </a:r>
          </a:p>
        </p:txBody>
      </p:sp>
      <p:sp>
        <p:nvSpPr>
          <p:cNvPr id="3" name="Content Placeholder 2">
            <a:extLst>
              <a:ext uri="{FF2B5EF4-FFF2-40B4-BE49-F238E27FC236}">
                <a16:creationId xmlns:a16="http://schemas.microsoft.com/office/drawing/2014/main" id="{406915D2-33F4-7C01-4C6E-7FAC0143442A}"/>
              </a:ext>
            </a:extLst>
          </p:cNvPr>
          <p:cNvSpPr>
            <a:spLocks noGrp="1"/>
          </p:cNvSpPr>
          <p:nvPr>
            <p:ph idx="1"/>
          </p:nvPr>
        </p:nvSpPr>
        <p:spPr/>
        <p:txBody>
          <a:bodyPr/>
          <a:lstStyle/>
          <a:p>
            <a:r>
              <a:rPr lang="en-IE" sz="3200" dirty="0"/>
              <a:t>Exercise</a:t>
            </a:r>
          </a:p>
          <a:p>
            <a:endParaRPr lang="en-IE" dirty="0"/>
          </a:p>
          <a:p>
            <a:r>
              <a:rPr lang="en-IE" dirty="0"/>
              <a:t>What information do you think is important to gather during a KYC process?</a:t>
            </a:r>
          </a:p>
          <a:p>
            <a:r>
              <a:rPr lang="en-IE" dirty="0"/>
              <a:t>What information do you think is needed to perform a thorough AML check?</a:t>
            </a:r>
          </a:p>
          <a:p>
            <a:endParaRPr lang="en-IE" dirty="0"/>
          </a:p>
        </p:txBody>
      </p:sp>
      <p:sp>
        <p:nvSpPr>
          <p:cNvPr id="4" name="Date Placeholder 3">
            <a:extLst>
              <a:ext uri="{FF2B5EF4-FFF2-40B4-BE49-F238E27FC236}">
                <a16:creationId xmlns:a16="http://schemas.microsoft.com/office/drawing/2014/main" id="{3A425105-0829-39F8-951A-B8F5ABAF0B70}"/>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24816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D17936-458B-1ED9-3211-AF2DAF4F51B7}"/>
              </a:ext>
            </a:extLst>
          </p:cNvPr>
          <p:cNvPicPr>
            <a:picLocks noChangeAspect="1"/>
          </p:cNvPicPr>
          <p:nvPr/>
        </p:nvPicPr>
        <p:blipFill>
          <a:blip r:embed="rId2"/>
          <a:stretch>
            <a:fillRect/>
          </a:stretch>
        </p:blipFill>
        <p:spPr>
          <a:xfrm>
            <a:off x="0" y="617052"/>
            <a:ext cx="12192000" cy="5623896"/>
          </a:xfrm>
          <a:prstGeom prst="rect">
            <a:avLst/>
          </a:prstGeom>
        </p:spPr>
      </p:pic>
    </p:spTree>
    <p:extLst>
      <p:ext uri="{BB962C8B-B14F-4D97-AF65-F5344CB8AC3E}">
        <p14:creationId xmlns:p14="http://schemas.microsoft.com/office/powerpoint/2010/main" val="395804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C535-0A49-AFC6-D5AE-341A40372C9F}"/>
              </a:ext>
            </a:extLst>
          </p:cNvPr>
          <p:cNvSpPr>
            <a:spLocks noGrp="1"/>
          </p:cNvSpPr>
          <p:nvPr>
            <p:ph type="title"/>
          </p:nvPr>
        </p:nvSpPr>
        <p:spPr/>
        <p:txBody>
          <a:bodyPr/>
          <a:lstStyle/>
          <a:p>
            <a:r>
              <a:rPr lang="en-IE" dirty="0"/>
              <a:t>Legal Issues with Blockchain – KYC and AML</a:t>
            </a:r>
          </a:p>
        </p:txBody>
      </p:sp>
      <p:sp>
        <p:nvSpPr>
          <p:cNvPr id="3" name="Content Placeholder 2">
            <a:extLst>
              <a:ext uri="{FF2B5EF4-FFF2-40B4-BE49-F238E27FC236}">
                <a16:creationId xmlns:a16="http://schemas.microsoft.com/office/drawing/2014/main" id="{6CA1CE28-DD04-29D5-CE70-174FDF26A123}"/>
              </a:ext>
            </a:extLst>
          </p:cNvPr>
          <p:cNvSpPr>
            <a:spLocks noGrp="1"/>
          </p:cNvSpPr>
          <p:nvPr>
            <p:ph idx="1"/>
          </p:nvPr>
        </p:nvSpPr>
        <p:spPr>
          <a:xfrm>
            <a:off x="647937" y="1628354"/>
            <a:ext cx="4487437" cy="3806042"/>
          </a:xfrm>
        </p:spPr>
        <p:txBody>
          <a:bodyPr/>
          <a:lstStyle/>
          <a:p>
            <a:r>
              <a:rPr lang="en-US" sz="1100" dirty="0"/>
              <a:t>All lists:</a:t>
            </a:r>
          </a:p>
          <a:p>
            <a:r>
              <a:rPr lang="en-US" sz="1100" dirty="0"/>
              <a:t>Belgian Lists:</a:t>
            </a:r>
          </a:p>
          <a:p>
            <a:r>
              <a:rPr lang="en-US" sz="1100" dirty="0"/>
              <a:t>• Belgium Most Wanted</a:t>
            </a:r>
          </a:p>
          <a:p>
            <a:r>
              <a:rPr lang="en-US" sz="1100" dirty="0"/>
              <a:t>• Belgium national financial sanctions</a:t>
            </a:r>
          </a:p>
          <a:p>
            <a:endParaRPr lang="en-US" sz="1100" dirty="0"/>
          </a:p>
          <a:p>
            <a:r>
              <a:rPr lang="en-US" sz="1100" dirty="0"/>
              <a:t>Brazilian Lists:</a:t>
            </a:r>
          </a:p>
          <a:p>
            <a:r>
              <a:rPr lang="en-US" sz="1100" dirty="0"/>
              <a:t>• CEIS BR-CEIS</a:t>
            </a:r>
          </a:p>
          <a:p>
            <a:r>
              <a:rPr lang="en-US" sz="1100" dirty="0"/>
              <a:t>• CEIS CEPIM</a:t>
            </a:r>
          </a:p>
          <a:p>
            <a:r>
              <a:rPr lang="en-US" sz="1100" dirty="0"/>
              <a:t>• CEIS CNEP</a:t>
            </a:r>
          </a:p>
          <a:p>
            <a:r>
              <a:rPr lang="en-US" sz="1100" dirty="0"/>
              <a:t>• </a:t>
            </a:r>
            <a:r>
              <a:rPr lang="en-US" sz="1100" dirty="0" err="1"/>
              <a:t>Acordos</a:t>
            </a:r>
            <a:r>
              <a:rPr lang="en-US" sz="1100" dirty="0"/>
              <a:t> </a:t>
            </a:r>
            <a:r>
              <a:rPr lang="en-US" sz="1100" dirty="0" err="1"/>
              <a:t>Leniencia</a:t>
            </a:r>
            <a:endParaRPr lang="en-US" sz="1100" dirty="0"/>
          </a:p>
          <a:p>
            <a:endParaRPr lang="en-US" sz="1100" dirty="0"/>
          </a:p>
          <a:p>
            <a:r>
              <a:rPr lang="en-US" sz="1100" dirty="0"/>
              <a:t>Canadian Lists:</a:t>
            </a:r>
          </a:p>
          <a:p>
            <a:r>
              <a:rPr lang="en-US" sz="1100" dirty="0"/>
              <a:t>• Canada Public </a:t>
            </a:r>
            <a:r>
              <a:rPr lang="en-US" sz="1100" dirty="0" err="1"/>
              <a:t>Safaty</a:t>
            </a:r>
            <a:r>
              <a:rPr lang="en-US" sz="1100" dirty="0"/>
              <a:t> - Listed Terrorist Entities</a:t>
            </a:r>
          </a:p>
          <a:p>
            <a:r>
              <a:rPr lang="en-US" sz="1100" dirty="0"/>
              <a:t>• Canadian Securities Administrators</a:t>
            </a:r>
          </a:p>
          <a:p>
            <a:r>
              <a:rPr lang="en-US" sz="1100" dirty="0"/>
              <a:t>• Consolidated Canadian Autonomous Sanctions List</a:t>
            </a:r>
          </a:p>
          <a:p>
            <a:r>
              <a:rPr lang="en-US" sz="1100" dirty="0"/>
              <a:t>• Financial Services Commission Of Ontario:</a:t>
            </a:r>
          </a:p>
          <a:p>
            <a:r>
              <a:rPr lang="en-US" sz="1100" dirty="0"/>
              <a:t> - Enforcement Activities</a:t>
            </a:r>
          </a:p>
          <a:p>
            <a:r>
              <a:rPr lang="en-US" sz="1100" dirty="0"/>
              <a:t> - Agents</a:t>
            </a:r>
          </a:p>
          <a:p>
            <a:r>
              <a:rPr lang="en-US" sz="1100" dirty="0"/>
              <a:t> - Corporate Agencies</a:t>
            </a:r>
          </a:p>
          <a:p>
            <a:r>
              <a:rPr lang="en-US" sz="1100" dirty="0"/>
              <a:t> - Enforcement Activities</a:t>
            </a:r>
          </a:p>
          <a:p>
            <a:r>
              <a:rPr lang="en-US" sz="1100" dirty="0"/>
              <a:t> - Agents</a:t>
            </a:r>
          </a:p>
          <a:p>
            <a:r>
              <a:rPr lang="en-US" sz="1100" dirty="0"/>
              <a:t> - Corporate Agencies</a:t>
            </a:r>
          </a:p>
          <a:p>
            <a:r>
              <a:rPr lang="en-US" sz="1100" dirty="0"/>
              <a:t> - Health care provider</a:t>
            </a:r>
          </a:p>
          <a:p>
            <a:r>
              <a:rPr lang="en-US" sz="1100" dirty="0"/>
              <a:t> - Companies</a:t>
            </a:r>
          </a:p>
          <a:p>
            <a:r>
              <a:rPr lang="en-US" sz="1100" dirty="0"/>
              <a:t> - Company representatives</a:t>
            </a:r>
          </a:p>
          <a:p>
            <a:r>
              <a:rPr lang="en-US" sz="1100" dirty="0"/>
              <a:t> - Paralegals</a:t>
            </a:r>
          </a:p>
          <a:p>
            <a:r>
              <a:rPr lang="en-US" sz="1100" dirty="0"/>
              <a:t> - </a:t>
            </a:r>
            <a:r>
              <a:rPr lang="en-US" sz="1100" dirty="0" err="1"/>
              <a:t>Compulsasy</a:t>
            </a:r>
            <a:r>
              <a:rPr lang="en-US" sz="1100" dirty="0"/>
              <a:t> automobile insurance act</a:t>
            </a:r>
          </a:p>
          <a:p>
            <a:r>
              <a:rPr lang="en-US" sz="1100" dirty="0"/>
              <a:t> - Mortgage brokers</a:t>
            </a:r>
          </a:p>
          <a:p>
            <a:r>
              <a:rPr lang="en-US" sz="1100" dirty="0"/>
              <a:t> - Mortgage Agents</a:t>
            </a:r>
          </a:p>
          <a:p>
            <a:r>
              <a:rPr lang="en-US" sz="1100" dirty="0"/>
              <a:t> - Mortgage Brokerages</a:t>
            </a:r>
          </a:p>
          <a:p>
            <a:r>
              <a:rPr lang="en-US" sz="1100" dirty="0"/>
              <a:t> - Mortgage Administrators</a:t>
            </a:r>
          </a:p>
          <a:p>
            <a:r>
              <a:rPr lang="en-US" sz="1100" dirty="0"/>
              <a:t> - Load trust corporation</a:t>
            </a:r>
          </a:p>
          <a:p>
            <a:r>
              <a:rPr lang="en-US" sz="1100" dirty="0"/>
              <a:t> - Credit union &amp; </a:t>
            </a:r>
            <a:r>
              <a:rPr lang="en-US" sz="1100" dirty="0" err="1"/>
              <a:t>Caisses</a:t>
            </a:r>
            <a:r>
              <a:rPr lang="en-US" sz="1100" dirty="0"/>
              <a:t> </a:t>
            </a:r>
            <a:r>
              <a:rPr lang="en-US" sz="1100" dirty="0" err="1"/>
              <a:t>populaires</a:t>
            </a:r>
            <a:endParaRPr lang="en-US" sz="1100" dirty="0"/>
          </a:p>
          <a:p>
            <a:endParaRPr lang="en-US" sz="1100" dirty="0"/>
          </a:p>
          <a:p>
            <a:r>
              <a:rPr lang="en-US" sz="1100" dirty="0"/>
              <a:t>Dutch Lists:</a:t>
            </a:r>
          </a:p>
          <a:p>
            <a:r>
              <a:rPr lang="en-US" sz="1100" dirty="0"/>
              <a:t>• </a:t>
            </a:r>
            <a:r>
              <a:rPr lang="en-US" sz="1100" dirty="0" err="1"/>
              <a:t>Rijksoverheid</a:t>
            </a:r>
            <a:r>
              <a:rPr lang="en-US" sz="1100" dirty="0"/>
              <a:t> National sanctions list for terrorism</a:t>
            </a:r>
          </a:p>
          <a:p>
            <a:endParaRPr lang="en-US" sz="1100" dirty="0"/>
          </a:p>
          <a:p>
            <a:r>
              <a:rPr lang="en-US" sz="1100" dirty="0"/>
              <a:t>European Union Lists:</a:t>
            </a:r>
          </a:p>
          <a:p>
            <a:r>
              <a:rPr lang="en-US" sz="1100" dirty="0"/>
              <a:t>• European External Action Service (EEAS)</a:t>
            </a:r>
          </a:p>
          <a:p>
            <a:r>
              <a:rPr lang="en-US" sz="1100" dirty="0"/>
              <a:t>• European Parliament</a:t>
            </a:r>
          </a:p>
          <a:p>
            <a:endParaRPr lang="en-US" sz="1100" dirty="0"/>
          </a:p>
          <a:p>
            <a:r>
              <a:rPr lang="en-US" sz="1100" dirty="0"/>
              <a:t>French Lists:</a:t>
            </a:r>
          </a:p>
          <a:p>
            <a:r>
              <a:rPr lang="en-US" sz="1100" dirty="0"/>
              <a:t>• Interpol Red Notices</a:t>
            </a:r>
          </a:p>
          <a:p>
            <a:endParaRPr lang="en-US" sz="1100" dirty="0"/>
          </a:p>
          <a:p>
            <a:r>
              <a:rPr lang="en-US" sz="1100" dirty="0"/>
              <a:t>Hong Kong Lists:</a:t>
            </a:r>
          </a:p>
          <a:p>
            <a:r>
              <a:rPr lang="en-US" sz="1100" dirty="0"/>
              <a:t>• Hong Kong Independent Commission Against Corruption (ICAC's wanted persons)</a:t>
            </a:r>
          </a:p>
          <a:p>
            <a:r>
              <a:rPr lang="en-US" sz="1100" dirty="0"/>
              <a:t>• Hong Kong Securities &amp; Futures Commission - Alerts</a:t>
            </a:r>
          </a:p>
          <a:p>
            <a:endParaRPr lang="en-US" sz="1100" dirty="0"/>
          </a:p>
          <a:p>
            <a:r>
              <a:rPr lang="en-US" sz="1100" dirty="0"/>
              <a:t>Indian Lists:</a:t>
            </a:r>
          </a:p>
          <a:p>
            <a:r>
              <a:rPr lang="en-US" sz="1100" dirty="0"/>
              <a:t>• Indian National Investigation Agency - Banned Terrorist </a:t>
            </a:r>
            <a:r>
              <a:rPr lang="en-US" sz="1100" dirty="0" err="1"/>
              <a:t>Organisations</a:t>
            </a:r>
            <a:endParaRPr lang="en-US" sz="1100" dirty="0"/>
          </a:p>
          <a:p>
            <a:r>
              <a:rPr lang="en-US" sz="1100" dirty="0"/>
              <a:t>• List of NON BANKING FINANCIAL COMPANIES (NBFCS) holding </a:t>
            </a:r>
            <a:r>
              <a:rPr lang="en-US" sz="1100" dirty="0" err="1"/>
              <a:t>CoR</a:t>
            </a:r>
            <a:r>
              <a:rPr lang="en-US" sz="1100" dirty="0"/>
              <a:t> for accepting Public Deposits</a:t>
            </a:r>
          </a:p>
          <a:p>
            <a:r>
              <a:rPr lang="en-US" sz="1100" dirty="0"/>
              <a:t>• List of Non-Deposit taking Systemically Important (NBFC-ND-SI) companies registered with</a:t>
            </a:r>
          </a:p>
          <a:p>
            <a:r>
              <a:rPr lang="en-US" sz="1100" dirty="0"/>
              <a:t>• List of NBFCs not accepting Public Deposits other than NBFC-ND-SI registered with RBI</a:t>
            </a:r>
          </a:p>
          <a:p>
            <a:r>
              <a:rPr lang="en-US" sz="1100" dirty="0"/>
              <a:t>• List of the Non-Banking Financial Companies - Micro Finance Institutions (NBFC-MFIs)</a:t>
            </a:r>
          </a:p>
          <a:p>
            <a:r>
              <a:rPr lang="en-US" sz="1100" dirty="0"/>
              <a:t>• List of companies whose Certificate of Registration (</a:t>
            </a:r>
            <a:r>
              <a:rPr lang="en-US" sz="1100" dirty="0" err="1"/>
              <a:t>CoR</a:t>
            </a:r>
            <a:r>
              <a:rPr lang="en-US" sz="1100" dirty="0"/>
              <a:t>) has been cancelled</a:t>
            </a:r>
          </a:p>
          <a:p>
            <a:r>
              <a:rPr lang="en-US" sz="1100" dirty="0"/>
              <a:t>• List of NBFC-Factors registered with RBI</a:t>
            </a:r>
          </a:p>
          <a:p>
            <a:endParaRPr lang="en-US" sz="1100" dirty="0"/>
          </a:p>
          <a:p>
            <a:r>
              <a:rPr lang="en-US" sz="1100" dirty="0"/>
              <a:t>New Zealand Lists:</a:t>
            </a:r>
          </a:p>
          <a:p>
            <a:r>
              <a:rPr lang="en-US" sz="1100" dirty="0"/>
              <a:t>• New Zealand Police Wanted</a:t>
            </a:r>
          </a:p>
          <a:p>
            <a:endParaRPr lang="en-US" sz="1100" dirty="0"/>
          </a:p>
          <a:p>
            <a:r>
              <a:rPr lang="en-US" sz="1100" dirty="0"/>
              <a:t>Southern African Lists:</a:t>
            </a:r>
          </a:p>
          <a:p>
            <a:r>
              <a:rPr lang="en-US" sz="1100" dirty="0"/>
              <a:t>• South Africa Most Wanted</a:t>
            </a:r>
          </a:p>
          <a:p>
            <a:endParaRPr lang="en-US" sz="1100" dirty="0"/>
          </a:p>
          <a:p>
            <a:r>
              <a:rPr lang="en-US" sz="1100" dirty="0"/>
              <a:t>Swiss Lists:</a:t>
            </a:r>
          </a:p>
          <a:p>
            <a:r>
              <a:rPr lang="en-US" sz="1100" dirty="0"/>
              <a:t>• Swiss State Secretariat for Economic Affairs Export and Controls Sanctions List (SECO)</a:t>
            </a:r>
          </a:p>
          <a:p>
            <a:endParaRPr lang="en-US" sz="1100" dirty="0"/>
          </a:p>
          <a:p>
            <a:r>
              <a:rPr lang="en-US" sz="1100" dirty="0"/>
              <a:t>United Kingdom Lists:</a:t>
            </a:r>
          </a:p>
          <a:p>
            <a:r>
              <a:rPr lang="en-US" sz="1100" dirty="0"/>
              <a:t>• Her Majesty's Treasury Sanction List</a:t>
            </a:r>
          </a:p>
          <a:p>
            <a:endParaRPr lang="en-US" sz="1100" dirty="0"/>
          </a:p>
          <a:p>
            <a:r>
              <a:rPr lang="en-US" sz="1100" dirty="0"/>
              <a:t>USA Lists:</a:t>
            </a:r>
          </a:p>
          <a:p>
            <a:r>
              <a:rPr lang="en-US" sz="1100" dirty="0"/>
              <a:t>• Office of </a:t>
            </a:r>
            <a:r>
              <a:rPr lang="en-US" sz="1100" dirty="0" err="1"/>
              <a:t>Foregin</a:t>
            </a:r>
            <a:r>
              <a:rPr lang="en-US" sz="1100" dirty="0"/>
              <a:t> Assets Control(OFAC):</a:t>
            </a:r>
          </a:p>
          <a:p>
            <a:r>
              <a:rPr lang="en-US" sz="1100" dirty="0"/>
              <a:t> - Foreign Sanctions Evaders (FSE) List Sectoral</a:t>
            </a:r>
          </a:p>
          <a:p>
            <a:r>
              <a:rPr lang="en-US" sz="1100" dirty="0"/>
              <a:t> - Sanctions </a:t>
            </a:r>
            <a:r>
              <a:rPr lang="en-US" sz="1100" dirty="0" err="1"/>
              <a:t>indentifications</a:t>
            </a:r>
            <a:r>
              <a:rPr lang="en-US" sz="1100" dirty="0"/>
              <a:t> (SSI) List</a:t>
            </a:r>
          </a:p>
          <a:p>
            <a:r>
              <a:rPr lang="en-US" sz="1100" dirty="0"/>
              <a:t> - Palestinian Legislative Council (NS-PLC) list</a:t>
            </a:r>
          </a:p>
          <a:p>
            <a:r>
              <a:rPr lang="en-US" sz="1100" dirty="0"/>
              <a:t> - The List of Foreign Financial Institutions Subject to Part 561 (the Part 561 List)</a:t>
            </a:r>
          </a:p>
          <a:p>
            <a:r>
              <a:rPr lang="en-US" sz="1100" dirty="0"/>
              <a:t> - Non-SDN Iranian Sanctions Act (NS-ISA) List</a:t>
            </a:r>
          </a:p>
          <a:p>
            <a:r>
              <a:rPr lang="en-US" sz="1100" dirty="0"/>
              <a:t> - List of Foreign Financial Institutions Subject to Correspondent Account or Payable-Through Account Sanctions (CAPTA List)​</a:t>
            </a:r>
          </a:p>
          <a:p>
            <a:r>
              <a:rPr lang="en-US" sz="1100" dirty="0"/>
              <a:t> - Kingpin Act Wallets​</a:t>
            </a:r>
          </a:p>
          <a:p>
            <a:r>
              <a:rPr lang="en-US" sz="1100" dirty="0"/>
              <a:t>• Department of Trade Screening List</a:t>
            </a:r>
          </a:p>
          <a:p>
            <a:r>
              <a:rPr lang="en-US" sz="1100" dirty="0"/>
              <a:t>• Department of Commerce's Denied Persons List</a:t>
            </a:r>
          </a:p>
          <a:p>
            <a:r>
              <a:rPr lang="en-US" sz="1100" dirty="0"/>
              <a:t>• Department of Treasury's Specially Designated Nationals or Blocked Persons List</a:t>
            </a:r>
          </a:p>
          <a:p>
            <a:r>
              <a:rPr lang="en-US" sz="1100" dirty="0"/>
              <a:t>• Department Of State Directorate of Defense Trade Controls</a:t>
            </a:r>
          </a:p>
          <a:p>
            <a:r>
              <a:rPr lang="en-US" sz="1100" dirty="0"/>
              <a:t>• Electronic Code of Federal Regulations Entity List</a:t>
            </a:r>
          </a:p>
          <a:p>
            <a:r>
              <a:rPr lang="en-US" sz="1100" dirty="0"/>
              <a:t>• Electronic Code of Federal Regulations Unverified List</a:t>
            </a:r>
          </a:p>
          <a:p>
            <a:r>
              <a:rPr lang="en-US" sz="1100" dirty="0"/>
              <a:t>• Office of Foreign Assets Control Consolidated Sanctions List</a:t>
            </a:r>
          </a:p>
          <a:p>
            <a:r>
              <a:rPr lang="en-US" sz="1100" dirty="0"/>
              <a:t>• Chiefs Of State and Foreign Cabinet Members – CIA</a:t>
            </a:r>
          </a:p>
          <a:p>
            <a:r>
              <a:rPr lang="en-US" sz="1100" dirty="0"/>
              <a:t>• FBI Most Wanted List</a:t>
            </a:r>
          </a:p>
          <a:p>
            <a:r>
              <a:rPr lang="en-US" sz="1100" dirty="0"/>
              <a:t>• Financial Crimes Enforcement Network (FINCEN)</a:t>
            </a:r>
          </a:p>
          <a:p>
            <a:r>
              <a:rPr lang="en-US" sz="1100" dirty="0"/>
              <a:t>• Department of state Terrorist Exclusion List (DS_STEL)</a:t>
            </a:r>
          </a:p>
          <a:p>
            <a:r>
              <a:rPr lang="en-US" sz="1100" dirty="0"/>
              <a:t>• State Department Foreign Terrorist Organizations &amp; State Department Terrorist Exclusions (SDFTO_SDTE)</a:t>
            </a:r>
          </a:p>
          <a:p>
            <a:r>
              <a:rPr lang="en-US" sz="1100" dirty="0"/>
              <a:t>• Marshal 15 Most Wanted List</a:t>
            </a:r>
          </a:p>
          <a:p>
            <a:r>
              <a:rPr lang="en-US" sz="1100" dirty="0"/>
              <a:t>• DEA Fugitives</a:t>
            </a:r>
          </a:p>
          <a:p>
            <a:r>
              <a:rPr lang="en-US" sz="1100" dirty="0"/>
              <a:t>• AFT Most Wanted</a:t>
            </a:r>
          </a:p>
          <a:p>
            <a:r>
              <a:rPr lang="en-US" sz="1100" dirty="0"/>
              <a:t>• State Department ISIS Branches and Individuals</a:t>
            </a:r>
          </a:p>
          <a:p>
            <a:r>
              <a:rPr lang="en-US" sz="1100" dirty="0"/>
              <a:t>• Diplomatic Security Service (DSS) Most wanted</a:t>
            </a:r>
          </a:p>
          <a:p>
            <a:r>
              <a:rPr lang="en-US" sz="1100" dirty="0"/>
              <a:t>• World Bank's Debarred Firms and Individuals</a:t>
            </a:r>
          </a:p>
          <a:p>
            <a:r>
              <a:rPr lang="en-US" sz="1100" dirty="0"/>
              <a:t>• SEC - Litigation Releases — Federal Court Actions</a:t>
            </a:r>
          </a:p>
          <a:p>
            <a:r>
              <a:rPr lang="en-US" sz="1100" dirty="0"/>
              <a:t>• SEC - Administrative Proceedings — Notices &amp; Settlements</a:t>
            </a:r>
          </a:p>
          <a:p>
            <a:r>
              <a:rPr lang="en-US" sz="1100" dirty="0"/>
              <a:t>• SEC - Trading Suspensions</a:t>
            </a:r>
          </a:p>
          <a:p>
            <a:r>
              <a:rPr lang="en-US" sz="1100" dirty="0"/>
              <a:t>• SEC - Commission Opinions and Adjudicatory Orders</a:t>
            </a:r>
          </a:p>
          <a:p>
            <a:r>
              <a:rPr lang="en-US" sz="1100" dirty="0"/>
              <a:t>• SEC - Accounting and Auditing Enforcement Releases</a:t>
            </a:r>
          </a:p>
          <a:p>
            <a:r>
              <a:rPr lang="en-US" sz="1100" dirty="0"/>
              <a:t>• SEC - Reports of Investigations</a:t>
            </a:r>
          </a:p>
          <a:p>
            <a:r>
              <a:rPr lang="en-US" sz="1100" dirty="0"/>
              <a:t>• SEC - Receiverships</a:t>
            </a:r>
          </a:p>
          <a:p>
            <a:r>
              <a:rPr lang="en-US" sz="1100" dirty="0"/>
              <a:t>• SEC - Commission Amicus / Friend of the Court Briefs</a:t>
            </a:r>
          </a:p>
          <a:p>
            <a:r>
              <a:rPr lang="en-US" sz="1100" dirty="0"/>
              <a:t>• SEC - Commission Appellate Court Briefs</a:t>
            </a:r>
          </a:p>
          <a:p>
            <a:r>
              <a:rPr lang="en-US" sz="1100" dirty="0"/>
              <a:t>• SEC - Stop Orders</a:t>
            </a:r>
          </a:p>
          <a:p>
            <a:r>
              <a:rPr lang="en-US" sz="1100" dirty="0"/>
              <a:t>• SEC - Information for Harmed Investors</a:t>
            </a:r>
          </a:p>
          <a:p>
            <a:r>
              <a:rPr lang="en-US" sz="1100" dirty="0"/>
              <a:t>• SEC - Distributions in Commission Administrative Proceedings: Notices and Orders Pertaining to Disgorgement and Fair Funds</a:t>
            </a:r>
          </a:p>
          <a:p>
            <a:endParaRPr lang="en-US" sz="1100" dirty="0"/>
          </a:p>
          <a:p>
            <a:r>
              <a:rPr lang="en-US" sz="1100" dirty="0"/>
              <a:t>United Nations Lists:</a:t>
            </a:r>
          </a:p>
          <a:p>
            <a:r>
              <a:rPr lang="en-US" sz="1100" dirty="0"/>
              <a:t>• United Nation Security Council Sanctions List</a:t>
            </a:r>
          </a:p>
          <a:p>
            <a:endParaRPr lang="en-US" sz="1100" dirty="0"/>
          </a:p>
          <a:p>
            <a:r>
              <a:rPr lang="en-US" sz="1100" dirty="0"/>
              <a:t>International Lists:</a:t>
            </a:r>
          </a:p>
          <a:p>
            <a:r>
              <a:rPr lang="en-US" sz="1100" dirty="0"/>
              <a:t>• Every Politician</a:t>
            </a:r>
          </a:p>
          <a:p>
            <a:r>
              <a:rPr lang="en-US" sz="1100" dirty="0"/>
              <a:t>• Politically Exposed Persons (PEP)</a:t>
            </a:r>
          </a:p>
          <a:p>
            <a:endParaRPr lang="en-US" sz="1100" dirty="0"/>
          </a:p>
          <a:p>
            <a:r>
              <a:rPr lang="en-US" sz="1100" dirty="0" err="1"/>
              <a:t>Github</a:t>
            </a:r>
            <a:r>
              <a:rPr lang="en-US" sz="1100" dirty="0"/>
              <a:t> lists:</a:t>
            </a:r>
          </a:p>
          <a:p>
            <a:r>
              <a:rPr lang="en-US" sz="1100" dirty="0"/>
              <a:t>• Phishing Hacks Wallets</a:t>
            </a:r>
          </a:p>
          <a:p>
            <a:r>
              <a:rPr lang="en-US" sz="1100" dirty="0"/>
              <a:t>• Fake Token Wallets</a:t>
            </a:r>
            <a:endParaRPr lang="en-IE" sz="1100" dirty="0"/>
          </a:p>
        </p:txBody>
      </p:sp>
      <p:sp>
        <p:nvSpPr>
          <p:cNvPr id="4" name="Date Placeholder 3">
            <a:extLst>
              <a:ext uri="{FF2B5EF4-FFF2-40B4-BE49-F238E27FC236}">
                <a16:creationId xmlns:a16="http://schemas.microsoft.com/office/drawing/2014/main" id="{22354053-E8F8-9B9E-6BEE-821A57A07BF5}"/>
              </a:ext>
            </a:extLst>
          </p:cNvPr>
          <p:cNvSpPr>
            <a:spLocks noGrp="1"/>
          </p:cNvSpPr>
          <p:nvPr>
            <p:ph type="dt" sz="half" idx="10"/>
          </p:nvPr>
        </p:nvSpPr>
        <p:spPr/>
        <p:txBody>
          <a:bodyPr/>
          <a:lstStyle/>
          <a:p>
            <a:r>
              <a:rPr lang="en-IE"/>
              <a:t>06.11.19</a:t>
            </a:r>
            <a:endParaRPr lang="en-US"/>
          </a:p>
        </p:txBody>
      </p:sp>
      <p:sp>
        <p:nvSpPr>
          <p:cNvPr id="8" name="TextBox 7">
            <a:extLst>
              <a:ext uri="{FF2B5EF4-FFF2-40B4-BE49-F238E27FC236}">
                <a16:creationId xmlns:a16="http://schemas.microsoft.com/office/drawing/2014/main" id="{4213A647-735F-7220-50CD-78AFFEA94BCC}"/>
              </a:ext>
            </a:extLst>
          </p:cNvPr>
          <p:cNvSpPr txBox="1"/>
          <p:nvPr/>
        </p:nvSpPr>
        <p:spPr>
          <a:xfrm>
            <a:off x="4837957" y="1291969"/>
            <a:ext cx="8906156" cy="14126944"/>
          </a:xfrm>
          <a:prstGeom prst="rect">
            <a:avLst/>
          </a:prstGeom>
          <a:noFill/>
        </p:spPr>
        <p:txBody>
          <a:bodyPr wrap="none" rtlCol="0">
            <a:spAutoFit/>
          </a:bodyPr>
          <a:lstStyle/>
          <a:p>
            <a:endParaRPr lang="en-US" sz="1200" dirty="0"/>
          </a:p>
          <a:p>
            <a:r>
              <a:rPr lang="en-US" sz="1200" dirty="0"/>
              <a:t>Dutch Lists:</a:t>
            </a:r>
          </a:p>
          <a:p>
            <a:r>
              <a:rPr lang="en-US" sz="1200" dirty="0"/>
              <a:t>• </a:t>
            </a:r>
            <a:r>
              <a:rPr lang="en-US" sz="1200" dirty="0" err="1"/>
              <a:t>Rijksoverheid</a:t>
            </a:r>
            <a:r>
              <a:rPr lang="en-US" sz="1200" dirty="0"/>
              <a:t> National sanctions list for terrorism</a:t>
            </a:r>
          </a:p>
          <a:p>
            <a:endParaRPr lang="en-US" sz="1200" dirty="0"/>
          </a:p>
          <a:p>
            <a:r>
              <a:rPr lang="en-US" sz="1200" dirty="0"/>
              <a:t>European Union Lists:</a:t>
            </a:r>
          </a:p>
          <a:p>
            <a:r>
              <a:rPr lang="en-US" sz="1200" dirty="0"/>
              <a:t>• European External Action Service (EEAS)</a:t>
            </a:r>
          </a:p>
          <a:p>
            <a:r>
              <a:rPr lang="en-US" sz="1200" dirty="0"/>
              <a:t>• European Parliament</a:t>
            </a:r>
          </a:p>
          <a:p>
            <a:endParaRPr lang="en-US" sz="1200" dirty="0"/>
          </a:p>
          <a:p>
            <a:r>
              <a:rPr lang="en-US" sz="1200" dirty="0"/>
              <a:t>French Lists:</a:t>
            </a:r>
          </a:p>
          <a:p>
            <a:r>
              <a:rPr lang="en-US" sz="1200" dirty="0"/>
              <a:t>• Interpol Red Notices</a:t>
            </a:r>
          </a:p>
          <a:p>
            <a:endParaRPr lang="en-US" sz="1200" dirty="0"/>
          </a:p>
          <a:p>
            <a:r>
              <a:rPr lang="en-US" sz="1200" dirty="0"/>
              <a:t>Hong Kong Lists:</a:t>
            </a:r>
          </a:p>
          <a:p>
            <a:r>
              <a:rPr lang="en-US" sz="1200" dirty="0"/>
              <a:t>• Hong Kong Independent Commission Against Corruption (ICAC's wanted persons)</a:t>
            </a:r>
          </a:p>
          <a:p>
            <a:r>
              <a:rPr lang="en-US" sz="1200" dirty="0"/>
              <a:t>• Hong Kong Securities &amp; Futures Commission - Alerts</a:t>
            </a:r>
          </a:p>
          <a:p>
            <a:endParaRPr lang="en-US" sz="1200" dirty="0"/>
          </a:p>
          <a:p>
            <a:r>
              <a:rPr lang="en-US" sz="1200" dirty="0"/>
              <a:t>Indian Lists:</a:t>
            </a:r>
          </a:p>
          <a:p>
            <a:r>
              <a:rPr lang="en-US" sz="1200" dirty="0"/>
              <a:t>• Indian National Investigation Agency - Banned Terrorist </a:t>
            </a:r>
            <a:r>
              <a:rPr lang="en-US" sz="1200" dirty="0" err="1"/>
              <a:t>Organisations</a:t>
            </a:r>
            <a:endParaRPr lang="en-US" sz="1200" dirty="0"/>
          </a:p>
          <a:p>
            <a:r>
              <a:rPr lang="en-US" sz="1200" dirty="0"/>
              <a:t>• List of NON BANKING FINANCIAL COMPANIES (NBFCS) holding </a:t>
            </a:r>
            <a:r>
              <a:rPr lang="en-US" sz="1200" dirty="0" err="1"/>
              <a:t>CoR</a:t>
            </a:r>
            <a:r>
              <a:rPr lang="en-US" sz="1200" dirty="0"/>
              <a:t> for accepting Public Deposits</a:t>
            </a:r>
          </a:p>
          <a:p>
            <a:r>
              <a:rPr lang="en-US" sz="1200" dirty="0"/>
              <a:t>• List of Non-Deposit taking Systemically Important (NBFC-ND-SI) companies registered with</a:t>
            </a:r>
          </a:p>
          <a:p>
            <a:r>
              <a:rPr lang="en-US" sz="1200" dirty="0"/>
              <a:t>• List of NBFCs not accepting Public Deposits other than NBFC-ND-SI registered with RBI</a:t>
            </a:r>
          </a:p>
          <a:p>
            <a:r>
              <a:rPr lang="en-US" sz="1200" dirty="0"/>
              <a:t>• List of the Non-Banking Financial Companies - Micro Finance Institutions (NBFC-MFIs)</a:t>
            </a:r>
          </a:p>
          <a:p>
            <a:r>
              <a:rPr lang="en-US" sz="1200" dirty="0"/>
              <a:t>• List of companies whose Certificate of Registration (</a:t>
            </a:r>
            <a:r>
              <a:rPr lang="en-US" sz="1200" dirty="0" err="1"/>
              <a:t>CoR</a:t>
            </a:r>
            <a:r>
              <a:rPr lang="en-US" sz="1200" dirty="0"/>
              <a:t>) has been cancelled</a:t>
            </a:r>
          </a:p>
          <a:p>
            <a:r>
              <a:rPr lang="en-US" sz="1200" dirty="0"/>
              <a:t>• List of NBFC-Factors registered with RBI</a:t>
            </a:r>
          </a:p>
          <a:p>
            <a:endParaRPr lang="en-US" sz="1200" dirty="0"/>
          </a:p>
          <a:p>
            <a:r>
              <a:rPr lang="en-US" sz="1200" dirty="0"/>
              <a:t>New Zealand Lists:</a:t>
            </a:r>
          </a:p>
          <a:p>
            <a:r>
              <a:rPr lang="en-US" sz="1200" dirty="0"/>
              <a:t>• New Zealand Police Wanted</a:t>
            </a:r>
          </a:p>
          <a:p>
            <a:endParaRPr lang="en-US" sz="1200" dirty="0"/>
          </a:p>
          <a:p>
            <a:r>
              <a:rPr lang="en-US" sz="1200" dirty="0"/>
              <a:t>Southern African Lists:</a:t>
            </a:r>
          </a:p>
          <a:p>
            <a:r>
              <a:rPr lang="en-US" sz="1200" dirty="0"/>
              <a:t>• South Africa Most Wanted</a:t>
            </a:r>
          </a:p>
          <a:p>
            <a:endParaRPr lang="en-US" sz="1200" dirty="0"/>
          </a:p>
          <a:p>
            <a:r>
              <a:rPr lang="en-US" sz="1200" dirty="0"/>
              <a:t>Swiss Lists:</a:t>
            </a:r>
          </a:p>
          <a:p>
            <a:r>
              <a:rPr lang="en-US" sz="1200" dirty="0"/>
              <a:t>• Swiss State Secretariat for Economic Affairs Export and Controls Sanctions List (SECO)</a:t>
            </a:r>
          </a:p>
          <a:p>
            <a:endParaRPr lang="en-US" sz="1200" dirty="0"/>
          </a:p>
          <a:p>
            <a:r>
              <a:rPr lang="en-US" sz="1200" dirty="0"/>
              <a:t>United Kingdom Lists:</a:t>
            </a:r>
          </a:p>
          <a:p>
            <a:r>
              <a:rPr lang="en-US" sz="1200" dirty="0"/>
              <a:t>• Her Majesty's Treasury Sanction List</a:t>
            </a:r>
          </a:p>
          <a:p>
            <a:endParaRPr lang="en-US" sz="1200" dirty="0"/>
          </a:p>
          <a:p>
            <a:r>
              <a:rPr lang="en-US" sz="1200" dirty="0"/>
              <a:t>USA Lists:</a:t>
            </a:r>
          </a:p>
          <a:p>
            <a:r>
              <a:rPr lang="en-US" sz="1200" dirty="0"/>
              <a:t>• Office of </a:t>
            </a:r>
            <a:r>
              <a:rPr lang="en-US" sz="1200" dirty="0" err="1"/>
              <a:t>Foregin</a:t>
            </a:r>
            <a:r>
              <a:rPr lang="en-US" sz="1200" dirty="0"/>
              <a:t> Assets Control(OFAC):</a:t>
            </a:r>
          </a:p>
          <a:p>
            <a:r>
              <a:rPr lang="en-US" sz="1200" dirty="0"/>
              <a:t> - Foreign Sanctions Evaders (FSE) List Sectoral</a:t>
            </a:r>
          </a:p>
          <a:p>
            <a:r>
              <a:rPr lang="en-US" sz="1200" dirty="0"/>
              <a:t> - Sanctions </a:t>
            </a:r>
            <a:r>
              <a:rPr lang="en-US" sz="1200" dirty="0" err="1"/>
              <a:t>indentifications</a:t>
            </a:r>
            <a:r>
              <a:rPr lang="en-US" sz="1200" dirty="0"/>
              <a:t> (SSI) List</a:t>
            </a:r>
          </a:p>
          <a:p>
            <a:r>
              <a:rPr lang="en-US" sz="1200" dirty="0"/>
              <a:t> - Palestinian Legislative Council (NS-PLC) list</a:t>
            </a:r>
          </a:p>
          <a:p>
            <a:r>
              <a:rPr lang="en-US" sz="1200" dirty="0"/>
              <a:t> - The List of Foreign Financial Institutions Subject to Part 561 (the Part 561 List)</a:t>
            </a:r>
          </a:p>
          <a:p>
            <a:r>
              <a:rPr lang="en-US" sz="1200" dirty="0"/>
              <a:t> - Non-SDN Iranian Sanctions Act (NS-ISA) List</a:t>
            </a:r>
          </a:p>
          <a:p>
            <a:r>
              <a:rPr lang="en-US" sz="1200" dirty="0"/>
              <a:t> - List of Foreign Financial Institutions Subject to Correspondent Account or Payable-Through Account Sanctions (CAPTA List)​</a:t>
            </a:r>
          </a:p>
          <a:p>
            <a:r>
              <a:rPr lang="en-US" sz="1200" dirty="0"/>
              <a:t> - Kingpin Act Wallets​</a:t>
            </a:r>
          </a:p>
          <a:p>
            <a:r>
              <a:rPr lang="en-US" sz="1200" dirty="0"/>
              <a:t>• Department of Trade Screening List</a:t>
            </a:r>
          </a:p>
          <a:p>
            <a:r>
              <a:rPr lang="en-US" sz="1200" dirty="0"/>
              <a:t>• Department of Commerce's Denied Persons List</a:t>
            </a:r>
          </a:p>
          <a:p>
            <a:r>
              <a:rPr lang="en-US" sz="1200" dirty="0"/>
              <a:t>• Department of Treasury's Specially Designated Nationals or Blocked Persons List</a:t>
            </a:r>
          </a:p>
          <a:p>
            <a:r>
              <a:rPr lang="en-US" sz="1200" dirty="0"/>
              <a:t>• Department Of State Directorate of Defense Trade Controls</a:t>
            </a:r>
          </a:p>
          <a:p>
            <a:r>
              <a:rPr lang="en-US" sz="1200" dirty="0"/>
              <a:t>• Electronic Code of Federal Regulations Entity List</a:t>
            </a:r>
          </a:p>
          <a:p>
            <a:r>
              <a:rPr lang="en-US" sz="1200" dirty="0"/>
              <a:t>• Electronic Code of Federal Regulations Unverified List</a:t>
            </a:r>
          </a:p>
          <a:p>
            <a:r>
              <a:rPr lang="en-US" sz="1200" dirty="0"/>
              <a:t>• Office of Foreign Assets Control Consolidated Sanctions List</a:t>
            </a:r>
          </a:p>
          <a:p>
            <a:r>
              <a:rPr lang="en-US" sz="1200" dirty="0"/>
              <a:t>• Chiefs Of State and Foreign Cabinet Members – CIA</a:t>
            </a:r>
          </a:p>
          <a:p>
            <a:r>
              <a:rPr lang="en-US" sz="1200" dirty="0"/>
              <a:t>• FBI Most Wanted List</a:t>
            </a:r>
          </a:p>
          <a:p>
            <a:r>
              <a:rPr lang="en-US" sz="1200" dirty="0"/>
              <a:t>• Financial Crimes Enforcement Network (FINCEN)</a:t>
            </a:r>
          </a:p>
          <a:p>
            <a:r>
              <a:rPr lang="en-US" sz="1200" dirty="0"/>
              <a:t>• Department of state Terrorist Exclusion List (DS_STEL)</a:t>
            </a:r>
          </a:p>
          <a:p>
            <a:r>
              <a:rPr lang="en-US" sz="1200" dirty="0"/>
              <a:t>• State Department Foreign Terrorist Organizations &amp; State Department Terrorist Exclusions (SDFTO_SDTE)</a:t>
            </a:r>
          </a:p>
          <a:p>
            <a:r>
              <a:rPr lang="en-US" sz="1200" dirty="0"/>
              <a:t>• Marshal 15 Most Wanted List</a:t>
            </a:r>
          </a:p>
          <a:p>
            <a:r>
              <a:rPr lang="en-US" sz="1200" dirty="0"/>
              <a:t>• DEA Fugitives</a:t>
            </a:r>
          </a:p>
          <a:p>
            <a:r>
              <a:rPr lang="en-US" sz="1200" dirty="0"/>
              <a:t>• AFT Most Wanted</a:t>
            </a:r>
          </a:p>
          <a:p>
            <a:r>
              <a:rPr lang="en-US" sz="1200" dirty="0"/>
              <a:t>• State Department ISIS Branches and Individuals</a:t>
            </a:r>
          </a:p>
          <a:p>
            <a:r>
              <a:rPr lang="en-US" sz="1200" dirty="0"/>
              <a:t>• Diplomatic Security Service (DSS) Most wanted</a:t>
            </a:r>
          </a:p>
          <a:p>
            <a:r>
              <a:rPr lang="en-US" sz="1200" dirty="0"/>
              <a:t>• World Bank's Debarred Firms and Individuals</a:t>
            </a:r>
          </a:p>
          <a:p>
            <a:r>
              <a:rPr lang="en-US" sz="1200" dirty="0"/>
              <a:t>• SEC - Litigation Releases — Federal Court Actions</a:t>
            </a:r>
          </a:p>
          <a:p>
            <a:r>
              <a:rPr lang="en-US" sz="1200" dirty="0"/>
              <a:t>• SEC - Administrative Proceedings — Notices &amp; Settlements</a:t>
            </a:r>
          </a:p>
          <a:p>
            <a:r>
              <a:rPr lang="en-US" sz="1200" dirty="0"/>
              <a:t>• SEC - Trading Suspensions</a:t>
            </a:r>
          </a:p>
          <a:p>
            <a:r>
              <a:rPr lang="en-US" sz="1200" dirty="0"/>
              <a:t>• SEC - Commission Opinions and Adjudicatory Orders</a:t>
            </a:r>
          </a:p>
          <a:p>
            <a:r>
              <a:rPr lang="en-US" sz="1200" dirty="0"/>
              <a:t>• SEC - Accounting and Auditing Enforcement Releases</a:t>
            </a:r>
          </a:p>
          <a:p>
            <a:r>
              <a:rPr lang="en-US" sz="1200" dirty="0"/>
              <a:t>• SEC - Reports of Investigations</a:t>
            </a:r>
          </a:p>
          <a:p>
            <a:r>
              <a:rPr lang="en-US" sz="1200" dirty="0"/>
              <a:t>• SEC - Receiverships</a:t>
            </a:r>
          </a:p>
          <a:p>
            <a:r>
              <a:rPr lang="en-US" sz="1200" dirty="0"/>
              <a:t>• SEC - Commission Amicus / Friend of the Court Briefs</a:t>
            </a:r>
          </a:p>
          <a:p>
            <a:r>
              <a:rPr lang="en-US" sz="1200" dirty="0"/>
              <a:t>• SEC - Commission Appellate Court Briefs</a:t>
            </a:r>
          </a:p>
          <a:p>
            <a:r>
              <a:rPr lang="en-US" sz="1200" dirty="0"/>
              <a:t>• SEC - Stop Orders</a:t>
            </a:r>
          </a:p>
          <a:p>
            <a:r>
              <a:rPr lang="en-US" sz="1200" dirty="0"/>
              <a:t>• SEC - Information for Harmed Investors</a:t>
            </a:r>
          </a:p>
          <a:p>
            <a:r>
              <a:rPr lang="en-US" sz="1200" dirty="0"/>
              <a:t>• SEC - Distributions in Commission Administrative Proceedings: Notices and Orders Pertaining to Disgorgement and Fair Funds</a:t>
            </a:r>
          </a:p>
          <a:p>
            <a:endParaRPr lang="en-IE" sz="1200" dirty="0"/>
          </a:p>
        </p:txBody>
      </p:sp>
    </p:spTree>
    <p:extLst>
      <p:ext uri="{BB962C8B-B14F-4D97-AF65-F5344CB8AC3E}">
        <p14:creationId xmlns:p14="http://schemas.microsoft.com/office/powerpoint/2010/main" val="326609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626E58-379F-5EB7-E45F-5E6FF784B39E}"/>
              </a:ext>
            </a:extLst>
          </p:cNvPr>
          <p:cNvSpPr>
            <a:spLocks noGrp="1"/>
          </p:cNvSpPr>
          <p:nvPr>
            <p:ph type="dt" sz="half" idx="10"/>
          </p:nvPr>
        </p:nvSpPr>
        <p:spPr/>
        <p:txBody>
          <a:bodyPr/>
          <a:lstStyle/>
          <a:p>
            <a:r>
              <a:rPr lang="en-IE"/>
              <a:t>06.11.19</a:t>
            </a:r>
            <a:endParaRPr lang="en-US"/>
          </a:p>
        </p:txBody>
      </p:sp>
      <p:pic>
        <p:nvPicPr>
          <p:cNvPr id="8" name="Picture 7">
            <a:extLst>
              <a:ext uri="{FF2B5EF4-FFF2-40B4-BE49-F238E27FC236}">
                <a16:creationId xmlns:a16="http://schemas.microsoft.com/office/drawing/2014/main" id="{14964F07-6F9B-A804-079B-D3DCB698A1F4}"/>
              </a:ext>
            </a:extLst>
          </p:cNvPr>
          <p:cNvPicPr>
            <a:picLocks noChangeAspect="1"/>
          </p:cNvPicPr>
          <p:nvPr/>
        </p:nvPicPr>
        <p:blipFill>
          <a:blip r:embed="rId2"/>
          <a:stretch>
            <a:fillRect/>
          </a:stretch>
        </p:blipFill>
        <p:spPr>
          <a:xfrm>
            <a:off x="653000" y="579590"/>
            <a:ext cx="10885999" cy="5698820"/>
          </a:xfrm>
          <a:prstGeom prst="rect">
            <a:avLst/>
          </a:prstGeom>
        </p:spPr>
      </p:pic>
    </p:spTree>
    <p:extLst>
      <p:ext uri="{BB962C8B-B14F-4D97-AF65-F5344CB8AC3E}">
        <p14:creationId xmlns:p14="http://schemas.microsoft.com/office/powerpoint/2010/main" val="261089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1380-ECAD-D097-AAEC-4F7C334F66DB}"/>
              </a:ext>
            </a:extLst>
          </p:cNvPr>
          <p:cNvSpPr>
            <a:spLocks noGrp="1"/>
          </p:cNvSpPr>
          <p:nvPr>
            <p:ph type="title"/>
          </p:nvPr>
        </p:nvSpPr>
        <p:spPr/>
        <p:txBody>
          <a:bodyPr/>
          <a:lstStyle/>
          <a:p>
            <a:r>
              <a:rPr lang="en-IE" dirty="0"/>
              <a:t>Legal Issues with Blockchain – KYC and AML</a:t>
            </a:r>
          </a:p>
        </p:txBody>
      </p:sp>
      <p:sp>
        <p:nvSpPr>
          <p:cNvPr id="3" name="Content Placeholder 2">
            <a:extLst>
              <a:ext uri="{FF2B5EF4-FFF2-40B4-BE49-F238E27FC236}">
                <a16:creationId xmlns:a16="http://schemas.microsoft.com/office/drawing/2014/main" id="{4208318B-38C1-AF57-1783-821ABE064F3A}"/>
              </a:ext>
            </a:extLst>
          </p:cNvPr>
          <p:cNvSpPr>
            <a:spLocks noGrp="1"/>
          </p:cNvSpPr>
          <p:nvPr>
            <p:ph idx="1"/>
          </p:nvPr>
        </p:nvSpPr>
        <p:spPr/>
        <p:txBody>
          <a:bodyPr/>
          <a:lstStyle/>
          <a:p>
            <a:r>
              <a:rPr lang="en-IE" dirty="0"/>
              <a:t>Further reading</a:t>
            </a:r>
          </a:p>
          <a:p>
            <a:endParaRPr lang="en-IE" dirty="0"/>
          </a:p>
          <a:p>
            <a:r>
              <a:rPr lang="en-US" b="0" i="0" dirty="0">
                <a:solidFill>
                  <a:srgbClr val="222222"/>
                </a:solidFill>
                <a:effectLst/>
                <a:highlight>
                  <a:srgbClr val="FFFFFF"/>
                </a:highlight>
                <a:latin typeface="Arial" panose="020B0604020202020204" pitchFamily="34" charset="0"/>
              </a:rPr>
              <a:t>Le Gear, A., 2020. A blockchain supported solution for compliant digital security offerings. </a:t>
            </a:r>
            <a:r>
              <a:rPr lang="en-US" b="0" i="1" dirty="0">
                <a:solidFill>
                  <a:srgbClr val="222222"/>
                </a:solidFill>
                <a:effectLst/>
                <a:highlight>
                  <a:srgbClr val="FFFFFF"/>
                </a:highlight>
                <a:latin typeface="Arial" panose="020B0604020202020204" pitchFamily="34" charset="0"/>
              </a:rPr>
              <a:t>Blockchain and Distributed Ledger Technology Use Cases: Applications and Lessons Learned</a:t>
            </a:r>
            <a:r>
              <a:rPr lang="en-US" b="0" i="0" dirty="0">
                <a:solidFill>
                  <a:srgbClr val="222222"/>
                </a:solidFill>
                <a:effectLst/>
                <a:highlight>
                  <a:srgbClr val="FFFFFF"/>
                </a:highlight>
                <a:latin typeface="Arial" panose="020B0604020202020204" pitchFamily="34" charset="0"/>
              </a:rPr>
              <a:t>, pp.113-131.</a:t>
            </a:r>
            <a:endParaRPr lang="en-IE" dirty="0"/>
          </a:p>
        </p:txBody>
      </p:sp>
      <p:sp>
        <p:nvSpPr>
          <p:cNvPr id="4" name="Date Placeholder 3">
            <a:extLst>
              <a:ext uri="{FF2B5EF4-FFF2-40B4-BE49-F238E27FC236}">
                <a16:creationId xmlns:a16="http://schemas.microsoft.com/office/drawing/2014/main" id="{09019AD3-2B1C-E4F6-6FA9-A8C2856C334E}"/>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3323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CCC4-234C-B76B-373C-5EF3F8B316B1}"/>
              </a:ext>
            </a:extLst>
          </p:cNvPr>
          <p:cNvSpPr>
            <a:spLocks noGrp="1"/>
          </p:cNvSpPr>
          <p:nvPr>
            <p:ph type="title"/>
          </p:nvPr>
        </p:nvSpPr>
        <p:spPr/>
        <p:txBody>
          <a:bodyPr/>
          <a:lstStyle/>
          <a:p>
            <a:r>
              <a:rPr lang="en-IE" dirty="0"/>
              <a:t>Ethical issues with blockchain - Environmental</a:t>
            </a:r>
          </a:p>
        </p:txBody>
      </p:sp>
      <p:sp>
        <p:nvSpPr>
          <p:cNvPr id="4" name="Date Placeholder 3">
            <a:extLst>
              <a:ext uri="{FF2B5EF4-FFF2-40B4-BE49-F238E27FC236}">
                <a16:creationId xmlns:a16="http://schemas.microsoft.com/office/drawing/2014/main" id="{144A51FA-36B8-B249-30AE-625950FF2197}"/>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62BA5FFE-38F8-F4E5-7F41-78EC20B7FAA6}"/>
              </a:ext>
            </a:extLst>
          </p:cNvPr>
          <p:cNvSpPr>
            <a:spLocks noGrp="1" noChangeArrowheads="1"/>
          </p:cNvSpPr>
          <p:nvPr>
            <p:ph idx="1"/>
          </p:nvPr>
        </p:nvSpPr>
        <p:spPr bwMode="auto">
          <a:xfrm>
            <a:off x="602628" y="1454076"/>
            <a:ext cx="1060621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Energy Consumption:</a:t>
            </a:r>
            <a:r>
              <a:rPr kumimoji="0" lang="en-US" altLang="en-US" sz="1800" b="0" i="0" u="none" strike="noStrike" cap="none" normalizeH="0" baseline="0" dirty="0">
                <a:ln>
                  <a:noFill/>
                </a:ln>
                <a:solidFill>
                  <a:schemeClr val="tx1"/>
                </a:solidFill>
                <a:effectLst/>
                <a:latin typeface="Arial" panose="020B0604020202020204" pitchFamily="34" charset="0"/>
              </a:rPr>
              <a:t> Bitcoin mining alone is estimated to use around 110 Terawatt hours (TWh) each year, which is roughly the annual energy consumption of a small country like Malaysia or Sweden [Nasdaq: The Environmental Impact of Blockchain Technology].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Carbon Footprint:</a:t>
            </a:r>
            <a:r>
              <a:rPr kumimoji="0" lang="en-US" altLang="en-US" sz="1800" b="0" i="0" u="none" strike="noStrike" cap="none" normalizeH="0" baseline="0" dirty="0">
                <a:ln>
                  <a:noFill/>
                </a:ln>
                <a:solidFill>
                  <a:schemeClr val="tx1"/>
                </a:solidFill>
                <a:effectLst/>
                <a:latin typeface="Arial" panose="020B0604020202020204" pitchFamily="34" charset="0"/>
              </a:rPr>
              <a:t> This high energy consumption translates to significant greenhouse gas emissions. Some estimates suggest Bitcoin mining could push global warming beyond the goals set out in the Paris Agreement [UNU: UN Study Reveals the Hidden Environmental Impacts of Bitcoin].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Electronic Waste:</a:t>
            </a:r>
            <a:r>
              <a:rPr kumimoji="0" lang="en-US" altLang="en-US" sz="1800" b="0" i="0" u="none" strike="noStrike" cap="none" normalizeH="0" baseline="0" dirty="0">
                <a:ln>
                  <a:noFill/>
                </a:ln>
                <a:solidFill>
                  <a:schemeClr val="tx1"/>
                </a:solidFill>
                <a:effectLst/>
                <a:latin typeface="Arial" panose="020B0604020202020204" pitchFamily="34" charset="0"/>
              </a:rPr>
              <a:t> Cryptocurrencies like Bitcoin rely on specialized computer hardware for mining, and this generates a substantial amount of electronic waste. Annually, over 77 kilotons of e-waste are produced from Bitcoin mining alone [Investopedia: What's the Environmental Impact of Cryptocurrency?].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Water Usage:</a:t>
            </a:r>
            <a:r>
              <a:rPr kumimoji="0" lang="en-US" altLang="en-US" sz="1800" b="0" i="0" u="none" strike="noStrike" cap="none" normalizeH="0" baseline="0" dirty="0">
                <a:ln>
                  <a:noFill/>
                </a:ln>
                <a:solidFill>
                  <a:schemeClr val="tx1"/>
                </a:solidFill>
                <a:effectLst/>
                <a:latin typeface="Arial" panose="020B0604020202020204" pitchFamily="34" charset="0"/>
              </a:rPr>
              <a:t> Beyond electricity, Bitcoin mining also has a significant water footprint. In 2020-2021, it was estimated to require 1.65 cubic kilometers of water, exceeding the domestic water use of over 300 million people in rural sub-Saharan Africa [UNU: UN Study Reveals the Hidden Environmental Impacts of Bitcoin].</a:t>
            </a:r>
          </a:p>
        </p:txBody>
      </p:sp>
    </p:spTree>
    <p:extLst>
      <p:ext uri="{BB962C8B-B14F-4D97-AF65-F5344CB8AC3E}">
        <p14:creationId xmlns:p14="http://schemas.microsoft.com/office/powerpoint/2010/main" val="46354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306D-13A6-4DC3-8B21-00AF0EB54800}"/>
              </a:ext>
            </a:extLst>
          </p:cNvPr>
          <p:cNvSpPr>
            <a:spLocks noGrp="1"/>
          </p:cNvSpPr>
          <p:nvPr>
            <p:ph type="title"/>
          </p:nvPr>
        </p:nvSpPr>
        <p:spPr/>
        <p:txBody>
          <a:bodyPr/>
          <a:lstStyle/>
          <a:p>
            <a:r>
              <a:rPr lang="en-IE" dirty="0"/>
              <a:t>Ethical issues with blockchain - Economic</a:t>
            </a:r>
          </a:p>
        </p:txBody>
      </p:sp>
      <p:sp>
        <p:nvSpPr>
          <p:cNvPr id="4" name="Date Placeholder 3">
            <a:extLst>
              <a:ext uri="{FF2B5EF4-FFF2-40B4-BE49-F238E27FC236}">
                <a16:creationId xmlns:a16="http://schemas.microsoft.com/office/drawing/2014/main" id="{86B52499-3086-43AA-39A8-A3B3FF048F74}"/>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0A8D10E4-D9EF-D82C-542A-DD0E1134A971}"/>
              </a:ext>
            </a:extLst>
          </p:cNvPr>
          <p:cNvSpPr>
            <a:spLocks noGrp="1" noChangeArrowheads="1"/>
          </p:cNvSpPr>
          <p:nvPr>
            <p:ph idx="1"/>
          </p:nvPr>
        </p:nvSpPr>
        <p:spPr bwMode="auto">
          <a:xfrm>
            <a:off x="647937" y="1419409"/>
            <a:ext cx="1043476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Concentration of Wealth:</a:t>
            </a:r>
            <a:r>
              <a:rPr kumimoji="0" lang="en-US" altLang="en-US" sz="1800" b="0" i="0" u="none" strike="noStrike" cap="none" normalizeH="0" baseline="0" dirty="0">
                <a:ln>
                  <a:noFill/>
                </a:ln>
                <a:solidFill>
                  <a:schemeClr val="tx1"/>
                </a:solidFill>
                <a:effectLst/>
                <a:latin typeface="Arial" panose="020B0604020202020204" pitchFamily="34" charset="0"/>
              </a:rPr>
              <a:t> Studies indicate a high concentration of wealth within some cryptocurrencies. For instance, research on wealth distribution in cryptocurrencies suggests that a small number of participants (sometimes less than 100) control over 50% of the wealth within a particular cryptocurrency [Sai, A.R., Buckley, J. and Le Gear, A., 2021. Characterizing wealth inequality in cryptocurrencies. Frontiers in blockchain, 4, p.730122.].</a:t>
            </a:r>
          </a:p>
          <a:p>
            <a:pPr marL="411589" lvl="1" indent="0" defTabSz="914400" eaLnBrk="0" fontAlgn="base" hangingPunct="0">
              <a:lnSpc>
                <a:spcPct val="100000"/>
              </a:lnSpc>
              <a:spcBef>
                <a:spcPct val="0"/>
              </a:spcBef>
              <a:spcAft>
                <a:spcPct val="0"/>
              </a:spcAft>
              <a:buFontTx/>
              <a:buChar char="•"/>
            </a:pPr>
            <a:r>
              <a:rPr lang="en-US" altLang="en-US" sz="1800" dirty="0">
                <a:solidFill>
                  <a:schemeClr val="tx1"/>
                </a:solidFill>
                <a:latin typeface="Arial" panose="020B0604020202020204" pitchFamily="34" charset="0"/>
              </a:rPr>
              <a:t>Libertarian economy not resulting in democratized distribution of wealth in new currencies.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Potential for Exacerbation:</a:t>
            </a:r>
            <a:r>
              <a:rPr kumimoji="0" lang="en-US" altLang="en-US" sz="1800" b="0" i="0" u="none" strike="noStrike" cap="none" normalizeH="0" baseline="0" dirty="0">
                <a:ln>
                  <a:noFill/>
                </a:ln>
                <a:solidFill>
                  <a:schemeClr val="tx1"/>
                </a:solidFill>
                <a:effectLst/>
                <a:latin typeface="Arial" panose="020B0604020202020204" pitchFamily="34" charset="0"/>
              </a:rPr>
              <a:t> Some experts believe that blockchain, if not designed carefully, could mirror existing economic inequalities. The free-market nature of some blockchain ecosystems might lead to wealth accumulating in the hands of early adopters and those with significant resources for mining or investing [World Scientific: Chapter 12: The Implications of Blockchain for Income Inequality].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Access and Opportunity:</a:t>
            </a:r>
            <a:r>
              <a:rPr kumimoji="0" lang="en-US" altLang="en-US" sz="1800" b="0" i="0" u="none" strike="noStrike" cap="none" normalizeH="0" baseline="0" dirty="0">
                <a:ln>
                  <a:noFill/>
                </a:ln>
                <a:solidFill>
                  <a:schemeClr val="tx1"/>
                </a:solidFill>
                <a:effectLst/>
                <a:latin typeface="Arial" panose="020B0604020202020204" pitchFamily="34" charset="0"/>
              </a:rPr>
              <a:t> There's a concern that the technical expertise required to fully participate in blockchain economies could create a barrier to entry. This could exclude those without the necessary skills or resources, potentially widening the economic gap [RMIT Research Repository: The Implications of Blockchain for Income Inequality].</a:t>
            </a:r>
          </a:p>
        </p:txBody>
      </p:sp>
    </p:spTree>
    <p:extLst>
      <p:ext uri="{BB962C8B-B14F-4D97-AF65-F5344CB8AC3E}">
        <p14:creationId xmlns:p14="http://schemas.microsoft.com/office/powerpoint/2010/main" val="51673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2848-4880-5085-8D65-9C8B313C84A0}"/>
              </a:ext>
            </a:extLst>
          </p:cNvPr>
          <p:cNvSpPr>
            <a:spLocks noGrp="1"/>
          </p:cNvSpPr>
          <p:nvPr>
            <p:ph type="title"/>
          </p:nvPr>
        </p:nvSpPr>
        <p:spPr/>
        <p:txBody>
          <a:bodyPr/>
          <a:lstStyle/>
          <a:p>
            <a:r>
              <a:rPr lang="en-IE" dirty="0"/>
              <a:t>Ethical issues with blockchain - Other</a:t>
            </a:r>
          </a:p>
        </p:txBody>
      </p:sp>
      <p:sp>
        <p:nvSpPr>
          <p:cNvPr id="4" name="Date Placeholder 3">
            <a:extLst>
              <a:ext uri="{FF2B5EF4-FFF2-40B4-BE49-F238E27FC236}">
                <a16:creationId xmlns:a16="http://schemas.microsoft.com/office/drawing/2014/main" id="{ED62CE9B-B7D2-C3F6-E833-B6B972284DB3}"/>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04B49D7D-42DF-EA93-8EE4-1A9E54C0FA09}"/>
              </a:ext>
            </a:extLst>
          </p:cNvPr>
          <p:cNvSpPr>
            <a:spLocks noGrp="1" noChangeArrowheads="1"/>
          </p:cNvSpPr>
          <p:nvPr>
            <p:ph idx="1"/>
          </p:nvPr>
        </p:nvSpPr>
        <p:spPr bwMode="auto">
          <a:xfrm>
            <a:off x="647937" y="1453900"/>
            <a:ext cx="1019297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Privacy and Data Security:</a:t>
            </a:r>
            <a:r>
              <a:rPr kumimoji="0" lang="en-US" altLang="en-US" sz="1800" b="0" i="0" u="none" strike="noStrike" cap="none" normalizeH="0" baseline="0" dirty="0">
                <a:ln>
                  <a:noFill/>
                </a:ln>
                <a:solidFill>
                  <a:schemeClr val="tx1"/>
                </a:solidFill>
                <a:effectLst/>
                <a:latin typeface="Arial" panose="020B0604020202020204" pitchFamily="34" charset="0"/>
              </a:rPr>
              <a:t> Blockchain transactions are often public, which can raise concerns about privacy. For example, a person's entire transaction history could be visible on a public blockchain. Additionally, blockchains can be vulnerable to hacking, which could expose sensitive data.</a:t>
            </a:r>
          </a:p>
          <a:p>
            <a:pPr marL="411589" lvl="1" indent="0" defTabSz="914400" eaLnBrk="0" fontAlgn="base" hangingPunct="0">
              <a:lnSpc>
                <a:spcPct val="100000"/>
              </a:lnSpc>
              <a:spcBef>
                <a:spcPct val="0"/>
              </a:spcBef>
              <a:spcAft>
                <a:spcPct val="0"/>
              </a:spcAft>
              <a:buFontTx/>
              <a:buChar char="•"/>
            </a:pPr>
            <a:r>
              <a:rPr lang="en-US" altLang="en-US" sz="1800" dirty="0">
                <a:solidFill>
                  <a:schemeClr val="tx1"/>
                </a:solidFill>
                <a:latin typeface="Arial" panose="020B0604020202020204" pitchFamily="34" charset="0"/>
              </a:rPr>
              <a:t>Not as anonymous as initially thought. Easy to identify a person by combining chain data with social media data.</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Facilitation of Illegal Activities:</a:t>
            </a:r>
            <a:r>
              <a:rPr kumimoji="0" lang="en-US" altLang="en-US" sz="1800" b="0" i="0" u="none" strike="noStrike" cap="none" normalizeH="0" baseline="0" dirty="0">
                <a:ln>
                  <a:noFill/>
                </a:ln>
                <a:solidFill>
                  <a:schemeClr val="tx1"/>
                </a:solidFill>
                <a:effectLst/>
                <a:latin typeface="Arial" panose="020B0604020202020204" pitchFamily="34" charset="0"/>
              </a:rPr>
              <a:t> The decentralized and anonymous nature of blockchain transactions can make it difficult to track and prevent illegal activity. For example, blockchain could be used to launder money or finance terrorism.</a:t>
            </a:r>
          </a:p>
          <a:p>
            <a:pPr marL="411589" lvl="1" indent="0" defTabSz="914400" eaLnBrk="0" fontAlgn="base" hangingPunct="0">
              <a:lnSpc>
                <a:spcPct val="100000"/>
              </a:lnSpc>
              <a:spcBef>
                <a:spcPct val="0"/>
              </a:spcBef>
              <a:spcAft>
                <a:spcPct val="0"/>
              </a:spcAft>
              <a:buFontTx/>
              <a:buChar char="•"/>
            </a:pPr>
            <a:r>
              <a:rPr lang="en-US" altLang="en-US" sz="1800" dirty="0">
                <a:solidFill>
                  <a:schemeClr val="tx1"/>
                </a:solidFill>
                <a:latin typeface="Arial" panose="020B0604020202020204" pitchFamily="34" charset="0"/>
              </a:rPr>
              <a:t>Libertarian approach leads to unintended facilitation of illegal activities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Lack of Regulation:</a:t>
            </a:r>
            <a:r>
              <a:rPr kumimoji="0" lang="en-US" altLang="en-US" sz="1800" b="0" i="0" u="none" strike="noStrike" cap="none" normalizeH="0" baseline="0" dirty="0">
                <a:ln>
                  <a:noFill/>
                </a:ln>
                <a:solidFill>
                  <a:schemeClr val="tx1"/>
                </a:solidFill>
                <a:effectLst/>
                <a:latin typeface="Arial" panose="020B0604020202020204" pitchFamily="34" charset="0"/>
              </a:rPr>
              <a:t> Because blockchain is a relatively new technology, there is currently a lack of regulation in place. This could lead to fraud, scams, and other forms of abuse.</a:t>
            </a:r>
          </a:p>
          <a:p>
            <a:pPr marL="411589" lvl="1" indent="0" defTabSz="914400" eaLnBrk="0" fontAlgn="base" hangingPunct="0">
              <a:lnSpc>
                <a:spcPct val="100000"/>
              </a:lnSpc>
              <a:spcBef>
                <a:spcPct val="0"/>
              </a:spcBef>
              <a:spcAft>
                <a:spcPct val="0"/>
              </a:spcAft>
              <a:buFontTx/>
              <a:buChar char="•"/>
            </a:pPr>
            <a:r>
              <a:rPr lang="en-US" altLang="en-US" sz="1800" dirty="0">
                <a:solidFill>
                  <a:schemeClr val="tx1"/>
                </a:solidFill>
                <a:latin typeface="Arial" panose="020B0604020202020204" pitchFamily="34" charset="0"/>
              </a:rPr>
              <a:t>Possible covered under existing SEC regulations?  Major crackdown by the SEC in the past 12 months.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604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26AEA09-C3A3-AD5E-F8E9-2E1994620CBA}"/>
              </a:ext>
            </a:extLst>
          </p:cNvPr>
          <p:cNvSpPr>
            <a:spLocks noGrp="1"/>
          </p:cNvSpPr>
          <p:nvPr>
            <p:ph type="title"/>
          </p:nvPr>
        </p:nvSpPr>
        <p:spPr>
          <a:xfrm>
            <a:off x="640080" y="1243013"/>
            <a:ext cx="3855720" cy="4371974"/>
          </a:xfrm>
        </p:spPr>
        <p:txBody>
          <a:bodyPr>
            <a:normAutofit/>
          </a:bodyPr>
          <a:lstStyle/>
          <a:p>
            <a:r>
              <a:rPr lang="en-IE" sz="3600">
                <a:solidFill>
                  <a:schemeClr val="tx2"/>
                </a:solidFill>
              </a:rPr>
              <a:t>Agenda</a:t>
            </a:r>
          </a:p>
        </p:txBody>
      </p:sp>
      <p:sp>
        <p:nvSpPr>
          <p:cNvPr id="3" name="Content Placeholder 2">
            <a:extLst>
              <a:ext uri="{FF2B5EF4-FFF2-40B4-BE49-F238E27FC236}">
                <a16:creationId xmlns:a16="http://schemas.microsoft.com/office/drawing/2014/main" id="{854C5590-A687-0FAA-21C9-8095316B3681}"/>
              </a:ext>
            </a:extLst>
          </p:cNvPr>
          <p:cNvSpPr>
            <a:spLocks noGrp="1"/>
          </p:cNvSpPr>
          <p:nvPr>
            <p:ph idx="1"/>
          </p:nvPr>
        </p:nvSpPr>
        <p:spPr>
          <a:xfrm>
            <a:off x="6172200" y="804672"/>
            <a:ext cx="5221224" cy="5230368"/>
          </a:xfrm>
        </p:spPr>
        <p:txBody>
          <a:bodyPr anchor="ctr">
            <a:normAutofit/>
          </a:bodyPr>
          <a:lstStyle/>
          <a:p>
            <a:pPr lvl="1"/>
            <a:r>
              <a:rPr lang="en-IE" sz="1800" dirty="0">
                <a:solidFill>
                  <a:schemeClr val="tx2"/>
                </a:solidFill>
              </a:rPr>
              <a:t>Lecture 5 and Tutorial 6 Recap</a:t>
            </a:r>
          </a:p>
          <a:p>
            <a:pPr lvl="1"/>
            <a:r>
              <a:rPr lang="en-IE" sz="1800" dirty="0">
                <a:solidFill>
                  <a:schemeClr val="tx2"/>
                </a:solidFill>
              </a:rPr>
              <a:t>Questions from last weeks of tutorial.</a:t>
            </a:r>
          </a:p>
          <a:p>
            <a:pPr lvl="1"/>
            <a:endParaRPr lang="en-IE" sz="1800" dirty="0">
              <a:solidFill>
                <a:schemeClr val="tx2"/>
              </a:solidFill>
            </a:endParaRPr>
          </a:p>
          <a:p>
            <a:pPr lvl="1"/>
            <a:r>
              <a:rPr lang="en-US" sz="1800" dirty="0">
                <a:solidFill>
                  <a:schemeClr val="tx2"/>
                </a:solidFill>
              </a:rPr>
              <a:t>Lecture 6: </a:t>
            </a:r>
            <a:endParaRPr lang="en-IE" sz="1800" dirty="0">
              <a:solidFill>
                <a:schemeClr val="tx2"/>
              </a:solidFill>
            </a:endParaRPr>
          </a:p>
          <a:p>
            <a:pPr lvl="2"/>
            <a:r>
              <a:rPr lang="en-IE" sz="1800" dirty="0">
                <a:solidFill>
                  <a:schemeClr val="tx2"/>
                </a:solidFill>
              </a:rPr>
              <a:t>Legal issues with blockchain</a:t>
            </a:r>
          </a:p>
          <a:p>
            <a:pPr lvl="2"/>
            <a:r>
              <a:rPr lang="en-IE" sz="1800" dirty="0">
                <a:solidFill>
                  <a:schemeClr val="tx2"/>
                </a:solidFill>
              </a:rPr>
              <a:t>Ethical issues with blockchain</a:t>
            </a:r>
          </a:p>
          <a:p>
            <a:pPr lvl="2"/>
            <a:r>
              <a:rPr lang="en-IE" sz="1800" dirty="0">
                <a:solidFill>
                  <a:schemeClr val="tx2"/>
                </a:solidFill>
              </a:rPr>
              <a:t>Technical issues with blockchain</a:t>
            </a:r>
          </a:p>
          <a:p>
            <a:pPr lvl="2"/>
            <a:endParaRPr lang="en-IE" sz="1800" dirty="0">
              <a:solidFill>
                <a:schemeClr val="tx2"/>
              </a:solidFill>
            </a:endParaRPr>
          </a:p>
          <a:p>
            <a:pPr lvl="1"/>
            <a:r>
              <a:rPr lang="en-IE" sz="1800" dirty="0">
                <a:solidFill>
                  <a:schemeClr val="tx2"/>
                </a:solidFill>
              </a:rPr>
              <a:t>Quiz</a:t>
            </a:r>
          </a:p>
          <a:p>
            <a:pPr lvl="1"/>
            <a:endParaRPr lang="en-IE" sz="1800" dirty="0">
              <a:solidFill>
                <a:schemeClr val="tx2"/>
              </a:solidFill>
            </a:endParaRPr>
          </a:p>
          <a:p>
            <a:pPr lvl="1"/>
            <a:r>
              <a:rPr lang="en-IE" sz="1800" dirty="0">
                <a:solidFill>
                  <a:schemeClr val="tx2"/>
                </a:solidFill>
              </a:rPr>
              <a:t>Exam </a:t>
            </a:r>
          </a:p>
          <a:p>
            <a:pPr lvl="1"/>
            <a:r>
              <a:rPr lang="en-IE" sz="1800" dirty="0">
                <a:solidFill>
                  <a:schemeClr val="tx2"/>
                </a:solidFill>
              </a:rPr>
              <a:t>Project</a:t>
            </a:r>
          </a:p>
          <a:p>
            <a:endParaRPr lang="en-IE" sz="1800" dirty="0">
              <a:solidFill>
                <a:schemeClr val="tx2"/>
              </a:solidFill>
            </a:endParaRPr>
          </a:p>
        </p:txBody>
      </p:sp>
    </p:spTree>
    <p:extLst>
      <p:ext uri="{BB962C8B-B14F-4D97-AF65-F5344CB8AC3E}">
        <p14:creationId xmlns:p14="http://schemas.microsoft.com/office/powerpoint/2010/main" val="43079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E00B6F2F-468D-10FB-F2A2-23EDED551A67}"/>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defTabSz="914400"/>
            <a:r>
              <a:rPr lang="en-US" sz="4000" kern="1200">
                <a:solidFill>
                  <a:srgbClr val="FFFFFF"/>
                </a:solidFill>
                <a:latin typeface="+mj-lt"/>
                <a:ea typeface="+mj-ea"/>
                <a:cs typeface="+mj-cs"/>
              </a:rPr>
              <a:t>Ethical issues with blockchain - Other</a:t>
            </a:r>
          </a:p>
        </p:txBody>
      </p:sp>
      <p:pic>
        <p:nvPicPr>
          <p:cNvPr id="6" name="Picture 5">
            <a:extLst>
              <a:ext uri="{FF2B5EF4-FFF2-40B4-BE49-F238E27FC236}">
                <a16:creationId xmlns:a16="http://schemas.microsoft.com/office/drawing/2014/main" id="{510939E3-A38C-605F-2EF7-C549C3B680F4}"/>
              </a:ext>
            </a:extLst>
          </p:cNvPr>
          <p:cNvPicPr>
            <a:picLocks noChangeAspect="1"/>
          </p:cNvPicPr>
          <p:nvPr/>
        </p:nvPicPr>
        <p:blipFill>
          <a:blip r:embed="rId2"/>
          <a:stretch>
            <a:fillRect/>
          </a:stretch>
        </p:blipFill>
        <p:spPr>
          <a:xfrm>
            <a:off x="6687978" y="457199"/>
            <a:ext cx="4424364" cy="5899152"/>
          </a:xfrm>
          <a:prstGeom prst="rect">
            <a:avLst/>
          </a:prstGeom>
        </p:spPr>
      </p:pic>
      <p:sp>
        <p:nvSpPr>
          <p:cNvPr id="4" name="Date Placeholder 3">
            <a:extLst>
              <a:ext uri="{FF2B5EF4-FFF2-40B4-BE49-F238E27FC236}">
                <a16:creationId xmlns:a16="http://schemas.microsoft.com/office/drawing/2014/main" id="{168B97C6-1730-B9A9-64DC-E8803DDDFE98}"/>
              </a:ext>
            </a:extLst>
          </p:cNvPr>
          <p:cNvSpPr>
            <a:spLocks noGrp="1"/>
          </p:cNvSpPr>
          <p:nvPr>
            <p:ph type="dt" sz="half" idx="10"/>
          </p:nvPr>
        </p:nvSpPr>
        <p:spPr>
          <a:xfrm>
            <a:off x="8961120" y="6455664"/>
            <a:ext cx="2743200" cy="365125"/>
          </a:xfrm>
        </p:spPr>
        <p:txBody>
          <a:bodyPr vert="horz" lIns="91440" tIns="45720" rIns="91440" bIns="45720" rtlCol="0" anchor="ctr">
            <a:normAutofit/>
          </a:bodyPr>
          <a:lstStyle/>
          <a:p>
            <a:pPr algn="r">
              <a:spcAft>
                <a:spcPts val="600"/>
              </a:spcAft>
            </a:pPr>
            <a:r>
              <a:rPr lang="en-US" sz="1100">
                <a:solidFill>
                  <a:schemeClr val="tx1">
                    <a:lumMod val="50000"/>
                    <a:lumOff val="50000"/>
                  </a:schemeClr>
                </a:solidFill>
                <a:latin typeface="+mn-lt"/>
              </a:rPr>
              <a:t>06.11.19</a:t>
            </a:r>
          </a:p>
        </p:txBody>
      </p:sp>
    </p:spTree>
    <p:extLst>
      <p:ext uri="{BB962C8B-B14F-4D97-AF65-F5344CB8AC3E}">
        <p14:creationId xmlns:p14="http://schemas.microsoft.com/office/powerpoint/2010/main" val="180517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C337-BAA3-66DF-6926-4600901ADCFF}"/>
              </a:ext>
            </a:extLst>
          </p:cNvPr>
          <p:cNvSpPr>
            <a:spLocks noGrp="1"/>
          </p:cNvSpPr>
          <p:nvPr>
            <p:ph type="title"/>
          </p:nvPr>
        </p:nvSpPr>
        <p:spPr/>
        <p:txBody>
          <a:bodyPr/>
          <a:lstStyle/>
          <a:p>
            <a:r>
              <a:rPr lang="en-IE" dirty="0"/>
              <a:t>Technical Issues in Blockchain - Security</a:t>
            </a:r>
          </a:p>
        </p:txBody>
      </p:sp>
      <p:sp>
        <p:nvSpPr>
          <p:cNvPr id="4" name="Date Placeholder 3">
            <a:extLst>
              <a:ext uri="{FF2B5EF4-FFF2-40B4-BE49-F238E27FC236}">
                <a16:creationId xmlns:a16="http://schemas.microsoft.com/office/drawing/2014/main" id="{CB9E01D6-C67B-2C54-6328-81289DC59593}"/>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400E72A5-C563-833B-2CD9-2D7A8C908727}"/>
              </a:ext>
            </a:extLst>
          </p:cNvPr>
          <p:cNvSpPr>
            <a:spLocks noGrp="1" noChangeArrowheads="1"/>
          </p:cNvSpPr>
          <p:nvPr>
            <p:ph idx="1"/>
          </p:nvPr>
        </p:nvSpPr>
        <p:spPr bwMode="auto">
          <a:xfrm>
            <a:off x="606285" y="1636355"/>
            <a:ext cx="10557252"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Private Key Management:</a:t>
            </a:r>
            <a:r>
              <a:rPr kumimoji="0" lang="en-US" altLang="en-US" sz="1600" b="0" i="0" u="none" strike="noStrike" cap="none" normalizeH="0" baseline="0" dirty="0">
                <a:ln>
                  <a:noFill/>
                </a:ln>
                <a:solidFill>
                  <a:schemeClr val="tx1"/>
                </a:solidFill>
                <a:effectLst/>
                <a:latin typeface="Arial" panose="020B0604020202020204" pitchFamily="34" charset="0"/>
              </a:rPr>
              <a:t> Blockchain relies on public-key cryptography for security. Users need to keep their private keys safe, but if compromised, hackers can steal cryptocurrency or other digital assets.</a:t>
            </a:r>
          </a:p>
          <a:p>
            <a:pPr marL="411589" lvl="1" indent="0" defTabSz="914400" eaLnBrk="0" fontAlgn="base" hangingPunct="0">
              <a:lnSpc>
                <a:spcPct val="100000"/>
              </a:lnSpc>
              <a:spcBef>
                <a:spcPct val="0"/>
              </a:spcBef>
              <a:spcAft>
                <a:spcPct val="0"/>
              </a:spcAft>
              <a:buFontTx/>
              <a:buChar char="•"/>
            </a:pPr>
            <a:r>
              <a:rPr lang="en-US" altLang="en-US" sz="1600" dirty="0">
                <a:solidFill>
                  <a:schemeClr val="tx1"/>
                </a:solidFill>
                <a:latin typeface="Arial" panose="020B0604020202020204" pitchFamily="34" charset="0"/>
              </a:rPr>
              <a:t>Even worse, if lost, the assets are lost forever. </a:t>
            </a:r>
          </a:p>
          <a:p>
            <a:pPr marL="0" indent="0" defTabSz="914400" eaLnBrk="0" fontAlgn="base" hangingPunct="0">
              <a:lnSpc>
                <a:spcPct val="100000"/>
              </a:lnSpc>
              <a:spcBef>
                <a:spcPct val="0"/>
              </a:spcBef>
              <a:spcAft>
                <a:spcPct val="0"/>
              </a:spcAft>
              <a:buFontTx/>
              <a:buChar char="•"/>
            </a:pPr>
            <a:r>
              <a:rPr kumimoji="0" lang="en-US" altLang="en-US" sz="1600" b="1" i="0" u="none" strike="noStrike" cap="none" normalizeH="0" baseline="0" dirty="0">
                <a:ln>
                  <a:noFill/>
                </a:ln>
                <a:solidFill>
                  <a:schemeClr val="tx1"/>
                </a:solidFill>
                <a:effectLst/>
                <a:latin typeface="Arial" panose="020B0604020202020204" pitchFamily="34" charset="0"/>
              </a:rPr>
              <a:t>Smart Contract Vulnerabilities:</a:t>
            </a:r>
            <a:r>
              <a:rPr kumimoji="0" lang="en-US" altLang="en-US" sz="1600" b="0" i="0" u="none" strike="noStrike" cap="none" normalizeH="0" baseline="0" dirty="0">
                <a:ln>
                  <a:noFill/>
                </a:ln>
                <a:solidFill>
                  <a:schemeClr val="tx1"/>
                </a:solidFill>
                <a:effectLst/>
                <a:latin typeface="Arial" panose="020B0604020202020204" pitchFamily="34" charset="0"/>
              </a:rPr>
              <a:t> Smart contracts are essentially programs running on the blockchain. Bugs or loopholes in these contracts can be exploited by malicious actors to steal funds or manipulate the system.</a:t>
            </a:r>
          </a:p>
          <a:p>
            <a:pPr marL="0" indent="0" defTabSz="914400" eaLnBrk="0" fontAlgn="base" hangingPunct="0">
              <a:lnSpc>
                <a:spcPct val="100000"/>
              </a:lnSpc>
              <a:spcBef>
                <a:spcPct val="0"/>
              </a:spcBef>
              <a:spcAft>
                <a:spcPct val="0"/>
              </a:spcAft>
              <a:buFontTx/>
              <a:buChar char="•"/>
            </a:pPr>
            <a:r>
              <a:rPr kumimoji="0" lang="en-US" altLang="en-US" sz="1600" b="1" i="0" u="none" strike="noStrike" cap="none" normalizeH="0" baseline="0" dirty="0">
                <a:ln>
                  <a:noFill/>
                </a:ln>
                <a:solidFill>
                  <a:schemeClr val="tx1"/>
                </a:solidFill>
                <a:effectLst/>
                <a:latin typeface="Arial" panose="020B0604020202020204" pitchFamily="34" charset="0"/>
              </a:rPr>
              <a:t>51% Attacks:</a:t>
            </a:r>
            <a:r>
              <a:rPr kumimoji="0" lang="en-US" altLang="en-US" sz="1600" b="0" i="0" u="none" strike="noStrike" cap="none" normalizeH="0" baseline="0" dirty="0">
                <a:ln>
                  <a:noFill/>
                </a:ln>
                <a:solidFill>
                  <a:schemeClr val="tx1"/>
                </a:solidFill>
                <a:effectLst/>
                <a:latin typeface="Arial" panose="020B0604020202020204" pitchFamily="34" charset="0"/>
              </a:rPr>
              <a:t> In proof-of-work blockchains, if a miner or group of miners controls more than 50% of the mining hash rate, they could theoretically manipulate transactions or prevent new ones from being confirmed.</a:t>
            </a:r>
            <a:endParaRPr lang="en-US" altLang="en-US" sz="1600" dirty="0">
              <a:solidFill>
                <a:schemeClr val="tx1"/>
              </a:solidFill>
              <a:latin typeface="Arial" panose="020B0604020202020204" pitchFamily="34" charset="0"/>
            </a:endParaRPr>
          </a:p>
          <a:p>
            <a:pPr marL="411589" lvl="1" indent="0" defTabSz="914400" eaLnBrk="0" fontAlgn="base" hangingPunct="0">
              <a:lnSpc>
                <a:spcPct val="100000"/>
              </a:lnSpc>
              <a:spcBef>
                <a:spcPct val="0"/>
              </a:spcBef>
              <a:spcAft>
                <a:spcPct val="0"/>
              </a:spcAft>
              <a:buFontTx/>
              <a:buChar char="•"/>
            </a:pPr>
            <a:r>
              <a:rPr kumimoji="0" lang="en-US" altLang="en-US" sz="1400" b="0" i="0" u="none" strike="noStrike" cap="none" normalizeH="0" baseline="0" dirty="0">
                <a:ln>
                  <a:noFill/>
                </a:ln>
                <a:solidFill>
                  <a:schemeClr val="tx1"/>
                </a:solidFill>
                <a:effectLst/>
                <a:latin typeface="Arial" panose="020B0604020202020204" pitchFamily="34" charset="0"/>
              </a:rPr>
              <a:t>[</a:t>
            </a:r>
            <a:r>
              <a:rPr lang="en-US" sz="1600" b="0" i="0" dirty="0">
                <a:solidFill>
                  <a:srgbClr val="222222"/>
                </a:solidFill>
                <a:effectLst/>
                <a:highlight>
                  <a:srgbClr val="FFFFFF"/>
                </a:highlight>
                <a:latin typeface="Arial" panose="020B0604020202020204" pitchFamily="34" charset="0"/>
              </a:rPr>
              <a:t>Sai, A.R., Buckley, J. and Le Gear, A., 2019. Assessing the security implication of Bitcoin exchange rates. </a:t>
            </a:r>
            <a:r>
              <a:rPr lang="en-US" sz="1600" b="0" i="1" dirty="0">
                <a:solidFill>
                  <a:srgbClr val="222222"/>
                </a:solidFill>
                <a:effectLst/>
                <a:highlight>
                  <a:srgbClr val="FFFFFF"/>
                </a:highlight>
                <a:latin typeface="Arial" panose="020B0604020202020204" pitchFamily="34" charset="0"/>
              </a:rPr>
              <a:t>Computers &amp; Security</a:t>
            </a:r>
            <a:r>
              <a:rPr lang="en-US" sz="1600" b="0" i="0" dirty="0">
                <a:solidFill>
                  <a:srgbClr val="222222"/>
                </a:solidFill>
                <a:effectLst/>
                <a:highlight>
                  <a:srgbClr val="FFFFFF"/>
                </a:highlight>
                <a:latin typeface="Arial" panose="020B0604020202020204" pitchFamily="34" charset="0"/>
              </a:rPr>
              <a:t>, </a:t>
            </a:r>
            <a:r>
              <a:rPr lang="en-US" sz="1600" b="0" i="1" dirty="0">
                <a:solidFill>
                  <a:srgbClr val="222222"/>
                </a:solidFill>
                <a:effectLst/>
                <a:highlight>
                  <a:srgbClr val="FFFFFF"/>
                </a:highlight>
                <a:latin typeface="Arial" panose="020B0604020202020204" pitchFamily="34" charset="0"/>
              </a:rPr>
              <a:t>86</a:t>
            </a:r>
            <a:r>
              <a:rPr lang="en-US" sz="1600" b="0" i="0" dirty="0">
                <a:solidFill>
                  <a:srgbClr val="222222"/>
                </a:solidFill>
                <a:effectLst/>
                <a:highlight>
                  <a:srgbClr val="FFFFFF"/>
                </a:highlight>
                <a:latin typeface="Arial" panose="020B0604020202020204" pitchFamily="34" charset="0"/>
              </a:rPr>
              <a:t>, pp.206-222.</a:t>
            </a:r>
            <a:r>
              <a:rPr lang="en-US" sz="1400" b="0" i="0" dirty="0">
                <a:solidFill>
                  <a:schemeClr val="tx1"/>
                </a:solidFill>
                <a:effectLst/>
                <a:highlight>
                  <a:srgbClr val="FFFFFF"/>
                </a:highlight>
                <a:latin typeface="Arial" panose="020B0604020202020204" pitchFamily="34" charset="0"/>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Phishing and Social Engineering:</a:t>
            </a:r>
            <a:r>
              <a:rPr kumimoji="0" lang="en-US" altLang="en-US" sz="1600" b="0" i="0" u="none" strike="noStrike" cap="none" normalizeH="0" baseline="0" dirty="0">
                <a:ln>
                  <a:noFill/>
                </a:ln>
                <a:solidFill>
                  <a:schemeClr val="tx1"/>
                </a:solidFill>
                <a:effectLst/>
                <a:latin typeface="Arial" panose="020B0604020202020204" pitchFamily="34" charset="0"/>
              </a:rPr>
              <a:t> Blockchain isn't immune to traditional hacking techniques. Phishing attacks can trick users into revealing their private keys or sending cryptocurrency to fraudulent addresses.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Exchange Security:</a:t>
            </a:r>
            <a:r>
              <a:rPr kumimoji="0" lang="en-US" altLang="en-US" sz="1600" b="0" i="0" u="none" strike="noStrike" cap="none" normalizeH="0" baseline="0" dirty="0">
                <a:ln>
                  <a:noFill/>
                </a:ln>
                <a:solidFill>
                  <a:schemeClr val="tx1"/>
                </a:solidFill>
                <a:effectLst/>
                <a:latin typeface="Arial" panose="020B0604020202020204" pitchFamily="34" charset="0"/>
              </a:rPr>
              <a:t> Centralized cryptocurrency exchanges are a prime target for hackers, as they hold large amounts of digital assets. Breaches at exchanges can lead to significant losses for users.</a:t>
            </a:r>
            <a:endParaRPr lang="en-US" altLang="en-US" sz="1600" dirty="0">
              <a:solidFill>
                <a:schemeClr val="tx1"/>
              </a:solidFill>
              <a:latin typeface="Arial" panose="020B0604020202020204" pitchFamily="34" charset="0"/>
            </a:endParaRPr>
          </a:p>
          <a:p>
            <a:pPr marL="411589" lvl="1" indent="0" defTabSz="914400" eaLnBrk="0" fontAlgn="base" hangingPunct="0">
              <a:lnSpc>
                <a:spcPct val="100000"/>
              </a:lnSpc>
              <a:spcBef>
                <a:spcPct val="0"/>
              </a:spcBef>
              <a:spcAft>
                <a:spcPct val="0"/>
              </a:spcAft>
              <a:buFontTx/>
              <a:buChar char="•"/>
            </a:pPr>
            <a:r>
              <a:rPr kumimoji="0" lang="en-US" altLang="en-US" sz="1400" b="0" i="0" u="none" strike="noStrike" cap="none" normalizeH="0" baseline="0" dirty="0">
                <a:ln>
                  <a:noFill/>
                </a:ln>
                <a:solidFill>
                  <a:schemeClr val="tx1"/>
                </a:solidFill>
                <a:effectLst/>
                <a:latin typeface="Arial" panose="020B0604020202020204" pitchFamily="34" charset="0"/>
              </a:rPr>
              <a:t>[</a:t>
            </a:r>
            <a:r>
              <a:rPr lang="en-US" sz="1600" b="0" i="0" dirty="0">
                <a:solidFill>
                  <a:srgbClr val="222222"/>
                </a:solidFill>
                <a:effectLst/>
                <a:highlight>
                  <a:srgbClr val="FFFFFF"/>
                </a:highlight>
                <a:latin typeface="Arial" panose="020B0604020202020204" pitchFamily="34" charset="0"/>
              </a:rPr>
              <a:t>Sai, A.R., Buckley, J. and Le Gear, A., 2019. Assessing the security implication of Bitcoin exchange rates. </a:t>
            </a:r>
            <a:r>
              <a:rPr lang="en-US" sz="1600" b="0" i="1" dirty="0">
                <a:solidFill>
                  <a:srgbClr val="222222"/>
                </a:solidFill>
                <a:effectLst/>
                <a:highlight>
                  <a:srgbClr val="FFFFFF"/>
                </a:highlight>
                <a:latin typeface="Arial" panose="020B0604020202020204" pitchFamily="34" charset="0"/>
              </a:rPr>
              <a:t>Computers &amp; Security</a:t>
            </a:r>
            <a:r>
              <a:rPr lang="en-US" sz="1600" b="0" i="0" dirty="0">
                <a:solidFill>
                  <a:srgbClr val="222222"/>
                </a:solidFill>
                <a:effectLst/>
                <a:highlight>
                  <a:srgbClr val="FFFFFF"/>
                </a:highlight>
                <a:latin typeface="Arial" panose="020B0604020202020204" pitchFamily="34" charset="0"/>
              </a:rPr>
              <a:t>, </a:t>
            </a:r>
            <a:r>
              <a:rPr lang="en-US" sz="1600" b="0" i="1" dirty="0">
                <a:solidFill>
                  <a:srgbClr val="222222"/>
                </a:solidFill>
                <a:effectLst/>
                <a:highlight>
                  <a:srgbClr val="FFFFFF"/>
                </a:highlight>
                <a:latin typeface="Arial" panose="020B0604020202020204" pitchFamily="34" charset="0"/>
              </a:rPr>
              <a:t>86</a:t>
            </a:r>
            <a:r>
              <a:rPr lang="en-US" sz="1600" b="0" i="0" dirty="0">
                <a:solidFill>
                  <a:srgbClr val="222222"/>
                </a:solidFill>
                <a:effectLst/>
                <a:highlight>
                  <a:srgbClr val="FFFFFF"/>
                </a:highlight>
                <a:latin typeface="Arial" panose="020B0604020202020204" pitchFamily="34" charset="0"/>
              </a:rPr>
              <a:t>, pp.206-222.</a:t>
            </a:r>
            <a:r>
              <a:rPr lang="en-US" sz="1400" b="0" i="0" dirty="0">
                <a:solidFill>
                  <a:schemeClr val="tx1"/>
                </a:solidFill>
                <a:effectLst/>
                <a:highlight>
                  <a:srgbClr val="FFFFFF"/>
                </a:highlight>
                <a:latin typeface="Arial" panose="020B0604020202020204" pitchFamily="34"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411589" lvl="1" indent="0" defTabSz="914400" eaLnBrk="0" fontAlgn="base" hangingPunct="0">
              <a:lnSpc>
                <a:spcPct val="100000"/>
              </a:lnSpc>
              <a:spcBef>
                <a:spcPct val="0"/>
              </a:spcBef>
              <a:spcAft>
                <a:spcPct val="0"/>
              </a:spcAft>
              <a:buFontTx/>
              <a:buChar char="•"/>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7980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C337-BAA3-66DF-6926-4600901ADCFF}"/>
              </a:ext>
            </a:extLst>
          </p:cNvPr>
          <p:cNvSpPr>
            <a:spLocks noGrp="1"/>
          </p:cNvSpPr>
          <p:nvPr>
            <p:ph type="title"/>
          </p:nvPr>
        </p:nvSpPr>
        <p:spPr/>
        <p:txBody>
          <a:bodyPr/>
          <a:lstStyle/>
          <a:p>
            <a:r>
              <a:rPr lang="en-IE" dirty="0"/>
              <a:t>Technical Issues in Blockchain - Security</a:t>
            </a:r>
          </a:p>
        </p:txBody>
      </p:sp>
      <p:sp>
        <p:nvSpPr>
          <p:cNvPr id="4" name="Date Placeholder 3">
            <a:extLst>
              <a:ext uri="{FF2B5EF4-FFF2-40B4-BE49-F238E27FC236}">
                <a16:creationId xmlns:a16="http://schemas.microsoft.com/office/drawing/2014/main" id="{CB9E01D6-C67B-2C54-6328-81289DC59593}"/>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400E72A5-C563-833B-2CD9-2D7A8C908727}"/>
              </a:ext>
            </a:extLst>
          </p:cNvPr>
          <p:cNvSpPr>
            <a:spLocks noGrp="1" noChangeArrowheads="1"/>
          </p:cNvSpPr>
          <p:nvPr>
            <p:ph idx="1"/>
          </p:nvPr>
        </p:nvSpPr>
        <p:spPr bwMode="auto">
          <a:xfrm>
            <a:off x="606285" y="3034174"/>
            <a:ext cx="105572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Exercise:</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Compare technical issues on a blockchain to a traditional financial syste</a:t>
            </a:r>
            <a:r>
              <a:rPr lang="en-US" altLang="en-US" sz="1800" dirty="0">
                <a:solidFill>
                  <a:schemeClr val="tx1"/>
                </a:solidFill>
                <a:latin typeface="Arial" panose="020B0604020202020204" pitchFamily="34" charset="0"/>
              </a:rPr>
              <a:t>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538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E5A1-2DAA-276A-16A6-DD4801719E49}"/>
              </a:ext>
            </a:extLst>
          </p:cNvPr>
          <p:cNvSpPr>
            <a:spLocks noGrp="1"/>
          </p:cNvSpPr>
          <p:nvPr>
            <p:ph type="title"/>
          </p:nvPr>
        </p:nvSpPr>
        <p:spPr/>
        <p:txBody>
          <a:bodyPr/>
          <a:lstStyle/>
          <a:p>
            <a:r>
              <a:rPr lang="en-IE" dirty="0"/>
              <a:t>Technical Issues in Blockchain - Scalability</a:t>
            </a:r>
          </a:p>
        </p:txBody>
      </p:sp>
      <p:sp>
        <p:nvSpPr>
          <p:cNvPr id="3" name="Content Placeholder 2">
            <a:extLst>
              <a:ext uri="{FF2B5EF4-FFF2-40B4-BE49-F238E27FC236}">
                <a16:creationId xmlns:a16="http://schemas.microsoft.com/office/drawing/2014/main" id="{B3A46A21-9868-4471-EFC6-638F7C613F52}"/>
              </a:ext>
            </a:extLst>
          </p:cNvPr>
          <p:cNvSpPr>
            <a:spLocks noGrp="1"/>
          </p:cNvSpPr>
          <p:nvPr>
            <p:ph idx="1"/>
          </p:nvPr>
        </p:nvSpPr>
        <p:spPr/>
        <p:txBody>
          <a:bodyPr/>
          <a:lstStyle/>
          <a:p>
            <a:pPr>
              <a:buFont typeface="Arial" panose="020B0604020202020204" pitchFamily="34" charset="0"/>
              <a:buChar char="•"/>
            </a:pPr>
            <a:r>
              <a:rPr lang="en-US" sz="1600" b="1" dirty="0"/>
              <a:t>Limited Throughput:</a:t>
            </a:r>
            <a:r>
              <a:rPr lang="en-US" sz="1600" dirty="0"/>
              <a:t> Traditional blockchains like Bitcoin can only process a limited number of transactions per second (TPS). This is because every node needs to validate every transaction, which can become a bottleneck as the network grows. This low TPS leads to: </a:t>
            </a:r>
          </a:p>
          <a:p>
            <a:pPr marL="742950" lvl="1" indent="-285750">
              <a:buFont typeface="Arial" panose="020B0604020202020204" pitchFamily="34" charset="0"/>
              <a:buChar char="•"/>
            </a:pPr>
            <a:r>
              <a:rPr lang="en-US" sz="1600" b="1" dirty="0"/>
              <a:t>Slow Confirmation Times:</a:t>
            </a:r>
            <a:r>
              <a:rPr lang="en-US" sz="1600" dirty="0"/>
              <a:t> Transactions can take a long time to be confirmed and added to the blockchain.</a:t>
            </a:r>
          </a:p>
          <a:p>
            <a:pPr marL="742950" lvl="1" indent="-285750">
              <a:buFont typeface="Arial" panose="020B0604020202020204" pitchFamily="34" charset="0"/>
              <a:buChar char="•"/>
            </a:pPr>
            <a:r>
              <a:rPr lang="en-US" sz="1600" b="1" dirty="0"/>
              <a:t>High Fees:</a:t>
            </a:r>
            <a:r>
              <a:rPr lang="en-US" sz="1600" dirty="0"/>
              <a:t> When demand for transaction processing is high, fees can surge as users compete to have their transactions included in the next block.</a:t>
            </a:r>
          </a:p>
          <a:p>
            <a:endParaRPr lang="en-IE" sz="1600" dirty="0"/>
          </a:p>
          <a:p>
            <a:r>
              <a:rPr lang="en-IE" sz="1600" dirty="0"/>
              <a:t>Side chains and Level 2 chains from the previous lecture are proposed solutions to this, sacrifice security and decentralisation.</a:t>
            </a:r>
          </a:p>
        </p:txBody>
      </p:sp>
      <p:sp>
        <p:nvSpPr>
          <p:cNvPr id="4" name="Date Placeholder 3">
            <a:extLst>
              <a:ext uri="{FF2B5EF4-FFF2-40B4-BE49-F238E27FC236}">
                <a16:creationId xmlns:a16="http://schemas.microsoft.com/office/drawing/2014/main" id="{CEF8CD48-02B7-7947-1344-000424AF95C8}"/>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963797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4172-BF45-66F7-4855-A0D989D3105D}"/>
              </a:ext>
            </a:extLst>
          </p:cNvPr>
          <p:cNvSpPr>
            <a:spLocks noGrp="1"/>
          </p:cNvSpPr>
          <p:nvPr>
            <p:ph type="title"/>
          </p:nvPr>
        </p:nvSpPr>
        <p:spPr/>
        <p:txBody>
          <a:bodyPr/>
          <a:lstStyle/>
          <a:p>
            <a:r>
              <a:rPr lang="en-IE" dirty="0"/>
              <a:t>Technical Issues in Blockchain - Scalability</a:t>
            </a:r>
          </a:p>
        </p:txBody>
      </p:sp>
      <p:sp>
        <p:nvSpPr>
          <p:cNvPr id="3" name="Content Placeholder 2">
            <a:extLst>
              <a:ext uri="{FF2B5EF4-FFF2-40B4-BE49-F238E27FC236}">
                <a16:creationId xmlns:a16="http://schemas.microsoft.com/office/drawing/2014/main" id="{4B3BF5D3-B650-312D-4BD5-03F990F125C8}"/>
              </a:ext>
            </a:extLst>
          </p:cNvPr>
          <p:cNvSpPr>
            <a:spLocks noGrp="1"/>
          </p:cNvSpPr>
          <p:nvPr>
            <p:ph idx="1"/>
          </p:nvPr>
        </p:nvSpPr>
        <p:spPr/>
        <p:txBody>
          <a:bodyPr/>
          <a:lstStyle/>
          <a:p>
            <a:r>
              <a:rPr lang="en-IE" sz="2800" dirty="0"/>
              <a:t>Exercise</a:t>
            </a:r>
            <a:r>
              <a:rPr lang="en-IE" dirty="0"/>
              <a:t>:</a:t>
            </a:r>
          </a:p>
          <a:p>
            <a:endParaRPr lang="en-IE" dirty="0"/>
          </a:p>
          <a:p>
            <a:r>
              <a:rPr lang="en-IE" dirty="0"/>
              <a:t>Why would the mentioned scalability solutions impact decentralisation?</a:t>
            </a:r>
          </a:p>
        </p:txBody>
      </p:sp>
      <p:sp>
        <p:nvSpPr>
          <p:cNvPr id="4" name="Date Placeholder 3">
            <a:extLst>
              <a:ext uri="{FF2B5EF4-FFF2-40B4-BE49-F238E27FC236}">
                <a16:creationId xmlns:a16="http://schemas.microsoft.com/office/drawing/2014/main" id="{82C384A9-DD32-9F93-D44A-9DF3843FF090}"/>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48994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E2-7A3C-A8BF-B647-FAA6948A7FBC}"/>
              </a:ext>
            </a:extLst>
          </p:cNvPr>
          <p:cNvSpPr>
            <a:spLocks noGrp="1"/>
          </p:cNvSpPr>
          <p:nvPr>
            <p:ph type="title"/>
          </p:nvPr>
        </p:nvSpPr>
        <p:spPr>
          <a:xfrm>
            <a:off x="725943" y="644316"/>
            <a:ext cx="10515600" cy="704101"/>
          </a:xfrm>
        </p:spPr>
        <p:txBody>
          <a:bodyPr/>
          <a:lstStyle/>
          <a:p>
            <a:r>
              <a:rPr lang="en-IE" dirty="0"/>
              <a:t>Exam</a:t>
            </a:r>
          </a:p>
        </p:txBody>
      </p:sp>
      <p:sp>
        <p:nvSpPr>
          <p:cNvPr id="5" name="Content Placeholder 2">
            <a:extLst>
              <a:ext uri="{FF2B5EF4-FFF2-40B4-BE49-F238E27FC236}">
                <a16:creationId xmlns:a16="http://schemas.microsoft.com/office/drawing/2014/main" id="{DA06F310-F9D4-C53E-7ADE-020B82926C5B}"/>
              </a:ext>
            </a:extLst>
          </p:cNvPr>
          <p:cNvSpPr txBox="1">
            <a:spLocks/>
          </p:cNvSpPr>
          <p:nvPr/>
        </p:nvSpPr>
        <p:spPr>
          <a:xfrm>
            <a:off x="800337" y="1252045"/>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2400" dirty="0">
                <a:solidFill>
                  <a:schemeClr val="tx1"/>
                </a:solidFill>
              </a:rPr>
              <a:t>Monday 27</a:t>
            </a:r>
            <a:r>
              <a:rPr lang="en-IE" sz="2400" baseline="30000" dirty="0">
                <a:solidFill>
                  <a:schemeClr val="tx1"/>
                </a:solidFill>
              </a:rPr>
              <a:t>th</a:t>
            </a:r>
            <a:r>
              <a:rPr lang="en-IE" sz="2400" dirty="0">
                <a:solidFill>
                  <a:schemeClr val="tx1"/>
                </a:solidFill>
              </a:rPr>
              <a:t> May</a:t>
            </a:r>
          </a:p>
          <a:p>
            <a:r>
              <a:rPr lang="en-IE" sz="2400" dirty="0">
                <a:solidFill>
                  <a:schemeClr val="tx1"/>
                </a:solidFill>
              </a:rPr>
              <a:t>2pm - 4pm</a:t>
            </a:r>
          </a:p>
        </p:txBody>
      </p:sp>
    </p:spTree>
    <p:extLst>
      <p:ext uri="{BB962C8B-B14F-4D97-AF65-F5344CB8AC3E}">
        <p14:creationId xmlns:p14="http://schemas.microsoft.com/office/powerpoint/2010/main" val="1456485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68AB-29F4-8233-65C2-564326B9DAC3}"/>
              </a:ext>
            </a:extLst>
          </p:cNvPr>
          <p:cNvSpPr>
            <a:spLocks noGrp="1"/>
          </p:cNvSpPr>
          <p:nvPr>
            <p:ph type="title"/>
          </p:nvPr>
        </p:nvSpPr>
        <p:spPr/>
        <p:txBody>
          <a:bodyPr/>
          <a:lstStyle/>
          <a:p>
            <a:r>
              <a:rPr lang="en-IE" dirty="0"/>
              <a:t>Project</a:t>
            </a:r>
          </a:p>
        </p:txBody>
      </p:sp>
      <p:sp>
        <p:nvSpPr>
          <p:cNvPr id="3" name="Content Placeholder 2">
            <a:extLst>
              <a:ext uri="{FF2B5EF4-FFF2-40B4-BE49-F238E27FC236}">
                <a16:creationId xmlns:a16="http://schemas.microsoft.com/office/drawing/2014/main" id="{57142723-5D4F-ADB5-5DAA-0408113CA7AD}"/>
              </a:ext>
            </a:extLst>
          </p:cNvPr>
          <p:cNvSpPr>
            <a:spLocks noGrp="1"/>
          </p:cNvSpPr>
          <p:nvPr>
            <p:ph idx="1"/>
          </p:nvPr>
        </p:nvSpPr>
        <p:spPr/>
        <p:txBody>
          <a:bodyPr/>
          <a:lstStyle/>
          <a:p>
            <a:r>
              <a:rPr lang="en-IE" sz="2800" dirty="0"/>
              <a:t>June 5</a:t>
            </a:r>
            <a:r>
              <a:rPr lang="en-IE" sz="2800" baseline="30000" dirty="0"/>
              <a:t>th</a:t>
            </a:r>
            <a:r>
              <a:rPr lang="en-IE" sz="2800" dirty="0"/>
              <a:t> at 6pm</a:t>
            </a:r>
          </a:p>
        </p:txBody>
      </p:sp>
      <p:sp>
        <p:nvSpPr>
          <p:cNvPr id="4" name="Date Placeholder 3">
            <a:extLst>
              <a:ext uri="{FF2B5EF4-FFF2-40B4-BE49-F238E27FC236}">
                <a16:creationId xmlns:a16="http://schemas.microsoft.com/office/drawing/2014/main" id="{6381B8FF-8301-8937-7675-E8DFF3FBD8A8}"/>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133636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06D1-C9B1-2E87-0263-4477DEF76BF6}"/>
              </a:ext>
            </a:extLst>
          </p:cNvPr>
          <p:cNvSpPr>
            <a:spLocks noGrp="1"/>
          </p:cNvSpPr>
          <p:nvPr>
            <p:ph type="title"/>
          </p:nvPr>
        </p:nvSpPr>
        <p:spPr>
          <a:xfrm>
            <a:off x="647937" y="826329"/>
            <a:ext cx="10515600" cy="4567792"/>
          </a:xfrm>
        </p:spPr>
        <p:txBody>
          <a:bodyPr/>
          <a:lstStyle/>
          <a:p>
            <a:pPr algn="ctr"/>
            <a:br>
              <a:rPr lang="en-IE" dirty="0"/>
            </a:br>
            <a:br>
              <a:rPr lang="en-IE" dirty="0"/>
            </a:br>
            <a:r>
              <a:rPr lang="en-IE" dirty="0"/>
              <a:t>Questions?</a:t>
            </a:r>
            <a:br>
              <a:rPr lang="en-IE" dirty="0"/>
            </a:br>
            <a:br>
              <a:rPr lang="en-IE" dirty="0"/>
            </a:br>
            <a:br>
              <a:rPr lang="en-IE" dirty="0"/>
            </a:br>
            <a:r>
              <a:rPr lang="en-IE" dirty="0"/>
              <a:t>Best of luck in the exam!</a:t>
            </a:r>
            <a:br>
              <a:rPr lang="en-IE" dirty="0"/>
            </a:br>
            <a:r>
              <a:rPr lang="en-IE" dirty="0"/>
              <a:t>Best of luck in the project!</a:t>
            </a:r>
          </a:p>
        </p:txBody>
      </p:sp>
      <p:sp>
        <p:nvSpPr>
          <p:cNvPr id="4" name="Date Placeholder 3">
            <a:extLst>
              <a:ext uri="{FF2B5EF4-FFF2-40B4-BE49-F238E27FC236}">
                <a16:creationId xmlns:a16="http://schemas.microsoft.com/office/drawing/2014/main" id="{E7EB4236-D894-27FC-687D-0DB41F847BCE}"/>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3449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3B02528-7EF4-C4F8-2713-46592FB692D7}"/>
              </a:ext>
            </a:extLst>
          </p:cNvPr>
          <p:cNvSpPr>
            <a:spLocks noGrp="1"/>
          </p:cNvSpPr>
          <p:nvPr>
            <p:ph type="title"/>
          </p:nvPr>
        </p:nvSpPr>
        <p:spPr>
          <a:xfrm>
            <a:off x="640080" y="1243013"/>
            <a:ext cx="3855720" cy="4371974"/>
          </a:xfrm>
        </p:spPr>
        <p:txBody>
          <a:bodyPr>
            <a:normAutofit/>
          </a:bodyPr>
          <a:lstStyle/>
          <a:p>
            <a:r>
              <a:rPr lang="en-IE" sz="3600" dirty="0">
                <a:solidFill>
                  <a:schemeClr val="tx2"/>
                </a:solidFill>
              </a:rPr>
              <a:t>Lecture 5 Recap</a:t>
            </a:r>
          </a:p>
        </p:txBody>
      </p:sp>
      <p:sp>
        <p:nvSpPr>
          <p:cNvPr id="3" name="Content Placeholder 2">
            <a:extLst>
              <a:ext uri="{FF2B5EF4-FFF2-40B4-BE49-F238E27FC236}">
                <a16:creationId xmlns:a16="http://schemas.microsoft.com/office/drawing/2014/main" id="{E64664B6-E859-CD2A-B982-13608C5AA46F}"/>
              </a:ext>
            </a:extLst>
          </p:cNvPr>
          <p:cNvSpPr>
            <a:spLocks noGrp="1"/>
          </p:cNvSpPr>
          <p:nvPr>
            <p:ph idx="1"/>
          </p:nvPr>
        </p:nvSpPr>
        <p:spPr>
          <a:xfrm>
            <a:off x="6172200" y="804672"/>
            <a:ext cx="5221224" cy="5230368"/>
          </a:xfrm>
        </p:spPr>
        <p:txBody>
          <a:bodyPr anchor="ctr">
            <a:normAutofit/>
          </a:bodyPr>
          <a:lstStyle/>
          <a:p>
            <a:r>
              <a:rPr lang="en-IE" sz="1800" dirty="0">
                <a:solidFill>
                  <a:schemeClr val="tx2"/>
                </a:solidFill>
              </a:rPr>
              <a:t>Advanced Topics</a:t>
            </a:r>
          </a:p>
          <a:p>
            <a:r>
              <a:rPr lang="en-IE" sz="1800" dirty="0">
                <a:solidFill>
                  <a:schemeClr val="tx2"/>
                </a:solidFill>
              </a:rPr>
              <a:t>Rollups</a:t>
            </a:r>
          </a:p>
          <a:p>
            <a:r>
              <a:rPr lang="en-IE" sz="1800" dirty="0">
                <a:solidFill>
                  <a:schemeClr val="tx2"/>
                </a:solidFill>
              </a:rPr>
              <a:t>Sharding</a:t>
            </a:r>
          </a:p>
          <a:p>
            <a:r>
              <a:rPr lang="en-IE" sz="1800" dirty="0">
                <a:solidFill>
                  <a:schemeClr val="tx2"/>
                </a:solidFill>
              </a:rPr>
              <a:t>Constant Product pricing</a:t>
            </a:r>
          </a:p>
        </p:txBody>
      </p:sp>
    </p:spTree>
    <p:extLst>
      <p:ext uri="{BB962C8B-B14F-4D97-AF65-F5344CB8AC3E}">
        <p14:creationId xmlns:p14="http://schemas.microsoft.com/office/powerpoint/2010/main" val="403807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6C48-F843-9D60-9297-87EAA65F993E}"/>
              </a:ext>
            </a:extLst>
          </p:cNvPr>
          <p:cNvSpPr>
            <a:spLocks noGrp="1"/>
          </p:cNvSpPr>
          <p:nvPr>
            <p:ph type="title"/>
          </p:nvPr>
        </p:nvSpPr>
        <p:spPr/>
        <p:txBody>
          <a:bodyPr/>
          <a:lstStyle/>
          <a:p>
            <a:r>
              <a:rPr lang="en-IE" dirty="0"/>
              <a:t>Legal Issues with Blockchain</a:t>
            </a:r>
          </a:p>
        </p:txBody>
      </p:sp>
      <p:sp>
        <p:nvSpPr>
          <p:cNvPr id="3" name="Content Placeholder 2">
            <a:extLst>
              <a:ext uri="{FF2B5EF4-FFF2-40B4-BE49-F238E27FC236}">
                <a16:creationId xmlns:a16="http://schemas.microsoft.com/office/drawing/2014/main" id="{F40535DC-A609-C1B1-E931-ECA872238C87}"/>
              </a:ext>
            </a:extLst>
          </p:cNvPr>
          <p:cNvSpPr>
            <a:spLocks noGrp="1"/>
          </p:cNvSpPr>
          <p:nvPr>
            <p:ph idx="1"/>
          </p:nvPr>
        </p:nvSpPr>
        <p:spPr/>
        <p:txBody>
          <a:bodyPr/>
          <a:lstStyle/>
          <a:p>
            <a:r>
              <a:rPr lang="en-IE" dirty="0"/>
              <a:t>Is a crypto currency a security or a commodity?</a:t>
            </a:r>
          </a:p>
          <a:p>
            <a:r>
              <a:rPr lang="en-IE" dirty="0"/>
              <a:t>Securities and Exchange Commission (SEC)</a:t>
            </a:r>
          </a:p>
          <a:p>
            <a:pPr lvl="1"/>
            <a:r>
              <a:rPr lang="en-IE" dirty="0"/>
              <a:t>Stocks</a:t>
            </a:r>
          </a:p>
          <a:p>
            <a:pPr lvl="1"/>
            <a:r>
              <a:rPr lang="en-IE" dirty="0"/>
              <a:t>Bonds</a:t>
            </a:r>
          </a:p>
          <a:p>
            <a:pPr lvl="1"/>
            <a:r>
              <a:rPr lang="en-IE" dirty="0"/>
              <a:t>Funds</a:t>
            </a:r>
          </a:p>
          <a:p>
            <a:pPr lvl="1"/>
            <a:r>
              <a:rPr lang="en-IE" dirty="0"/>
              <a:t>Derivatives</a:t>
            </a:r>
          </a:p>
          <a:p>
            <a:r>
              <a:rPr lang="en-IE" dirty="0"/>
              <a:t>Commodity Futures Trading Commission (CFTC)</a:t>
            </a:r>
          </a:p>
          <a:p>
            <a:pPr lvl="1"/>
            <a:r>
              <a:rPr lang="en-IE" dirty="0"/>
              <a:t>Metals</a:t>
            </a:r>
          </a:p>
          <a:p>
            <a:pPr lvl="1"/>
            <a:r>
              <a:rPr lang="en-IE" dirty="0"/>
              <a:t>Agriculture</a:t>
            </a:r>
          </a:p>
          <a:p>
            <a:pPr lvl="1"/>
            <a:r>
              <a:rPr lang="en-IE" dirty="0"/>
              <a:t>Energy</a:t>
            </a:r>
          </a:p>
          <a:p>
            <a:pPr lvl="1"/>
            <a:r>
              <a:rPr lang="en-IE" b="1" dirty="0"/>
              <a:t>Currencies</a:t>
            </a:r>
          </a:p>
        </p:txBody>
      </p:sp>
      <p:sp>
        <p:nvSpPr>
          <p:cNvPr id="4" name="Date Placeholder 3">
            <a:extLst>
              <a:ext uri="{FF2B5EF4-FFF2-40B4-BE49-F238E27FC236}">
                <a16:creationId xmlns:a16="http://schemas.microsoft.com/office/drawing/2014/main" id="{50EAE4EE-3157-DE90-3CC4-B25DA219789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18820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D940-9033-E1A9-5300-49D77D814187}"/>
              </a:ext>
            </a:extLst>
          </p:cNvPr>
          <p:cNvSpPr>
            <a:spLocks noGrp="1"/>
          </p:cNvSpPr>
          <p:nvPr>
            <p:ph type="title"/>
          </p:nvPr>
        </p:nvSpPr>
        <p:spPr/>
        <p:txBody>
          <a:bodyPr/>
          <a:lstStyle/>
          <a:p>
            <a:r>
              <a:rPr lang="en-IE" dirty="0"/>
              <a:t>Legal Issues with Blockchain – Howie Test</a:t>
            </a:r>
          </a:p>
        </p:txBody>
      </p:sp>
      <p:sp>
        <p:nvSpPr>
          <p:cNvPr id="3" name="Content Placeholder 2">
            <a:extLst>
              <a:ext uri="{FF2B5EF4-FFF2-40B4-BE49-F238E27FC236}">
                <a16:creationId xmlns:a16="http://schemas.microsoft.com/office/drawing/2014/main" id="{A1FB9F2F-326F-0CAE-F552-0D836ABEFDB5}"/>
              </a:ext>
            </a:extLst>
          </p:cNvPr>
          <p:cNvSpPr>
            <a:spLocks noGrp="1"/>
          </p:cNvSpPr>
          <p:nvPr>
            <p:ph idx="1"/>
          </p:nvPr>
        </p:nvSpPr>
        <p:spPr/>
        <p:txBody>
          <a:bodyPr/>
          <a:lstStyle/>
          <a:p>
            <a:r>
              <a:rPr lang="en-US" dirty="0"/>
              <a:t>The Howey Test is a legal framework established by the U.S. Supreme Court to determine whether an investment qualifies as an "investment contract" and therefore a security. This is important because securities are subject to registration and disclosure requirements under U.S. law.</a:t>
            </a:r>
          </a:p>
          <a:p>
            <a:r>
              <a:rPr lang="en-US" dirty="0"/>
              <a:t>The Howey Test consists of four key elements:</a:t>
            </a:r>
          </a:p>
          <a:p>
            <a:pPr>
              <a:buFont typeface="+mj-lt"/>
              <a:buAutoNum type="arabicPeriod"/>
            </a:pPr>
            <a:r>
              <a:rPr lang="en-US" b="1" dirty="0"/>
              <a:t>Investment of Money:</a:t>
            </a:r>
            <a:r>
              <a:rPr lang="en-US" dirty="0"/>
              <a:t> There must be an investment of money by the investor. This could be cash, but it could also be other assets with readily ascertainable value.</a:t>
            </a:r>
          </a:p>
          <a:p>
            <a:pPr>
              <a:buFont typeface="+mj-lt"/>
              <a:buAutoNum type="arabicPeriod"/>
            </a:pPr>
            <a:r>
              <a:rPr lang="en-US" b="1" dirty="0"/>
              <a:t>Common Enterprise:</a:t>
            </a:r>
            <a:r>
              <a:rPr lang="en-US" dirty="0"/>
              <a:t> The investment is part of a larger pool of funds pooled with others. The fortunes of the investor are interwoven with the success of the entire enterprise.</a:t>
            </a:r>
          </a:p>
          <a:p>
            <a:pPr>
              <a:buFont typeface="+mj-lt"/>
              <a:buAutoNum type="arabicPeriod"/>
            </a:pPr>
            <a:r>
              <a:rPr lang="en-US" b="1" dirty="0"/>
              <a:t>Reasonable Expectation of Profits:</a:t>
            </a:r>
            <a:r>
              <a:rPr lang="en-US" dirty="0"/>
              <a:t> The investor has a reasonable expectation of deriving profits from the investment. These profits are primarily derived from the efforts of others, rather than the investor's own efforts.</a:t>
            </a:r>
          </a:p>
          <a:p>
            <a:pPr>
              <a:buFont typeface="+mj-lt"/>
              <a:buAutoNum type="arabicPeriod"/>
            </a:pPr>
            <a:r>
              <a:rPr lang="en-US" b="1" dirty="0"/>
              <a:t>Derived from the Efforts of Others:</a:t>
            </a:r>
            <a:r>
              <a:rPr lang="en-US" dirty="0"/>
              <a:t> The expectation of profits comes from the managerial or entrepreneurial efforts of others, rather than the investor's own skills or labor.</a:t>
            </a:r>
          </a:p>
          <a:p>
            <a:endParaRPr lang="en-IE" dirty="0"/>
          </a:p>
        </p:txBody>
      </p:sp>
      <p:sp>
        <p:nvSpPr>
          <p:cNvPr id="4" name="Date Placeholder 3">
            <a:extLst>
              <a:ext uri="{FF2B5EF4-FFF2-40B4-BE49-F238E27FC236}">
                <a16:creationId xmlns:a16="http://schemas.microsoft.com/office/drawing/2014/main" id="{5126AFAE-B9EC-0162-4578-7B30B6E44126}"/>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20447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907B-7C0F-349C-51FC-B158710335BA}"/>
              </a:ext>
            </a:extLst>
          </p:cNvPr>
          <p:cNvSpPr>
            <a:spLocks noGrp="1"/>
          </p:cNvSpPr>
          <p:nvPr>
            <p:ph type="title"/>
          </p:nvPr>
        </p:nvSpPr>
        <p:spPr/>
        <p:txBody>
          <a:bodyPr/>
          <a:lstStyle/>
          <a:p>
            <a:r>
              <a:rPr lang="en-IE" dirty="0"/>
              <a:t>Legal Issues with Blockchain</a:t>
            </a:r>
          </a:p>
        </p:txBody>
      </p:sp>
      <p:sp>
        <p:nvSpPr>
          <p:cNvPr id="3" name="Content Placeholder 2">
            <a:extLst>
              <a:ext uri="{FF2B5EF4-FFF2-40B4-BE49-F238E27FC236}">
                <a16:creationId xmlns:a16="http://schemas.microsoft.com/office/drawing/2014/main" id="{1A4E9E84-0BCF-B816-9E61-E7551511543C}"/>
              </a:ext>
            </a:extLst>
          </p:cNvPr>
          <p:cNvSpPr>
            <a:spLocks noGrp="1"/>
          </p:cNvSpPr>
          <p:nvPr>
            <p:ph idx="1"/>
          </p:nvPr>
        </p:nvSpPr>
        <p:spPr/>
        <p:txBody>
          <a:bodyPr/>
          <a:lstStyle/>
          <a:p>
            <a:r>
              <a:rPr lang="en-IE" sz="2800" dirty="0"/>
              <a:t>Exercise</a:t>
            </a:r>
            <a:r>
              <a:rPr lang="en-IE" dirty="0"/>
              <a:t>:</a:t>
            </a:r>
          </a:p>
          <a:p>
            <a:endParaRPr lang="en-IE" dirty="0"/>
          </a:p>
          <a:p>
            <a:r>
              <a:rPr lang="en-IE" dirty="0"/>
              <a:t>Use the Howie test to determine:</a:t>
            </a:r>
          </a:p>
          <a:p>
            <a:pPr lvl="1"/>
            <a:r>
              <a:rPr lang="en-IE" dirty="0"/>
              <a:t>Are Ethereum or Bitcoin securities?</a:t>
            </a:r>
          </a:p>
          <a:p>
            <a:pPr lvl="1"/>
            <a:r>
              <a:rPr lang="en-IE" dirty="0"/>
              <a:t>Are the tokens in your project securities?</a:t>
            </a:r>
          </a:p>
          <a:p>
            <a:pPr lvl="1"/>
            <a:r>
              <a:rPr lang="en-IE" dirty="0"/>
              <a:t>Are NFT artwork securities?  </a:t>
            </a:r>
          </a:p>
        </p:txBody>
      </p:sp>
      <p:sp>
        <p:nvSpPr>
          <p:cNvPr id="4" name="Date Placeholder 3">
            <a:extLst>
              <a:ext uri="{FF2B5EF4-FFF2-40B4-BE49-F238E27FC236}">
                <a16:creationId xmlns:a16="http://schemas.microsoft.com/office/drawing/2014/main" id="{D01F2752-8232-565D-870A-ED166A62DA2D}"/>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12043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6C36C3-EFE7-6CF8-ABA9-73F0A2AD4F6E}"/>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defTabSz="914400"/>
            <a:r>
              <a:rPr lang="en-US" sz="4000" kern="1200">
                <a:solidFill>
                  <a:srgbClr val="FFFFFF"/>
                </a:solidFill>
                <a:latin typeface="+mj-lt"/>
                <a:ea typeface="+mj-ea"/>
                <a:cs typeface="+mj-cs"/>
              </a:rPr>
              <a:t>Legal Issues with Blockchain</a:t>
            </a:r>
          </a:p>
        </p:txBody>
      </p:sp>
      <p:pic>
        <p:nvPicPr>
          <p:cNvPr id="6" name="Picture 5">
            <a:extLst>
              <a:ext uri="{FF2B5EF4-FFF2-40B4-BE49-F238E27FC236}">
                <a16:creationId xmlns:a16="http://schemas.microsoft.com/office/drawing/2014/main" id="{A4046625-85B2-EA5B-ACA7-E86D13D81B7D}"/>
              </a:ext>
            </a:extLst>
          </p:cNvPr>
          <p:cNvPicPr>
            <a:picLocks noChangeAspect="1"/>
          </p:cNvPicPr>
          <p:nvPr/>
        </p:nvPicPr>
        <p:blipFill>
          <a:blip r:embed="rId2"/>
          <a:stretch>
            <a:fillRect/>
          </a:stretch>
        </p:blipFill>
        <p:spPr>
          <a:xfrm>
            <a:off x="6279554" y="47023"/>
            <a:ext cx="5283537" cy="6773766"/>
          </a:xfrm>
          <a:prstGeom prst="rect">
            <a:avLst/>
          </a:prstGeom>
        </p:spPr>
      </p:pic>
      <p:sp>
        <p:nvSpPr>
          <p:cNvPr id="4" name="Date Placeholder 3">
            <a:extLst>
              <a:ext uri="{FF2B5EF4-FFF2-40B4-BE49-F238E27FC236}">
                <a16:creationId xmlns:a16="http://schemas.microsoft.com/office/drawing/2014/main" id="{8EA77EA4-0F6F-84F9-4FB1-7CA21CBB63C1}"/>
              </a:ext>
            </a:extLst>
          </p:cNvPr>
          <p:cNvSpPr>
            <a:spLocks noGrp="1"/>
          </p:cNvSpPr>
          <p:nvPr>
            <p:ph type="dt" sz="half" idx="10"/>
          </p:nvPr>
        </p:nvSpPr>
        <p:spPr>
          <a:xfrm>
            <a:off x="8961120" y="6455664"/>
            <a:ext cx="2743200" cy="365125"/>
          </a:xfrm>
        </p:spPr>
        <p:txBody>
          <a:bodyPr vert="horz" lIns="91440" tIns="45720" rIns="91440" bIns="45720" rtlCol="0" anchor="ctr">
            <a:normAutofit/>
          </a:bodyPr>
          <a:lstStyle/>
          <a:p>
            <a:pPr algn="r">
              <a:spcAft>
                <a:spcPts val="600"/>
              </a:spcAft>
            </a:pPr>
            <a:r>
              <a:rPr lang="en-US" sz="1100">
                <a:solidFill>
                  <a:schemeClr val="tx1">
                    <a:lumMod val="50000"/>
                    <a:lumOff val="50000"/>
                  </a:schemeClr>
                </a:solidFill>
                <a:latin typeface="+mn-lt"/>
              </a:rPr>
              <a:t>06.11.19</a:t>
            </a:r>
          </a:p>
        </p:txBody>
      </p:sp>
    </p:spTree>
    <p:extLst>
      <p:ext uri="{BB962C8B-B14F-4D97-AF65-F5344CB8AC3E}">
        <p14:creationId xmlns:p14="http://schemas.microsoft.com/office/powerpoint/2010/main" val="356706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601B-3A3C-2F62-769E-A3CBB658A684}"/>
              </a:ext>
            </a:extLst>
          </p:cNvPr>
          <p:cNvSpPr>
            <a:spLocks noGrp="1"/>
          </p:cNvSpPr>
          <p:nvPr>
            <p:ph type="title"/>
          </p:nvPr>
        </p:nvSpPr>
        <p:spPr/>
        <p:txBody>
          <a:bodyPr/>
          <a:lstStyle/>
          <a:p>
            <a:r>
              <a:rPr lang="en-IE" dirty="0"/>
              <a:t>Legal Issues with Blockchain – KYC and AML</a:t>
            </a:r>
          </a:p>
        </p:txBody>
      </p:sp>
      <p:sp>
        <p:nvSpPr>
          <p:cNvPr id="3" name="Content Placeholder 2">
            <a:extLst>
              <a:ext uri="{FF2B5EF4-FFF2-40B4-BE49-F238E27FC236}">
                <a16:creationId xmlns:a16="http://schemas.microsoft.com/office/drawing/2014/main" id="{1B4CB04C-3702-F7F2-CE73-B5C7677540E2}"/>
              </a:ext>
            </a:extLst>
          </p:cNvPr>
          <p:cNvSpPr>
            <a:spLocks noGrp="1"/>
          </p:cNvSpPr>
          <p:nvPr>
            <p:ph idx="1"/>
          </p:nvPr>
        </p:nvSpPr>
        <p:spPr/>
        <p:txBody>
          <a:bodyPr/>
          <a:lstStyle/>
          <a:p>
            <a:r>
              <a:rPr lang="en-US" dirty="0"/>
              <a:t>KYC stands for "Know Your Customer". It's a set of regulations and procedures that financial institutions use to verify the identity of their customers and assess potential risks associated with them. Here's a breakdown of KYC:</a:t>
            </a:r>
          </a:p>
          <a:p>
            <a:pPr>
              <a:buFont typeface="Arial" panose="020B0604020202020204" pitchFamily="34" charset="0"/>
              <a:buChar char="•"/>
            </a:pPr>
            <a:r>
              <a:rPr lang="en-US" b="1" dirty="0"/>
              <a:t>Objectives:</a:t>
            </a:r>
            <a:r>
              <a:rPr lang="en-US" dirty="0"/>
              <a:t> </a:t>
            </a:r>
          </a:p>
          <a:p>
            <a:pPr marL="742950" lvl="1" indent="-285750">
              <a:buFont typeface="Arial" panose="020B0604020202020204" pitchFamily="34" charset="0"/>
              <a:buChar char="•"/>
            </a:pPr>
            <a:r>
              <a:rPr lang="en-US" dirty="0"/>
              <a:t>Prevent money laundering and terrorist financing</a:t>
            </a:r>
          </a:p>
          <a:p>
            <a:pPr marL="742950" lvl="1" indent="-285750">
              <a:buFont typeface="Arial" panose="020B0604020202020204" pitchFamily="34" charset="0"/>
              <a:buChar char="•"/>
            </a:pPr>
            <a:r>
              <a:rPr lang="en-US" dirty="0"/>
              <a:t>Mitigate fraud risks</a:t>
            </a:r>
          </a:p>
          <a:p>
            <a:pPr marL="742950" lvl="1" indent="-285750">
              <a:buFont typeface="Arial" panose="020B0604020202020204" pitchFamily="34" charset="0"/>
              <a:buChar char="•"/>
            </a:pPr>
            <a:r>
              <a:rPr lang="en-US" dirty="0"/>
              <a:t>Comply with government regulations</a:t>
            </a:r>
          </a:p>
          <a:p>
            <a:pPr>
              <a:buFont typeface="Arial" panose="020B0604020202020204" pitchFamily="34" charset="0"/>
              <a:buChar char="•"/>
            </a:pPr>
            <a:r>
              <a:rPr lang="en-US" b="1" dirty="0"/>
              <a:t>Procedures:</a:t>
            </a:r>
            <a:r>
              <a:rPr lang="en-US" dirty="0"/>
              <a:t> </a:t>
            </a:r>
          </a:p>
          <a:p>
            <a:pPr marL="742950" lvl="1" indent="-285750">
              <a:buFont typeface="Arial" panose="020B0604020202020204" pitchFamily="34" charset="0"/>
              <a:buChar char="•"/>
            </a:pPr>
            <a:r>
              <a:rPr lang="en-US" dirty="0"/>
              <a:t>Customer identification: Verifying name, address, date of birth, and other government-issued ID.</a:t>
            </a:r>
          </a:p>
          <a:p>
            <a:pPr marL="742950" lvl="1" indent="-285750">
              <a:buFont typeface="Arial" panose="020B0604020202020204" pitchFamily="34" charset="0"/>
              <a:buChar char="•"/>
            </a:pPr>
            <a:r>
              <a:rPr lang="en-US" dirty="0"/>
              <a:t>Customer due diligence (CDD): Assessing the nature and purpose of the customer relationship and the risks involved (e.g., source of funds, transaction patterns).</a:t>
            </a:r>
          </a:p>
          <a:p>
            <a:pPr marL="742950" lvl="1" indent="-285750">
              <a:buFont typeface="Arial" panose="020B0604020202020204" pitchFamily="34" charset="0"/>
              <a:buChar char="•"/>
            </a:pPr>
            <a:r>
              <a:rPr lang="en-US" dirty="0"/>
              <a:t>Enhanced due diligence (EDD): More in-depth checks required for higher-risk customers (e.g., politically exposed persons).</a:t>
            </a:r>
          </a:p>
          <a:p>
            <a:pPr>
              <a:buFont typeface="Arial" panose="020B0604020202020204" pitchFamily="34" charset="0"/>
              <a:buChar char="•"/>
            </a:pPr>
            <a:r>
              <a:rPr lang="en-US" b="1" dirty="0"/>
              <a:t>Benefits:</a:t>
            </a:r>
            <a:r>
              <a:rPr lang="en-US" dirty="0"/>
              <a:t> </a:t>
            </a:r>
          </a:p>
          <a:p>
            <a:pPr marL="742950" lvl="1" indent="-285750">
              <a:buFont typeface="Arial" panose="020B0604020202020204" pitchFamily="34" charset="0"/>
              <a:buChar char="•"/>
            </a:pPr>
            <a:r>
              <a:rPr lang="en-US" dirty="0"/>
              <a:t>Increased security and stability of the financial system</a:t>
            </a:r>
          </a:p>
          <a:p>
            <a:pPr marL="742950" lvl="1" indent="-285750">
              <a:buFont typeface="Arial" panose="020B0604020202020204" pitchFamily="34" charset="0"/>
              <a:buChar char="•"/>
            </a:pPr>
            <a:r>
              <a:rPr lang="en-US" dirty="0"/>
              <a:t>Reduced opportunities for criminal activity</a:t>
            </a:r>
          </a:p>
          <a:p>
            <a:pPr marL="742950" lvl="1" indent="-285750">
              <a:buFont typeface="Arial" panose="020B0604020202020204" pitchFamily="34" charset="0"/>
              <a:buChar char="•"/>
            </a:pPr>
            <a:r>
              <a:rPr lang="en-US" dirty="0"/>
              <a:t>Improved customer experience through a streamlined onboarding process (depending on the implementation)</a:t>
            </a:r>
          </a:p>
          <a:p>
            <a:endParaRPr lang="en-IE" dirty="0"/>
          </a:p>
        </p:txBody>
      </p:sp>
      <p:sp>
        <p:nvSpPr>
          <p:cNvPr id="4" name="Date Placeholder 3">
            <a:extLst>
              <a:ext uri="{FF2B5EF4-FFF2-40B4-BE49-F238E27FC236}">
                <a16:creationId xmlns:a16="http://schemas.microsoft.com/office/drawing/2014/main" id="{5ECCA2D5-1343-17FE-EBE7-A4082CF64941}"/>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12674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FDFE-B812-3140-BA7C-C95232C6D768}"/>
              </a:ext>
            </a:extLst>
          </p:cNvPr>
          <p:cNvSpPr>
            <a:spLocks noGrp="1"/>
          </p:cNvSpPr>
          <p:nvPr>
            <p:ph type="title"/>
          </p:nvPr>
        </p:nvSpPr>
        <p:spPr/>
        <p:txBody>
          <a:bodyPr/>
          <a:lstStyle/>
          <a:p>
            <a:r>
              <a:rPr lang="en-IE" dirty="0"/>
              <a:t>Legal Issues with Blockchain – KYC and AML</a:t>
            </a:r>
          </a:p>
        </p:txBody>
      </p:sp>
      <p:sp>
        <p:nvSpPr>
          <p:cNvPr id="3" name="Content Placeholder 2">
            <a:extLst>
              <a:ext uri="{FF2B5EF4-FFF2-40B4-BE49-F238E27FC236}">
                <a16:creationId xmlns:a16="http://schemas.microsoft.com/office/drawing/2014/main" id="{D1987223-760E-2BA1-5CCF-18F814493CD3}"/>
              </a:ext>
            </a:extLst>
          </p:cNvPr>
          <p:cNvSpPr>
            <a:spLocks noGrp="1"/>
          </p:cNvSpPr>
          <p:nvPr>
            <p:ph idx="1"/>
          </p:nvPr>
        </p:nvSpPr>
        <p:spPr/>
        <p:txBody>
          <a:bodyPr/>
          <a:lstStyle/>
          <a:p>
            <a:r>
              <a:rPr lang="en-US" dirty="0"/>
              <a:t>AML stands for "Anti-Money Laundering". It refers to a set of laws, regulations, and procedures that financial institutions and other regulated entities follow to prevent money laundering activities.</a:t>
            </a:r>
          </a:p>
          <a:p>
            <a:r>
              <a:rPr lang="en-US" dirty="0"/>
              <a:t>Money laundering is the process of disguising the illegal origin of money to make it appear legitimate. Criminals might use money laundering to hide profits from drug trafficking, fraud, or other illegal activities.</a:t>
            </a:r>
          </a:p>
          <a:p>
            <a:r>
              <a:rPr lang="en-US" dirty="0"/>
              <a:t>Here's how AML works:</a:t>
            </a:r>
          </a:p>
          <a:p>
            <a:pPr lvl="1"/>
            <a:r>
              <a:rPr lang="en-US" b="1" dirty="0"/>
              <a:t>Identification:</a:t>
            </a:r>
            <a:r>
              <a:rPr lang="en-US" dirty="0"/>
              <a:t> AML regulations require institutions to identify their customers through KYC (Know Your Customer) procedures. This helps to establish who is using the financial services and reduces anonymity.</a:t>
            </a:r>
          </a:p>
          <a:p>
            <a:pPr lvl="1"/>
            <a:r>
              <a:rPr lang="en-US" b="1" dirty="0"/>
              <a:t>Monitoring:</a:t>
            </a:r>
            <a:r>
              <a:rPr lang="en-US" dirty="0"/>
              <a:t> Institutions monitor customer transactions for suspicious activity that might indicate money laundering. This could involve large or unusual transactions, transactions inconsistent with a customer's profile, or complex transactions designed to obscure the source of funds.</a:t>
            </a:r>
          </a:p>
          <a:p>
            <a:pPr lvl="1"/>
            <a:r>
              <a:rPr lang="en-US" b="1" dirty="0"/>
              <a:t>Reporting:</a:t>
            </a:r>
            <a:r>
              <a:rPr lang="en-US" dirty="0"/>
              <a:t> If suspicious activity is detected, institutions are required to report it to the relevant financial crime unit or authority. This allows law enforcement to investigate potential money laundering schemes.</a:t>
            </a:r>
          </a:p>
          <a:p>
            <a:r>
              <a:rPr lang="en-US" b="1" dirty="0"/>
              <a:t>Benefits of AML:</a:t>
            </a:r>
            <a:endParaRPr lang="en-US" dirty="0"/>
          </a:p>
          <a:p>
            <a:pPr lvl="1"/>
            <a:r>
              <a:rPr lang="en-US" dirty="0"/>
              <a:t>Reduces opportunities for criminals to benefit from their illegal activities.</a:t>
            </a:r>
          </a:p>
          <a:p>
            <a:pPr lvl="1"/>
            <a:r>
              <a:rPr lang="en-US" dirty="0"/>
              <a:t>Protects the integrity of the financial system by preventing criminals from infiltrating it.</a:t>
            </a:r>
          </a:p>
          <a:p>
            <a:pPr lvl="1"/>
            <a:r>
              <a:rPr lang="en-US" dirty="0"/>
              <a:t>Strengthens public trust in financial institutions.</a:t>
            </a:r>
            <a:endParaRPr lang="en-IE" dirty="0"/>
          </a:p>
        </p:txBody>
      </p:sp>
      <p:sp>
        <p:nvSpPr>
          <p:cNvPr id="4" name="Date Placeholder 3">
            <a:extLst>
              <a:ext uri="{FF2B5EF4-FFF2-40B4-BE49-F238E27FC236}">
                <a16:creationId xmlns:a16="http://schemas.microsoft.com/office/drawing/2014/main" id="{68F9E113-A2E1-46A2-1CA3-161D1BB5C572}"/>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690684155"/>
      </p:ext>
    </p:extLst>
  </p:cSld>
  <p:clrMapOvr>
    <a:masterClrMapping/>
  </p:clrMapOvr>
</p:sld>
</file>

<file path=ppt/theme/theme1.xml><?xml version="1.0" encoding="utf-8"?>
<a:theme xmlns:a="http://schemas.openxmlformats.org/drawingml/2006/main" name="1_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6f89937-4def-44f6-b50b-4cde9b2863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3ECFAD1AE32C4A9FF45320FDF98F81" ma:contentTypeVersion="18" ma:contentTypeDescription="Create a new document." ma:contentTypeScope="" ma:versionID="ef3159988c17bdfd564c2c6812e19177">
  <xsd:schema xmlns:xsd="http://www.w3.org/2001/XMLSchema" xmlns:xs="http://www.w3.org/2001/XMLSchema" xmlns:p="http://schemas.microsoft.com/office/2006/metadata/properties" xmlns:ns3="2a9572be-70e7-4640-b730-6b2f6169728b" xmlns:ns4="f6f89937-4def-44f6-b50b-4cde9b2863e3" targetNamespace="http://schemas.microsoft.com/office/2006/metadata/properties" ma:root="true" ma:fieldsID="6db88833b017fb08920892fce3fe7a22" ns3:_="" ns4:_="">
    <xsd:import namespace="2a9572be-70e7-4640-b730-6b2f6169728b"/>
    <xsd:import namespace="f6f89937-4def-44f6-b50b-4cde9b2863e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SearchPropertie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572be-70e7-4640-b730-6b2f616972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f89937-4def-44f6-b50b-4cde9b2863e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0D3130-F1DB-468C-83BB-5A1D2BA207CB}">
  <ds:schemaRefs>
    <ds:schemaRef ds:uri="http://schemas.microsoft.com/sharepoint/v3/contenttype/forms"/>
  </ds:schemaRefs>
</ds:datastoreItem>
</file>

<file path=customXml/itemProps2.xml><?xml version="1.0" encoding="utf-8"?>
<ds:datastoreItem xmlns:ds="http://schemas.openxmlformats.org/officeDocument/2006/customXml" ds:itemID="{7659A579-D064-4EDE-A43B-CCB4555AA032}">
  <ds:schemaRefs>
    <ds:schemaRef ds:uri="http://purl.org/dc/terms/"/>
    <ds:schemaRef ds:uri="http://purl.org/dc/dcmitype/"/>
    <ds:schemaRef ds:uri="http://purl.org/dc/elements/1.1/"/>
    <ds:schemaRef ds:uri="http://schemas.microsoft.com/office/2006/metadata/properties"/>
    <ds:schemaRef ds:uri="http://schemas.microsoft.com/office/infopath/2007/PartnerControls"/>
    <ds:schemaRef ds:uri="f6f89937-4def-44f6-b50b-4cde9b2863e3"/>
    <ds:schemaRef ds:uri="http://schemas.microsoft.com/office/2006/documentManagement/types"/>
    <ds:schemaRef ds:uri="http://schemas.openxmlformats.org/package/2006/metadata/core-properties"/>
    <ds:schemaRef ds:uri="2a9572be-70e7-4640-b730-6b2f6169728b"/>
    <ds:schemaRef ds:uri="http://www.w3.org/XML/1998/namespace"/>
  </ds:schemaRefs>
</ds:datastoreItem>
</file>

<file path=customXml/itemProps3.xml><?xml version="1.0" encoding="utf-8"?>
<ds:datastoreItem xmlns:ds="http://schemas.openxmlformats.org/officeDocument/2006/customXml" ds:itemID="{5C80B0D8-7173-4ED3-967C-4238856AB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572be-70e7-4640-b730-6b2f6169728b"/>
    <ds:schemaRef ds:uri="f6f89937-4def-44f6-b50b-4cde9b286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3115</Words>
  <Application>Microsoft Office PowerPoint</Application>
  <PresentationFormat>Widescreen</PresentationFormat>
  <Paragraphs>354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Georgia</vt:lpstr>
      <vt:lpstr>Helvetica</vt:lpstr>
      <vt:lpstr>Inter</vt:lpstr>
      <vt:lpstr>1_Office Theme</vt:lpstr>
      <vt:lpstr>Blockchain Technologies and Applications</vt:lpstr>
      <vt:lpstr>Agenda</vt:lpstr>
      <vt:lpstr>Lecture 5 Recap</vt:lpstr>
      <vt:lpstr>Legal Issues with Blockchain</vt:lpstr>
      <vt:lpstr>Legal Issues with Blockchain – Howie Test</vt:lpstr>
      <vt:lpstr>Legal Issues with Blockchain</vt:lpstr>
      <vt:lpstr>Legal Issues with Blockchain</vt:lpstr>
      <vt:lpstr>Legal Issues with Blockchain – KYC and AML</vt:lpstr>
      <vt:lpstr>Legal Issues with Blockchain – KYC and AML</vt:lpstr>
      <vt:lpstr>Legal Issues with Blockchain – KYC and AML</vt:lpstr>
      <vt:lpstr>Legal Issues with Blockchain – KYC and AML</vt:lpstr>
      <vt:lpstr>Legal Issues with Blockchain – KYC and AML</vt:lpstr>
      <vt:lpstr>PowerPoint Presentation</vt:lpstr>
      <vt:lpstr>Legal Issues with Blockchain – KYC and AML</vt:lpstr>
      <vt:lpstr>PowerPoint Presentation</vt:lpstr>
      <vt:lpstr>Legal Issues with Blockchain – KYC and AML</vt:lpstr>
      <vt:lpstr>Ethical issues with blockchain - Environmental</vt:lpstr>
      <vt:lpstr>Ethical issues with blockchain - Economic</vt:lpstr>
      <vt:lpstr>Ethical issues with blockchain - Other</vt:lpstr>
      <vt:lpstr>Ethical issues with blockchain - Other</vt:lpstr>
      <vt:lpstr>Technical Issues in Blockchain - Security</vt:lpstr>
      <vt:lpstr>Technical Issues in Blockchain - Security</vt:lpstr>
      <vt:lpstr>Technical Issues in Blockchain - Scalability</vt:lpstr>
      <vt:lpstr>Technical Issues in Blockchain - Scalability</vt:lpstr>
      <vt:lpstr>Exam</vt:lpstr>
      <vt:lpstr>Project</vt:lpstr>
      <vt:lpstr>  Questions?   Best of luck in the exam! Best of luck in the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Brightspace</dc:title>
  <dc:creator>Kate.Flannery</dc:creator>
  <cp:lastModifiedBy>Andrew Le Gear</cp:lastModifiedBy>
  <cp:revision>27</cp:revision>
  <dcterms:created xsi:type="dcterms:W3CDTF">2023-08-17T11:00:35Z</dcterms:created>
  <dcterms:modified xsi:type="dcterms:W3CDTF">2024-05-09T15:49:28Z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0x010100C03ECFAD1AE32C4A9FF45320FDF98F81</vt:lpwstr>
  </property>
  <property fmtid="{D5CDD505-2E9C-101B-9397-08002B2CF9AE}" pid="3" name="MSIP_Label_3ea806cd-318b-4413-baad-99df763c0512_Enabled">
    <vt:lpwstr>true</vt:lpwstr>
  </property>
  <property fmtid="{D5CDD505-2E9C-101B-9397-08002B2CF9AE}" pid="4" name="MSIP_Label_3ea806cd-318b-4413-baad-99df763c0512_SetDate">
    <vt:lpwstr>2024-04-17T19:48:56Z</vt:lpwstr>
  </property>
  <property fmtid="{D5CDD505-2E9C-101B-9397-08002B2CF9AE}" pid="5" name="MSIP_Label_3ea806cd-318b-4413-baad-99df763c0512_Method">
    <vt:lpwstr>Standard</vt:lpwstr>
  </property>
  <property fmtid="{D5CDD505-2E9C-101B-9397-08002B2CF9AE}" pid="6" name="MSIP_Label_3ea806cd-318b-4413-baad-99df763c0512_Name">
    <vt:lpwstr>Public</vt:lpwstr>
  </property>
  <property fmtid="{D5CDD505-2E9C-101B-9397-08002B2CF9AE}" pid="7" name="MSIP_Label_3ea806cd-318b-4413-baad-99df763c0512_SiteId">
    <vt:lpwstr>87c6cf41-3423-4938-a5f6-562d06935134</vt:lpwstr>
  </property>
  <property fmtid="{D5CDD505-2E9C-101B-9397-08002B2CF9AE}" pid="8" name="MSIP_Label_3ea806cd-318b-4413-baad-99df763c0512_ActionId">
    <vt:lpwstr>95c5458c-35eb-486d-bd1c-5aff420b1d13</vt:lpwstr>
  </property>
  <property fmtid="{D5CDD505-2E9C-101B-9397-08002B2CF9AE}" pid="9" name="MSIP_Label_3ea806cd-318b-4413-baad-99df763c0512_ContentBits">
    <vt:lpwstr>0</vt:lpwstr>
  </property>
</Properties>
</file>