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9"/>
  </p:notesMasterIdLst>
  <p:sldIdLst>
    <p:sldId id="326" r:id="rId5"/>
    <p:sldId id="329" r:id="rId6"/>
    <p:sldId id="330" r:id="rId7"/>
    <p:sldId id="375" r:id="rId8"/>
    <p:sldId id="376" r:id="rId9"/>
    <p:sldId id="377" r:id="rId10"/>
    <p:sldId id="378" r:id="rId11"/>
    <p:sldId id="379" r:id="rId12"/>
    <p:sldId id="380" r:id="rId13"/>
    <p:sldId id="381" r:id="rId14"/>
    <p:sldId id="382" r:id="rId15"/>
    <p:sldId id="383" r:id="rId16"/>
    <p:sldId id="386" r:id="rId17"/>
    <p:sldId id="384" r:id="rId18"/>
    <p:sldId id="385" r:id="rId19"/>
    <p:sldId id="387" r:id="rId20"/>
    <p:sldId id="388" r:id="rId21"/>
    <p:sldId id="389" r:id="rId22"/>
    <p:sldId id="390" r:id="rId23"/>
    <p:sldId id="391" r:id="rId24"/>
    <p:sldId id="392" r:id="rId25"/>
    <p:sldId id="393" r:id="rId26"/>
    <p:sldId id="394" r:id="rId27"/>
    <p:sldId id="395" r:id="rId28"/>
    <p:sldId id="396" r:id="rId29"/>
    <p:sldId id="397" r:id="rId30"/>
    <p:sldId id="398" r:id="rId31"/>
    <p:sldId id="399" r:id="rId32"/>
    <p:sldId id="400" r:id="rId33"/>
    <p:sldId id="401" r:id="rId34"/>
    <p:sldId id="402" r:id="rId35"/>
    <p:sldId id="403" r:id="rId36"/>
    <p:sldId id="343" r:id="rId37"/>
    <p:sldId id="37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26DF88E-EA11-49D9-B904-C5FAECCAB55D}">
          <p14:sldIdLst>
            <p14:sldId id="326"/>
            <p14:sldId id="329"/>
            <p14:sldId id="330"/>
            <p14:sldId id="375"/>
            <p14:sldId id="376"/>
            <p14:sldId id="377"/>
            <p14:sldId id="378"/>
            <p14:sldId id="379"/>
            <p14:sldId id="380"/>
            <p14:sldId id="381"/>
            <p14:sldId id="382"/>
            <p14:sldId id="383"/>
            <p14:sldId id="386"/>
            <p14:sldId id="384"/>
            <p14:sldId id="385"/>
            <p14:sldId id="387"/>
            <p14:sldId id="388"/>
            <p14:sldId id="389"/>
            <p14:sldId id="390"/>
            <p14:sldId id="391"/>
            <p14:sldId id="392"/>
            <p14:sldId id="393"/>
            <p14:sldId id="394"/>
            <p14:sldId id="395"/>
            <p14:sldId id="396"/>
            <p14:sldId id="397"/>
            <p14:sldId id="398"/>
            <p14:sldId id="399"/>
            <p14:sldId id="400"/>
            <p14:sldId id="401"/>
            <p14:sldId id="402"/>
            <p14:sldId id="403"/>
            <p14:sldId id="343"/>
            <p14:sldId id="3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A2E54F-239D-4763-9AE2-F40AF83A2E0D}" v="32" dt="2024-05-07T15:55:27.5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6" d="100"/>
          <a:sy n="126" d="100"/>
        </p:scale>
        <p:origin x="117" y="7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7T14:35:25.236"/>
    </inkml:context>
    <inkml:brush xml:id="br0">
      <inkml:brushProperty name="width" value="0.05" units="cm"/>
      <inkml:brushProperty name="height" value="0.05" units="cm"/>
    </inkml:brush>
  </inkml:definitions>
  <inkml:trace contextRef="#ctx0" brushRef="#br0">0 0 24575,'0'18'0,"13"395"0,8-161 0,33 309 0,8-9 0,-24-200 0,52 556 0,-31-294 0,-32-251 0,-30 0 0,-23-76 0,-6 101 0,41 336 0,4-235 0,-20 66 0,1-34 0,6-406 0,-8 534 0,2 188 0,7-507 0,9 39 0,-6-38-19,-5-205-1327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7T14:35:31.367"/>
    </inkml:context>
    <inkml:brush xml:id="br0">
      <inkml:brushProperty name="width" value="0.05" units="cm"/>
      <inkml:brushProperty name="height" value="0.05" units="cm"/>
    </inkml:brush>
  </inkml:definitions>
  <inkml:trace contextRef="#ctx0" brushRef="#br0">1 4822 24575,'0'24'0,"0"-22"0,0-1 0,0 1 0,0 0 0,0-1 0,0 1 0,0 0 0,1 0 0,-1-1 0,1 1 0,-1-1 0,2 3 0,-2-3 0,1-1 0,0 1 0,0-1 0,0 1 0,0-1 0,0 0 0,-1 1 0,1-1 0,0 0 0,0 0 0,0 1 0,0-1 0,0 0 0,0 0 0,0 0 0,0 0 0,0 0 0,0 0 0,0-1 0,0 1 0,1-1 0,0-25 0,15-23 0,2 0 0,48-88 0,-43 93 0,-2-1 0,-1-1 0,19-68 0,-15 0 0,5-20 0,-22 106 0,1 0 0,22-44 0,-21 53 0,2 1 0,0 0 0,1 0 0,25-25 0,70-57 0,-40 40 0,114-138 0,-97 101 0,-52 62 0,74-59 0,48-18 0,38-30 0,-66 32 0,-29 24 0,138-94 0,81-3 0,-11 8 0,-205 109 0,117-73 0,9 16 0,16 15 0,115-56 0,-152 53 0,288-134 0,-154 114 0,214-89 0,-362 141 0,4 8 0,251-55 0,309-8 0,296-6 0,894-139 0,-1149 225 0,-323 28 0,798-36 0,445 43 0,-482 72 0,-719 24 0,-8 44 0,-69 18 0,-42-11 0,-253-87 0,228 101 0,14 63 0,-212-108 0,112 41 0,-159-81 0,132 82 0,1 33 0,118 71 0,-281-188 0,131 78 0,-162-90 0,82 70 0,-71-47 0,189 154 0,120 98 0,-264-204 0,146 107 0,31 28 0,97 98 0,-336-300 0,-3 2 0,91 100 0,187 227 0,-284-322 0,-1 3 0,-4 2 0,46 75 0,75 155 0,-117-200 0,4 8 0,-4 3 0,50 146 0,-92-218 0,-1 0 0,-2 1 0,0 0 0,0 50 0,-12 117 0,2-157 0,-1-1 0,-2 1 0,-2-1 0,-1-1 0,-2 0 0,-1 0 0,-2-1 0,-2-1 0,-1-1 0,-47 63 0,55-83 0,-2 0 0,0-1 0,-1-1 0,0 0 0,0-1 0,-1 0 0,-1-2 0,-31 16 0,-9-1 0,-78 21 0,59-21 0,-8 5 0,1 3 0,-93 50 0,131-57 0,-18 11 0,-2-3 0,-113 41 0,21-18 0,125-42 0,0 1 0,-53 35 0,75-44 0,1-1 0,-1-1 0,0 0 0,0 0 0,0 0 0,-1-1 0,1-1 0,-1 0 0,-16 2 0,-8-2 0,-51-4 0,21 0 0,62 2 0,0 0 0,0 0 0,0-1 0,0 1 0,0-1 0,0 0 0,0 1 0,0-1 0,0 0 0,1 0 0,-1 0 0,0 0 0,0-1 0,1 1 0,-1 0 0,1-1 0,-1 1 0,1-1 0,0 0 0,-1 1 0,1-1 0,0 0 0,-1-2 0,-2-5 0,-1-1 0,2 0 0,-5-14 0,7 18 0,-29-109 0,5-1 0,-10-132 0,26-9 0,18 1 0,-7 207 0,-1 27 0,-1 19 0,-1 14 0,1 63 0,-14 392 0,4-82 0,10-378 0,1 0 0,0 0 0,1 0 0,-1-1 0,1 1 0,0 0 0,0-1 0,1 1 0,0-1 0,0 0 0,0 0 0,1 0 0,-1 0 0,1-1 0,0 0 0,6 6 0,2 1 0,1-1 0,1 0 0,0 0 0,23 11 0,7-1 0,2-1 0,0-2 0,78 17 0,149 15 0,-208-39 0,468 53 0,-390-47 0,-57-6 0,112 1 0,-190-11-341,1 0 0,0 1-1,10 2 1,-8 0-6485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7T14:36:23.869"/>
    </inkml:context>
    <inkml:brush xml:id="br0">
      <inkml:brushProperty name="width" value="0.05" units="cm"/>
      <inkml:brushProperty name="height" value="0.05" units="cm"/>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F9936D-AC13-41E3-9124-2C9F0B6A3178}" type="datetimeFigureOut">
              <a:rPr lang="en-IE" smtClean="0"/>
              <a:t>08/05/2024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789AC8-F6BE-494E-A440-90A18C96299F}" type="slidenum">
              <a:rPr lang="en-IE" smtClean="0"/>
              <a:t>‹#›</a:t>
            </a:fld>
            <a:endParaRPr lang="en-IE"/>
          </a:p>
        </p:txBody>
      </p:sp>
    </p:spTree>
    <p:extLst>
      <p:ext uri="{BB962C8B-B14F-4D97-AF65-F5344CB8AC3E}">
        <p14:creationId xmlns:p14="http://schemas.microsoft.com/office/powerpoint/2010/main" val="2404958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72F0-795F-DC49-8A85-915BF0F265CA}"/>
              </a:ext>
            </a:extLst>
          </p:cNvPr>
          <p:cNvSpPr>
            <a:spLocks noGrp="1"/>
          </p:cNvSpPr>
          <p:nvPr>
            <p:ph type="ctrTitle"/>
          </p:nvPr>
        </p:nvSpPr>
        <p:spPr>
          <a:xfrm>
            <a:off x="647936" y="5249620"/>
            <a:ext cx="7559262" cy="537713"/>
          </a:xfrm>
        </p:spPr>
        <p:txBody>
          <a:bodyPr anchor="t">
            <a:normAutofit/>
          </a:bodyPr>
          <a:lstStyle>
            <a:lvl1pPr algn="l">
              <a:defRPr sz="3038">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2BE1192D-1B69-A648-85CB-F16FFBDED5C7}"/>
              </a:ext>
            </a:extLst>
          </p:cNvPr>
          <p:cNvSpPr>
            <a:spLocks noGrp="1"/>
          </p:cNvSpPr>
          <p:nvPr>
            <p:ph type="subTitle" idx="1"/>
          </p:nvPr>
        </p:nvSpPr>
        <p:spPr>
          <a:xfrm>
            <a:off x="647936" y="5787333"/>
            <a:ext cx="7559262" cy="537713"/>
          </a:xfrm>
        </p:spPr>
        <p:txBody>
          <a:bodyPr anchor="t">
            <a:normAutofit/>
          </a:bodyPr>
          <a:lstStyle>
            <a:lvl1pPr marL="0" indent="0" algn="l">
              <a:buNone/>
              <a:defRPr sz="2363">
                <a:solidFill>
                  <a:srgbClr val="00A956"/>
                </a:solidFill>
                <a:latin typeface="Georgia" panose="02040502050405020303" pitchFamily="18" charset="0"/>
              </a:defRPr>
            </a:lvl1pPr>
            <a:lvl2pPr marL="411589" indent="0" algn="ctr">
              <a:buNone/>
              <a:defRPr sz="1800"/>
            </a:lvl2pPr>
            <a:lvl3pPr marL="823178" indent="0" algn="ctr">
              <a:buNone/>
              <a:defRPr sz="1620"/>
            </a:lvl3pPr>
            <a:lvl4pPr marL="1234767" indent="0" algn="ctr">
              <a:buNone/>
              <a:defRPr sz="1441"/>
            </a:lvl4pPr>
            <a:lvl5pPr marL="1646356" indent="0" algn="ctr">
              <a:buNone/>
              <a:defRPr sz="1441"/>
            </a:lvl5pPr>
            <a:lvl6pPr marL="2057945" indent="0" algn="ctr">
              <a:buNone/>
              <a:defRPr sz="1441"/>
            </a:lvl6pPr>
            <a:lvl7pPr marL="2469534" indent="0" algn="ctr">
              <a:buNone/>
              <a:defRPr sz="1441"/>
            </a:lvl7pPr>
            <a:lvl8pPr marL="2881122" indent="0" algn="ctr">
              <a:buNone/>
              <a:defRPr sz="1441"/>
            </a:lvl8pPr>
            <a:lvl9pPr marL="3292712" indent="0" algn="ctr">
              <a:buNone/>
              <a:defRPr sz="1441"/>
            </a:lvl9pPr>
          </a:lstStyle>
          <a:p>
            <a:r>
              <a:rPr lang="en-US"/>
              <a:t>Click to edit Master subtitle style</a:t>
            </a:r>
          </a:p>
        </p:txBody>
      </p:sp>
    </p:spTree>
    <p:extLst>
      <p:ext uri="{BB962C8B-B14F-4D97-AF65-F5344CB8AC3E}">
        <p14:creationId xmlns:p14="http://schemas.microsoft.com/office/powerpoint/2010/main" val="691133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D19D5-0F85-CB4E-B0A9-93B988A6B1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A9A43A-A3AB-9641-9E5A-9DA8B2CC07DB}"/>
              </a:ext>
            </a:extLst>
          </p:cNvPr>
          <p:cNvSpPr>
            <a:spLocks noGrp="1"/>
          </p:cNvSpPr>
          <p:nvPr>
            <p:ph type="dt" sz="half" idx="10"/>
          </p:nvPr>
        </p:nvSpPr>
        <p:spPr/>
        <p:txBody>
          <a:bodyPr/>
          <a:lstStyle/>
          <a:p>
            <a:r>
              <a:rPr lang="en-IE"/>
              <a:t>06.11.19</a:t>
            </a:r>
            <a:endParaRPr lang="en-US"/>
          </a:p>
        </p:txBody>
      </p:sp>
      <p:sp>
        <p:nvSpPr>
          <p:cNvPr id="4" name="Footer Placeholder 3">
            <a:extLst>
              <a:ext uri="{FF2B5EF4-FFF2-40B4-BE49-F238E27FC236}">
                <a16:creationId xmlns:a16="http://schemas.microsoft.com/office/drawing/2014/main" id="{692B5666-28FF-9F4F-8C5C-D506843989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6F1F43-8673-9348-80A9-029FC361783D}"/>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3057640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8995B1-CE25-1148-9140-B20A1F189560}"/>
              </a:ext>
            </a:extLst>
          </p:cNvPr>
          <p:cNvSpPr>
            <a:spLocks noGrp="1"/>
          </p:cNvSpPr>
          <p:nvPr>
            <p:ph type="dt" sz="half" idx="10"/>
          </p:nvPr>
        </p:nvSpPr>
        <p:spPr/>
        <p:txBody>
          <a:bodyPr/>
          <a:lstStyle/>
          <a:p>
            <a:r>
              <a:rPr lang="en-IE"/>
              <a:t>06.11.19</a:t>
            </a:r>
            <a:endParaRPr lang="en-US"/>
          </a:p>
        </p:txBody>
      </p:sp>
      <p:sp>
        <p:nvSpPr>
          <p:cNvPr id="3" name="Footer Placeholder 2">
            <a:extLst>
              <a:ext uri="{FF2B5EF4-FFF2-40B4-BE49-F238E27FC236}">
                <a16:creationId xmlns:a16="http://schemas.microsoft.com/office/drawing/2014/main" id="{74C093B2-889C-3D45-91E5-6ABBE19F1D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78FF8-B193-9B4D-A0D1-BDFE4CDC2F01}"/>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2682402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72F0-795F-DC49-8A85-915BF0F265CA}"/>
              </a:ext>
            </a:extLst>
          </p:cNvPr>
          <p:cNvSpPr>
            <a:spLocks noGrp="1"/>
          </p:cNvSpPr>
          <p:nvPr>
            <p:ph type="ctrTitle"/>
          </p:nvPr>
        </p:nvSpPr>
        <p:spPr>
          <a:xfrm>
            <a:off x="647936" y="4374684"/>
            <a:ext cx="7559262" cy="1220748"/>
          </a:xfrm>
        </p:spPr>
        <p:txBody>
          <a:bodyPr anchor="t">
            <a:normAutofit/>
          </a:bodyPr>
          <a:lstStyle>
            <a:lvl1pPr algn="l">
              <a:defRPr sz="3173" b="1">
                <a:solidFill>
                  <a:srgbClr val="00A956"/>
                </a:solidFill>
                <a:latin typeface="Helvetica" pitchFamily="2" charset="0"/>
              </a:defRPr>
            </a:lvl1pPr>
          </a:lstStyle>
          <a:p>
            <a:r>
              <a:rPr lang="en-US"/>
              <a:t>Click to edit Master title style</a:t>
            </a:r>
          </a:p>
        </p:txBody>
      </p:sp>
    </p:spTree>
    <p:extLst>
      <p:ext uri="{BB962C8B-B14F-4D97-AF65-F5344CB8AC3E}">
        <p14:creationId xmlns:p14="http://schemas.microsoft.com/office/powerpoint/2010/main" val="3865259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Only">
  <p:cSld name="1_Title Only">
    <p:bg>
      <p:bgPr>
        <a:solidFill>
          <a:schemeClr val="lt1"/>
        </a:solidFill>
        <a:effectLst/>
      </p:bgPr>
    </p:bg>
    <p:spTree>
      <p:nvGrpSpPr>
        <p:cNvPr id="1" name="Shape 21"/>
        <p:cNvGrpSpPr/>
        <p:nvPr/>
      </p:nvGrpSpPr>
      <p:grpSpPr>
        <a:xfrm>
          <a:off x="0" y="0"/>
          <a:ext cx="0" cy="0"/>
          <a:chOff x="0" y="0"/>
          <a:chExt cx="0" cy="0"/>
        </a:xfrm>
      </p:grpSpPr>
      <p:sp>
        <p:nvSpPr>
          <p:cNvPr id="22" name="Google Shape;22;p3"/>
          <p:cNvSpPr/>
          <p:nvPr/>
        </p:nvSpPr>
        <p:spPr>
          <a:xfrm>
            <a:off x="0" y="1"/>
            <a:ext cx="12190392" cy="6856435"/>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48">
              <a:solidFill>
                <a:schemeClr val="dk1"/>
              </a:solidFill>
              <a:latin typeface="Calibri"/>
              <a:ea typeface="Calibri"/>
              <a:cs typeface="Calibri"/>
              <a:sym typeface="Calibri"/>
            </a:endParaRPr>
          </a:p>
        </p:txBody>
      </p:sp>
      <p:sp>
        <p:nvSpPr>
          <p:cNvPr id="23" name="Google Shape;23;p3"/>
          <p:cNvSpPr txBox="1">
            <a:spLocks noGrp="1"/>
          </p:cNvSpPr>
          <p:nvPr>
            <p:ph type="title"/>
          </p:nvPr>
        </p:nvSpPr>
        <p:spPr>
          <a:xfrm>
            <a:off x="6675875" y="700326"/>
            <a:ext cx="4293987" cy="198951"/>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437" b="0" i="0">
                <a:solidFill>
                  <a:schemeClr val="lt1"/>
                </a:solidFill>
                <a:latin typeface="Inter"/>
                <a:ea typeface="Inter"/>
                <a:cs typeface="Inter"/>
                <a:sym typeface="In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4145280" y="6377940"/>
            <a:ext cx="3901440" cy="16622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dt" idx="10"/>
          </p:nvPr>
        </p:nvSpPr>
        <p:spPr>
          <a:xfrm>
            <a:off x="609601" y="6377940"/>
            <a:ext cx="2804160" cy="16622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778240" y="6377941"/>
            <a:ext cx="2804160" cy="166199"/>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IE" smtClean="0"/>
              <a:pPr/>
              <a:t>‹#›</a:t>
            </a:fld>
            <a:endParaRPr lang="en-IE" sz="1848">
              <a:latin typeface="Calibri"/>
              <a:ea typeface="Calibri"/>
              <a:cs typeface="Calibri"/>
              <a:sym typeface="Calibri"/>
            </a:endParaRPr>
          </a:p>
        </p:txBody>
      </p:sp>
    </p:spTree>
    <p:extLst>
      <p:ext uri="{BB962C8B-B14F-4D97-AF65-F5344CB8AC3E}">
        <p14:creationId xmlns:p14="http://schemas.microsoft.com/office/powerpoint/2010/main" val="2670988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683AE-721B-8E45-86D0-EDEFBB6DA657}"/>
              </a:ext>
            </a:extLst>
          </p:cNvPr>
          <p:cNvSpPr>
            <a:spLocks noGrp="1"/>
          </p:cNvSpPr>
          <p:nvPr>
            <p:ph type="title"/>
          </p:nvPr>
        </p:nvSpPr>
        <p:spPr>
          <a:xfrm>
            <a:off x="647937" y="2527595"/>
            <a:ext cx="8099209" cy="454274"/>
          </a:xfrm>
        </p:spPr>
        <p:txBody>
          <a:bodyPr anchor="t"/>
          <a:lstStyle>
            <a:lvl1pPr>
              <a:defRPr sz="3038"/>
            </a:lvl1pPr>
          </a:lstStyle>
          <a:p>
            <a:r>
              <a:rPr lang="en-US"/>
              <a:t>Click to edit Master title style</a:t>
            </a:r>
          </a:p>
        </p:txBody>
      </p:sp>
      <p:sp>
        <p:nvSpPr>
          <p:cNvPr id="3" name="Text Placeholder 2">
            <a:extLst>
              <a:ext uri="{FF2B5EF4-FFF2-40B4-BE49-F238E27FC236}">
                <a16:creationId xmlns:a16="http://schemas.microsoft.com/office/drawing/2014/main" id="{D1279186-9A63-804D-B992-7A2615733B23}"/>
              </a:ext>
            </a:extLst>
          </p:cNvPr>
          <p:cNvSpPr>
            <a:spLocks noGrp="1"/>
          </p:cNvSpPr>
          <p:nvPr>
            <p:ph type="body" idx="1"/>
          </p:nvPr>
        </p:nvSpPr>
        <p:spPr>
          <a:xfrm>
            <a:off x="647937" y="2981869"/>
            <a:ext cx="8099209" cy="447131"/>
          </a:xfrm>
        </p:spPr>
        <p:txBody>
          <a:bodyPr anchor="t"/>
          <a:lstStyle>
            <a:lvl1pPr marL="0" indent="0">
              <a:buNone/>
              <a:defRPr sz="2025">
                <a:solidFill>
                  <a:srgbClr val="005336"/>
                </a:solidFill>
              </a:defRPr>
            </a:lvl1pPr>
            <a:lvl2pPr marL="411589" indent="0">
              <a:buNone/>
              <a:defRPr sz="1800">
                <a:solidFill>
                  <a:schemeClr val="tx1">
                    <a:tint val="75000"/>
                  </a:schemeClr>
                </a:solidFill>
              </a:defRPr>
            </a:lvl2pPr>
            <a:lvl3pPr marL="823178" indent="0">
              <a:buNone/>
              <a:defRPr sz="1620">
                <a:solidFill>
                  <a:schemeClr val="tx1">
                    <a:tint val="75000"/>
                  </a:schemeClr>
                </a:solidFill>
              </a:defRPr>
            </a:lvl3pPr>
            <a:lvl4pPr marL="1234767" indent="0">
              <a:buNone/>
              <a:defRPr sz="1441">
                <a:solidFill>
                  <a:schemeClr val="tx1">
                    <a:tint val="75000"/>
                  </a:schemeClr>
                </a:solidFill>
              </a:defRPr>
            </a:lvl4pPr>
            <a:lvl5pPr marL="1646356" indent="0">
              <a:buNone/>
              <a:defRPr sz="1441">
                <a:solidFill>
                  <a:schemeClr val="tx1">
                    <a:tint val="75000"/>
                  </a:schemeClr>
                </a:solidFill>
              </a:defRPr>
            </a:lvl5pPr>
            <a:lvl6pPr marL="2057945" indent="0">
              <a:buNone/>
              <a:defRPr sz="1441">
                <a:solidFill>
                  <a:schemeClr val="tx1">
                    <a:tint val="75000"/>
                  </a:schemeClr>
                </a:solidFill>
              </a:defRPr>
            </a:lvl6pPr>
            <a:lvl7pPr marL="2469534" indent="0">
              <a:buNone/>
              <a:defRPr sz="1441">
                <a:solidFill>
                  <a:schemeClr val="tx1">
                    <a:tint val="75000"/>
                  </a:schemeClr>
                </a:solidFill>
              </a:defRPr>
            </a:lvl7pPr>
            <a:lvl8pPr marL="2881122" indent="0">
              <a:buNone/>
              <a:defRPr sz="1441">
                <a:solidFill>
                  <a:schemeClr val="tx1">
                    <a:tint val="75000"/>
                  </a:schemeClr>
                </a:solidFill>
              </a:defRPr>
            </a:lvl8pPr>
            <a:lvl9pPr marL="3292712" indent="0">
              <a:buNone/>
              <a:defRPr sz="1441">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E03FE8-725B-C542-9752-0F0519FD700C}"/>
              </a:ext>
            </a:extLst>
          </p:cNvPr>
          <p:cNvSpPr>
            <a:spLocks noGrp="1"/>
          </p:cNvSpPr>
          <p:nvPr>
            <p:ph type="dt" sz="half" idx="10"/>
          </p:nvPr>
        </p:nvSpPr>
        <p:spPr/>
        <p:txBody>
          <a:bodyPr/>
          <a:lstStyle>
            <a:lvl1pPr>
              <a:defRPr>
                <a:solidFill>
                  <a:srgbClr val="00A956"/>
                </a:solidFill>
              </a:defRPr>
            </a:lvl1pPr>
          </a:lstStyle>
          <a:p>
            <a:r>
              <a:rPr lang="en-IE"/>
              <a:t>06.11.19</a:t>
            </a:r>
            <a:endParaRPr lang="en-US"/>
          </a:p>
        </p:txBody>
      </p:sp>
      <p:sp>
        <p:nvSpPr>
          <p:cNvPr id="8" name="Picture Placeholder 7">
            <a:extLst>
              <a:ext uri="{FF2B5EF4-FFF2-40B4-BE49-F238E27FC236}">
                <a16:creationId xmlns:a16="http://schemas.microsoft.com/office/drawing/2014/main" id="{A262716B-0319-2E48-8A4F-A486A8CCA025}"/>
              </a:ext>
            </a:extLst>
          </p:cNvPr>
          <p:cNvSpPr>
            <a:spLocks noGrp="1"/>
          </p:cNvSpPr>
          <p:nvPr>
            <p:ph type="pic" sz="quarter" idx="11"/>
          </p:nvPr>
        </p:nvSpPr>
        <p:spPr>
          <a:xfrm>
            <a:off x="2537752" y="3645569"/>
            <a:ext cx="1781826" cy="510380"/>
          </a:xfrm>
        </p:spPr>
        <p:txBody>
          <a:bodyPr/>
          <a:lstStyle>
            <a:lvl1pPr marL="0" indent="0">
              <a:buNone/>
              <a:defRPr/>
            </a:lvl1pPr>
          </a:lstStyle>
          <a:p>
            <a:r>
              <a:rPr lang="en-US"/>
              <a:t>Click icon to add picture</a:t>
            </a:r>
          </a:p>
        </p:txBody>
      </p:sp>
      <p:pic>
        <p:nvPicPr>
          <p:cNvPr id="10" name="Picture 9">
            <a:extLst>
              <a:ext uri="{FF2B5EF4-FFF2-40B4-BE49-F238E27FC236}">
                <a16:creationId xmlns:a16="http://schemas.microsoft.com/office/drawing/2014/main" id="{B704787F-D361-3E40-984A-D6B2F134C97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7937" y="3402531"/>
            <a:ext cx="1781826" cy="1002532"/>
          </a:xfrm>
          <a:prstGeom prst="rect">
            <a:avLst/>
          </a:prstGeom>
        </p:spPr>
      </p:pic>
    </p:spTree>
    <p:extLst>
      <p:ext uri="{BB962C8B-B14F-4D97-AF65-F5344CB8AC3E}">
        <p14:creationId xmlns:p14="http://schemas.microsoft.com/office/powerpoint/2010/main" val="419798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D57A8-4F44-A743-9523-4F882D6B3E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F2297-C797-C746-BFFC-71DBB90706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BC500-FEB0-E34F-8384-75379BA5205D}"/>
              </a:ext>
            </a:extLst>
          </p:cNvPr>
          <p:cNvSpPr>
            <a:spLocks noGrp="1"/>
          </p:cNvSpPr>
          <p:nvPr>
            <p:ph type="dt" sz="half" idx="10"/>
          </p:nvPr>
        </p:nvSpPr>
        <p:spPr/>
        <p:txBody>
          <a:bodyPr/>
          <a:lstStyle/>
          <a:p>
            <a:r>
              <a:rPr lang="en-IE"/>
              <a:t>06.11.19</a:t>
            </a:r>
            <a:endParaRPr lang="en-US"/>
          </a:p>
        </p:txBody>
      </p:sp>
      <p:sp>
        <p:nvSpPr>
          <p:cNvPr id="5" name="Footer Placeholder 4">
            <a:extLst>
              <a:ext uri="{FF2B5EF4-FFF2-40B4-BE49-F238E27FC236}">
                <a16:creationId xmlns:a16="http://schemas.microsoft.com/office/drawing/2014/main" id="{29A23037-7A0A-9643-8F64-D23E831E56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3CD8BA-88AE-0D4A-A7D5-B98698AD4567}"/>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744656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amp;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61D3-730A-F844-A2DE-9B4F97F8A0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63EF49-F03E-114E-B38A-058193C2BD8E}"/>
              </a:ext>
            </a:extLst>
          </p:cNvPr>
          <p:cNvSpPr>
            <a:spLocks noGrp="1"/>
          </p:cNvSpPr>
          <p:nvPr>
            <p:ph sz="half" idx="1"/>
          </p:nvPr>
        </p:nvSpPr>
        <p:spPr>
          <a:xfrm>
            <a:off x="647937" y="1628355"/>
            <a:ext cx="5181600" cy="1204687"/>
          </a:xfrm>
        </p:spPr>
        <p:txBody>
          <a:bodyPr/>
          <a:lstStyle>
            <a:lvl1pPr marL="0" indent="0">
              <a:lnSpc>
                <a:spcPct val="100000"/>
              </a:lnSpc>
              <a:buNone/>
              <a:defRPr b="1"/>
            </a:lvl1pPr>
            <a:lvl2pPr marL="411589" indent="0">
              <a:buNone/>
              <a:defRPr/>
            </a:lvl2pPr>
            <a:lvl3pPr marL="823178" indent="0">
              <a:buNone/>
              <a:defRPr/>
            </a:lvl3pPr>
            <a:lvl4pPr marL="1234767" indent="0">
              <a:buNone/>
              <a:defRPr/>
            </a:lvl4pPr>
            <a:lvl5pPr marL="1646356" indent="0">
              <a:buNone/>
              <a:defRPr/>
            </a:lvl5pPr>
          </a:lstStyle>
          <a:p>
            <a:pPr lvl="0"/>
            <a:r>
              <a:rPr lang="en-US"/>
              <a:t>Click to edit Master text styles</a:t>
            </a:r>
          </a:p>
        </p:txBody>
      </p:sp>
      <p:sp>
        <p:nvSpPr>
          <p:cNvPr id="4" name="Content Placeholder 3">
            <a:extLst>
              <a:ext uri="{FF2B5EF4-FFF2-40B4-BE49-F238E27FC236}">
                <a16:creationId xmlns:a16="http://schemas.microsoft.com/office/drawing/2014/main" id="{B238C761-09FD-F940-A379-C15FF3112D08}"/>
              </a:ext>
            </a:extLst>
          </p:cNvPr>
          <p:cNvSpPr>
            <a:spLocks noGrp="1"/>
          </p:cNvSpPr>
          <p:nvPr>
            <p:ph sz="half" idx="2"/>
          </p:nvPr>
        </p:nvSpPr>
        <p:spPr>
          <a:xfrm>
            <a:off x="6172201" y="1628354"/>
            <a:ext cx="4991337" cy="4351338"/>
          </a:xfrm>
        </p:spPr>
        <p:txBody>
          <a:bodyPr/>
          <a:lstStyle>
            <a:lvl1pPr>
              <a:lnSpc>
                <a:spcPts val="2903"/>
              </a:lnSpc>
              <a:defRPr sz="1688" b="1"/>
            </a:lvl1pPr>
            <a:lvl2pPr>
              <a:lnSpc>
                <a:spcPts val="2903"/>
              </a:lnSpc>
              <a:defRPr sz="1688" b="1"/>
            </a:lvl2pPr>
            <a:lvl3pPr>
              <a:lnSpc>
                <a:spcPts val="2903"/>
              </a:lnSpc>
              <a:defRPr sz="1688" b="1"/>
            </a:lvl3pPr>
            <a:lvl4pPr>
              <a:lnSpc>
                <a:spcPts val="2903"/>
              </a:lnSpc>
              <a:defRPr sz="1688" b="1"/>
            </a:lvl4pPr>
            <a:lvl5pPr>
              <a:lnSpc>
                <a:spcPts val="2903"/>
              </a:lnSpc>
              <a:defRPr sz="1688"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82B8F-8DDB-EA48-8C5E-1872A88E9AA4}"/>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18E16B0F-AE69-BD45-95F8-32FB5910EA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192152-6566-5E4A-89B9-969A87DF8574}"/>
              </a:ext>
            </a:extLst>
          </p:cNvPr>
          <p:cNvSpPr>
            <a:spLocks noGrp="1"/>
          </p:cNvSpPr>
          <p:nvPr>
            <p:ph type="sldNum" sz="quarter" idx="12"/>
          </p:nvPr>
        </p:nvSpPr>
        <p:spPr/>
        <p:txBody>
          <a:bodyPr/>
          <a:lstStyle/>
          <a:p>
            <a:fld id="{78BCC47E-4B7D-1647-9F80-3037E352F95F}" type="slidenum">
              <a:rPr lang="en-US" smtClean="0"/>
              <a:t>‹#›</a:t>
            </a:fld>
            <a:endParaRPr lang="en-US"/>
          </a:p>
        </p:txBody>
      </p:sp>
      <p:sp>
        <p:nvSpPr>
          <p:cNvPr id="8" name="Content Placeholder 2">
            <a:extLst>
              <a:ext uri="{FF2B5EF4-FFF2-40B4-BE49-F238E27FC236}">
                <a16:creationId xmlns:a16="http://schemas.microsoft.com/office/drawing/2014/main" id="{F22E7E51-C183-8145-ABEB-A2DDF19FB9A7}"/>
              </a:ext>
            </a:extLst>
          </p:cNvPr>
          <p:cNvSpPr>
            <a:spLocks noGrp="1"/>
          </p:cNvSpPr>
          <p:nvPr>
            <p:ph sz="half" idx="13"/>
          </p:nvPr>
        </p:nvSpPr>
        <p:spPr>
          <a:xfrm>
            <a:off x="647937" y="2940152"/>
            <a:ext cx="5181600" cy="3039541"/>
          </a:xfrm>
        </p:spPr>
        <p:txBody>
          <a:bodyPr/>
          <a:lstStyle>
            <a:lvl1pPr marL="0" indent="0">
              <a:lnSpc>
                <a:spcPct val="100000"/>
              </a:lnSpc>
              <a:spcBef>
                <a:spcPts val="0"/>
              </a:spcBef>
              <a:buNone/>
              <a:defRPr b="0"/>
            </a:lvl1pPr>
            <a:lvl2pPr marL="411589" indent="0">
              <a:buNone/>
              <a:defRPr/>
            </a:lvl2pPr>
            <a:lvl3pPr marL="823178" indent="0">
              <a:buNone/>
              <a:defRPr/>
            </a:lvl3pPr>
            <a:lvl4pPr marL="1234767" indent="0">
              <a:buNone/>
              <a:defRPr/>
            </a:lvl4pPr>
            <a:lvl5pPr marL="1646356" indent="0">
              <a:buNone/>
              <a:defRPr/>
            </a:lvl5pPr>
          </a:lstStyle>
          <a:p>
            <a:pPr lvl="0"/>
            <a:r>
              <a:rPr lang="en-US"/>
              <a:t>Click to edit Master text styles</a:t>
            </a:r>
          </a:p>
        </p:txBody>
      </p:sp>
    </p:spTree>
    <p:extLst>
      <p:ext uri="{BB962C8B-B14F-4D97-AF65-F5344CB8AC3E}">
        <p14:creationId xmlns:p14="http://schemas.microsoft.com/office/powerpoint/2010/main" val="1624252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amp; Pictur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61D3-730A-F844-A2DE-9B4F97F8A0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63EF49-F03E-114E-B38A-058193C2BD8E}"/>
              </a:ext>
            </a:extLst>
          </p:cNvPr>
          <p:cNvSpPr>
            <a:spLocks noGrp="1"/>
          </p:cNvSpPr>
          <p:nvPr>
            <p:ph sz="half" idx="1"/>
          </p:nvPr>
        </p:nvSpPr>
        <p:spPr>
          <a:xfrm>
            <a:off x="647939" y="1628355"/>
            <a:ext cx="4859525" cy="1204687"/>
          </a:xfrm>
        </p:spPr>
        <p:txBody>
          <a:bodyPr/>
          <a:lstStyle>
            <a:lvl1pPr marL="0" indent="0">
              <a:lnSpc>
                <a:spcPct val="100000"/>
              </a:lnSpc>
              <a:buNone/>
              <a:defRPr b="1"/>
            </a:lvl1pPr>
            <a:lvl2pPr marL="411589" indent="0">
              <a:buNone/>
              <a:defRPr/>
            </a:lvl2pPr>
            <a:lvl3pPr marL="823178" indent="0">
              <a:buNone/>
              <a:defRPr/>
            </a:lvl3pPr>
            <a:lvl4pPr marL="1234767" indent="0">
              <a:buNone/>
              <a:defRPr/>
            </a:lvl4pPr>
            <a:lvl5pPr marL="1646356" indent="0">
              <a:buNone/>
              <a:defRPr/>
            </a:lvl5pPr>
          </a:lstStyle>
          <a:p>
            <a:pPr lvl="0"/>
            <a:r>
              <a:rPr lang="en-US"/>
              <a:t>Click to edit Master text styles</a:t>
            </a:r>
          </a:p>
        </p:txBody>
      </p:sp>
      <p:sp>
        <p:nvSpPr>
          <p:cNvPr id="5" name="Date Placeholder 4">
            <a:extLst>
              <a:ext uri="{FF2B5EF4-FFF2-40B4-BE49-F238E27FC236}">
                <a16:creationId xmlns:a16="http://schemas.microsoft.com/office/drawing/2014/main" id="{5A582B8F-8DDB-EA48-8C5E-1872A88E9AA4}"/>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18E16B0F-AE69-BD45-95F8-32FB5910EA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192152-6566-5E4A-89B9-969A87DF8574}"/>
              </a:ext>
            </a:extLst>
          </p:cNvPr>
          <p:cNvSpPr>
            <a:spLocks noGrp="1"/>
          </p:cNvSpPr>
          <p:nvPr>
            <p:ph type="sldNum" sz="quarter" idx="12"/>
          </p:nvPr>
        </p:nvSpPr>
        <p:spPr/>
        <p:txBody>
          <a:bodyPr/>
          <a:lstStyle/>
          <a:p>
            <a:fld id="{78BCC47E-4B7D-1647-9F80-3037E352F95F}" type="slidenum">
              <a:rPr lang="en-US" smtClean="0"/>
              <a:t>‹#›</a:t>
            </a:fld>
            <a:endParaRPr lang="en-US"/>
          </a:p>
        </p:txBody>
      </p:sp>
      <p:sp>
        <p:nvSpPr>
          <p:cNvPr id="8" name="Content Placeholder 2">
            <a:extLst>
              <a:ext uri="{FF2B5EF4-FFF2-40B4-BE49-F238E27FC236}">
                <a16:creationId xmlns:a16="http://schemas.microsoft.com/office/drawing/2014/main" id="{F22E7E51-C183-8145-ABEB-A2DDF19FB9A7}"/>
              </a:ext>
            </a:extLst>
          </p:cNvPr>
          <p:cNvSpPr>
            <a:spLocks noGrp="1"/>
          </p:cNvSpPr>
          <p:nvPr>
            <p:ph sz="half" idx="13"/>
          </p:nvPr>
        </p:nvSpPr>
        <p:spPr>
          <a:xfrm>
            <a:off x="647939" y="2940152"/>
            <a:ext cx="4859525" cy="3039541"/>
          </a:xfrm>
        </p:spPr>
        <p:txBody>
          <a:bodyPr/>
          <a:lstStyle>
            <a:lvl1pPr marL="0" indent="0">
              <a:lnSpc>
                <a:spcPct val="100000"/>
              </a:lnSpc>
              <a:spcBef>
                <a:spcPts val="0"/>
              </a:spcBef>
              <a:buNone/>
              <a:defRPr b="0"/>
            </a:lvl1pPr>
            <a:lvl2pPr marL="411589" indent="0">
              <a:buNone/>
              <a:defRPr/>
            </a:lvl2pPr>
            <a:lvl3pPr marL="823178" indent="0">
              <a:buNone/>
              <a:defRPr/>
            </a:lvl3pPr>
            <a:lvl4pPr marL="1234767" indent="0">
              <a:buNone/>
              <a:defRPr/>
            </a:lvl4pPr>
            <a:lvl5pPr marL="1646356" indent="0">
              <a:buNone/>
              <a:defRPr/>
            </a:lvl5pPr>
          </a:lstStyle>
          <a:p>
            <a:pPr lvl="0"/>
            <a:r>
              <a:rPr lang="en-US"/>
              <a:t>Click to edit Master text styles</a:t>
            </a:r>
          </a:p>
        </p:txBody>
      </p:sp>
      <p:sp>
        <p:nvSpPr>
          <p:cNvPr id="10" name="Picture Placeholder 9">
            <a:extLst>
              <a:ext uri="{FF2B5EF4-FFF2-40B4-BE49-F238E27FC236}">
                <a16:creationId xmlns:a16="http://schemas.microsoft.com/office/drawing/2014/main" id="{100852C3-1AE9-6D47-B34A-4970BBFD8C34}"/>
              </a:ext>
            </a:extLst>
          </p:cNvPr>
          <p:cNvSpPr>
            <a:spLocks noGrp="1"/>
          </p:cNvSpPr>
          <p:nvPr>
            <p:ph type="pic" sz="quarter" idx="14"/>
          </p:nvPr>
        </p:nvSpPr>
        <p:spPr>
          <a:xfrm>
            <a:off x="5669446" y="1628355"/>
            <a:ext cx="5939420" cy="3645569"/>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1804412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Bullet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2192000" cy="5760000"/>
          </a:xfrm>
        </p:spPr>
        <p:txBody>
          <a:bodyPr/>
          <a:lstStyle>
            <a:lvl1pPr marL="0" indent="0">
              <a:buNone/>
              <a:defRPr sz="2881"/>
            </a:lvl1pPr>
            <a:lvl2pPr marL="411589" indent="0">
              <a:buNone/>
              <a:defRPr sz="2521"/>
            </a:lvl2pPr>
            <a:lvl3pPr marL="823178" indent="0">
              <a:buNone/>
              <a:defRPr sz="2160"/>
            </a:lvl3pPr>
            <a:lvl4pPr marL="1234767" indent="0">
              <a:buNone/>
              <a:defRPr sz="1800"/>
            </a:lvl4pPr>
            <a:lvl5pPr marL="1646356" indent="0">
              <a:buNone/>
              <a:defRPr sz="1800"/>
            </a:lvl5pPr>
            <a:lvl6pPr marL="2057945" indent="0">
              <a:buNone/>
              <a:defRPr sz="1800"/>
            </a:lvl6pPr>
            <a:lvl7pPr marL="2469534" indent="0">
              <a:buNone/>
              <a:defRPr sz="1800"/>
            </a:lvl7pPr>
            <a:lvl8pPr marL="2881122" indent="0">
              <a:buNone/>
              <a:defRPr sz="1800"/>
            </a:lvl8pPr>
            <a:lvl9pPr marL="3292712" indent="0">
              <a:buNone/>
              <a:defRPr sz="1800"/>
            </a:lvl9pPr>
          </a:lstStyle>
          <a:p>
            <a:r>
              <a:rPr lang="en-US"/>
              <a:t>Click icon to add picture</a:t>
            </a:r>
          </a:p>
        </p:txBody>
      </p:sp>
      <p:pic>
        <p:nvPicPr>
          <p:cNvPr id="9" name="Picture 8">
            <a:extLst>
              <a:ext uri="{FF2B5EF4-FFF2-40B4-BE49-F238E27FC236}">
                <a16:creationId xmlns:a16="http://schemas.microsoft.com/office/drawing/2014/main" id="{091F2900-C118-A14E-B938-836275F2978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9187" t="2468"/>
          <a:stretch/>
        </p:blipFill>
        <p:spPr>
          <a:xfrm>
            <a:off x="0" y="0"/>
            <a:ext cx="5739714" cy="5761552"/>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647937" y="826329"/>
            <a:ext cx="3932237" cy="961316"/>
          </a:xfrm>
        </p:spPr>
        <p:txBody>
          <a:bodyPr anchor="t"/>
          <a:lstStyle>
            <a:lvl1pPr>
              <a:defRPr sz="2881">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647937" y="2057401"/>
            <a:ext cx="3932237" cy="3537030"/>
          </a:xfrm>
        </p:spPr>
        <p:txBody>
          <a:bodyPr/>
          <a:lstStyle>
            <a:lvl1pPr marL="231492" indent="-231492">
              <a:lnSpc>
                <a:spcPts val="2700"/>
              </a:lnSpc>
              <a:spcBef>
                <a:spcPts val="0"/>
              </a:spcBef>
              <a:buFont typeface="Arial" panose="020B0604020202020204" pitchFamily="34" charset="0"/>
              <a:buChar char="•"/>
              <a:defRPr sz="1688" b="1">
                <a:solidFill>
                  <a:schemeClr val="bg1"/>
                </a:solidFill>
              </a:defRPr>
            </a:lvl1pPr>
            <a:lvl2pPr marL="411589" indent="0">
              <a:buNone/>
              <a:defRPr sz="1260"/>
            </a:lvl2pPr>
            <a:lvl3pPr marL="823178" indent="0">
              <a:buNone/>
              <a:defRPr sz="1080"/>
            </a:lvl3pPr>
            <a:lvl4pPr marL="1234767" indent="0">
              <a:buNone/>
              <a:defRPr sz="901"/>
            </a:lvl4pPr>
            <a:lvl5pPr marL="1646356" indent="0">
              <a:buNone/>
              <a:defRPr sz="901"/>
            </a:lvl5pPr>
            <a:lvl6pPr marL="2057945" indent="0">
              <a:buNone/>
              <a:defRPr sz="901"/>
            </a:lvl6pPr>
            <a:lvl7pPr marL="2469534" indent="0">
              <a:buNone/>
              <a:defRPr sz="901"/>
            </a:lvl7pPr>
            <a:lvl8pPr marL="2881122" indent="0">
              <a:buNone/>
              <a:defRPr sz="901"/>
            </a:lvl8pPr>
            <a:lvl9pPr marL="3292712" indent="0">
              <a:buNone/>
              <a:defRPr sz="901"/>
            </a:lvl9pPr>
          </a:lstStyle>
          <a:p>
            <a:pPr lvl="0"/>
            <a:r>
              <a:rPr lang="en-US"/>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1566428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Transparent Picture with Bullet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2192000" cy="5760000"/>
          </a:xfrm>
        </p:spPr>
        <p:txBody>
          <a:bodyPr/>
          <a:lstStyle>
            <a:lvl1pPr marL="0" indent="0">
              <a:buNone/>
              <a:defRPr sz="2881"/>
            </a:lvl1pPr>
            <a:lvl2pPr marL="411589" indent="0">
              <a:buNone/>
              <a:defRPr sz="2521"/>
            </a:lvl2pPr>
            <a:lvl3pPr marL="823178" indent="0">
              <a:buNone/>
              <a:defRPr sz="2160"/>
            </a:lvl3pPr>
            <a:lvl4pPr marL="1234767" indent="0">
              <a:buNone/>
              <a:defRPr sz="1800"/>
            </a:lvl4pPr>
            <a:lvl5pPr marL="1646356" indent="0">
              <a:buNone/>
              <a:defRPr sz="1800"/>
            </a:lvl5pPr>
            <a:lvl6pPr marL="2057945" indent="0">
              <a:buNone/>
              <a:defRPr sz="1800"/>
            </a:lvl6pPr>
            <a:lvl7pPr marL="2469534" indent="0">
              <a:buNone/>
              <a:defRPr sz="1800"/>
            </a:lvl7pPr>
            <a:lvl8pPr marL="2881122" indent="0">
              <a:buNone/>
              <a:defRPr sz="1800"/>
            </a:lvl8pPr>
            <a:lvl9pPr marL="3292712" indent="0">
              <a:buNone/>
              <a:defRPr sz="1800"/>
            </a:lvl9pPr>
          </a:lstStyle>
          <a:p>
            <a:r>
              <a:rPr lang="en-US"/>
              <a:t>Click icon to add picture</a:t>
            </a:r>
          </a:p>
        </p:txBody>
      </p:sp>
      <p:pic>
        <p:nvPicPr>
          <p:cNvPr id="9" name="Picture 8">
            <a:extLst>
              <a:ext uri="{FF2B5EF4-FFF2-40B4-BE49-F238E27FC236}">
                <a16:creationId xmlns:a16="http://schemas.microsoft.com/office/drawing/2014/main" id="{091F2900-C118-A14E-B938-836275F29789}"/>
              </a:ext>
            </a:extLst>
          </p:cNvPr>
          <p:cNvPicPr>
            <a:picLocks noChangeAspect="1"/>
          </p:cNvPicPr>
          <p:nvPr userDrawn="1"/>
        </p:nvPicPr>
        <p:blipFill rotWithShape="1">
          <a:blip r:embed="rId3" cstate="print">
            <a:alphaModFix amt="70000"/>
            <a:extLst>
              <a:ext uri="{28A0092B-C50C-407E-A947-70E740481C1C}">
                <a14:useLocalDpi xmlns:a14="http://schemas.microsoft.com/office/drawing/2010/main"/>
              </a:ext>
            </a:extLst>
          </a:blip>
          <a:srcRect l="39187" t="2468"/>
          <a:stretch/>
        </p:blipFill>
        <p:spPr>
          <a:xfrm>
            <a:off x="0" y="0"/>
            <a:ext cx="5739714" cy="5761552"/>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647937" y="826329"/>
            <a:ext cx="3932237" cy="961316"/>
          </a:xfrm>
        </p:spPr>
        <p:txBody>
          <a:bodyPr anchor="t"/>
          <a:lstStyle>
            <a:lvl1pPr>
              <a:defRPr sz="2881">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647937" y="2057401"/>
            <a:ext cx="3932237" cy="3537030"/>
          </a:xfrm>
        </p:spPr>
        <p:txBody>
          <a:bodyPr/>
          <a:lstStyle>
            <a:lvl1pPr marL="231492" indent="-231492">
              <a:lnSpc>
                <a:spcPts val="2700"/>
              </a:lnSpc>
              <a:spcBef>
                <a:spcPts val="0"/>
              </a:spcBef>
              <a:buFont typeface="Arial" panose="020B0604020202020204" pitchFamily="34" charset="0"/>
              <a:buChar char="•"/>
              <a:defRPr sz="1688" b="1">
                <a:solidFill>
                  <a:schemeClr val="bg1"/>
                </a:solidFill>
              </a:defRPr>
            </a:lvl1pPr>
            <a:lvl2pPr marL="411589" indent="0">
              <a:buNone/>
              <a:defRPr sz="1260"/>
            </a:lvl2pPr>
            <a:lvl3pPr marL="823178" indent="0">
              <a:buNone/>
              <a:defRPr sz="1080"/>
            </a:lvl3pPr>
            <a:lvl4pPr marL="1234767" indent="0">
              <a:buNone/>
              <a:defRPr sz="901"/>
            </a:lvl4pPr>
            <a:lvl5pPr marL="1646356" indent="0">
              <a:buNone/>
              <a:defRPr sz="901"/>
            </a:lvl5pPr>
            <a:lvl6pPr marL="2057945" indent="0">
              <a:buNone/>
              <a:defRPr sz="901"/>
            </a:lvl6pPr>
            <a:lvl7pPr marL="2469534" indent="0">
              <a:buNone/>
              <a:defRPr sz="901"/>
            </a:lvl7pPr>
            <a:lvl8pPr marL="2881122" indent="0">
              <a:buNone/>
              <a:defRPr sz="901"/>
            </a:lvl8pPr>
            <a:lvl9pPr marL="3292712" indent="0">
              <a:buNone/>
              <a:defRPr sz="901"/>
            </a:lvl9pPr>
          </a:lstStyle>
          <a:p>
            <a:pPr lvl="0"/>
            <a:r>
              <a:rPr lang="en-US"/>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3690363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2192000" cy="5760000"/>
          </a:xfrm>
        </p:spPr>
        <p:txBody>
          <a:bodyPr/>
          <a:lstStyle>
            <a:lvl1pPr marL="0" indent="0">
              <a:buNone/>
              <a:defRPr sz="2881"/>
            </a:lvl1pPr>
            <a:lvl2pPr marL="411589" indent="0">
              <a:buNone/>
              <a:defRPr sz="2521"/>
            </a:lvl2pPr>
            <a:lvl3pPr marL="823178" indent="0">
              <a:buNone/>
              <a:defRPr sz="2160"/>
            </a:lvl3pPr>
            <a:lvl4pPr marL="1234767" indent="0">
              <a:buNone/>
              <a:defRPr sz="1800"/>
            </a:lvl4pPr>
            <a:lvl5pPr marL="1646356" indent="0">
              <a:buNone/>
              <a:defRPr sz="1800"/>
            </a:lvl5pPr>
            <a:lvl6pPr marL="2057945" indent="0">
              <a:buNone/>
              <a:defRPr sz="1800"/>
            </a:lvl6pPr>
            <a:lvl7pPr marL="2469534" indent="0">
              <a:buNone/>
              <a:defRPr sz="1800"/>
            </a:lvl7pPr>
            <a:lvl8pPr marL="2881122" indent="0">
              <a:buNone/>
              <a:defRPr sz="1800"/>
            </a:lvl8pPr>
            <a:lvl9pPr marL="3292712" indent="0">
              <a:buNone/>
              <a:defRPr sz="1800"/>
            </a:lvl9pPr>
          </a:lstStyle>
          <a:p>
            <a:r>
              <a:rPr lang="en-US"/>
              <a:t>Click icon to add picture</a:t>
            </a:r>
          </a:p>
        </p:txBody>
      </p:sp>
      <p:pic>
        <p:nvPicPr>
          <p:cNvPr id="10" name="Picture 9">
            <a:extLst>
              <a:ext uri="{FF2B5EF4-FFF2-40B4-BE49-F238E27FC236}">
                <a16:creationId xmlns:a16="http://schemas.microsoft.com/office/drawing/2014/main" id="{C76267A8-E11A-BC4B-ABF0-35302C5B76E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9187" t="2468"/>
          <a:stretch/>
        </p:blipFill>
        <p:spPr>
          <a:xfrm>
            <a:off x="0" y="-1553"/>
            <a:ext cx="5739715" cy="5761552"/>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647937" y="826329"/>
            <a:ext cx="3932237" cy="961316"/>
          </a:xfrm>
        </p:spPr>
        <p:txBody>
          <a:bodyPr anchor="t"/>
          <a:lstStyle>
            <a:lvl1pPr>
              <a:defRPr sz="2881">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647937" y="2057401"/>
            <a:ext cx="3932237" cy="3537030"/>
          </a:xfrm>
        </p:spPr>
        <p:txBody>
          <a:bodyPr/>
          <a:lstStyle>
            <a:lvl1pPr marL="0" indent="0">
              <a:lnSpc>
                <a:spcPts val="2700"/>
              </a:lnSpc>
              <a:spcBef>
                <a:spcPts val="0"/>
              </a:spcBef>
              <a:buFont typeface="Arial" panose="020B0604020202020204" pitchFamily="34" charset="0"/>
              <a:buNone/>
              <a:defRPr sz="1688" b="1">
                <a:solidFill>
                  <a:schemeClr val="bg1"/>
                </a:solidFill>
              </a:defRPr>
            </a:lvl1pPr>
            <a:lvl2pPr marL="411589" indent="0">
              <a:buNone/>
              <a:defRPr sz="1260"/>
            </a:lvl2pPr>
            <a:lvl3pPr marL="823178" indent="0">
              <a:buNone/>
              <a:defRPr sz="1080"/>
            </a:lvl3pPr>
            <a:lvl4pPr marL="1234767" indent="0">
              <a:buNone/>
              <a:defRPr sz="901"/>
            </a:lvl4pPr>
            <a:lvl5pPr marL="1646356" indent="0">
              <a:buNone/>
              <a:defRPr sz="901"/>
            </a:lvl5pPr>
            <a:lvl6pPr marL="2057945" indent="0">
              <a:buNone/>
              <a:defRPr sz="901"/>
            </a:lvl6pPr>
            <a:lvl7pPr marL="2469534" indent="0">
              <a:buNone/>
              <a:defRPr sz="901"/>
            </a:lvl7pPr>
            <a:lvl8pPr marL="2881122" indent="0">
              <a:buNone/>
              <a:defRPr sz="901"/>
            </a:lvl8pPr>
            <a:lvl9pPr marL="3292712" indent="0">
              <a:buNone/>
              <a:defRPr sz="901"/>
            </a:lvl9pPr>
          </a:lstStyle>
          <a:p>
            <a:pPr lvl="0"/>
            <a:r>
              <a:rPr lang="en-US"/>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3646333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Transparent Picture with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2192000" cy="5760000"/>
          </a:xfrm>
        </p:spPr>
        <p:txBody>
          <a:bodyPr/>
          <a:lstStyle>
            <a:lvl1pPr marL="0" indent="0">
              <a:buNone/>
              <a:defRPr sz="2881"/>
            </a:lvl1pPr>
            <a:lvl2pPr marL="411589" indent="0">
              <a:buNone/>
              <a:defRPr sz="2521"/>
            </a:lvl2pPr>
            <a:lvl3pPr marL="823178" indent="0">
              <a:buNone/>
              <a:defRPr sz="2160"/>
            </a:lvl3pPr>
            <a:lvl4pPr marL="1234767" indent="0">
              <a:buNone/>
              <a:defRPr sz="1800"/>
            </a:lvl4pPr>
            <a:lvl5pPr marL="1646356" indent="0">
              <a:buNone/>
              <a:defRPr sz="1800"/>
            </a:lvl5pPr>
            <a:lvl6pPr marL="2057945" indent="0">
              <a:buNone/>
              <a:defRPr sz="1800"/>
            </a:lvl6pPr>
            <a:lvl7pPr marL="2469534" indent="0">
              <a:buNone/>
              <a:defRPr sz="1800"/>
            </a:lvl7pPr>
            <a:lvl8pPr marL="2881122" indent="0">
              <a:buNone/>
              <a:defRPr sz="1800"/>
            </a:lvl8pPr>
            <a:lvl9pPr marL="3292712" indent="0">
              <a:buNone/>
              <a:defRPr sz="1800"/>
            </a:lvl9pPr>
          </a:lstStyle>
          <a:p>
            <a:r>
              <a:rPr lang="en-US"/>
              <a:t>Click icon to add picture</a:t>
            </a:r>
          </a:p>
        </p:txBody>
      </p:sp>
      <p:pic>
        <p:nvPicPr>
          <p:cNvPr id="10" name="Picture 9">
            <a:extLst>
              <a:ext uri="{FF2B5EF4-FFF2-40B4-BE49-F238E27FC236}">
                <a16:creationId xmlns:a16="http://schemas.microsoft.com/office/drawing/2014/main" id="{5482D14D-EFB8-194E-9283-741A4DB5D39E}"/>
              </a:ext>
            </a:extLst>
          </p:cNvPr>
          <p:cNvPicPr>
            <a:picLocks noChangeAspect="1"/>
          </p:cNvPicPr>
          <p:nvPr userDrawn="1"/>
        </p:nvPicPr>
        <p:blipFill rotWithShape="1">
          <a:blip r:embed="rId3" cstate="print">
            <a:alphaModFix amt="70000"/>
            <a:extLst>
              <a:ext uri="{28A0092B-C50C-407E-A947-70E740481C1C}">
                <a14:useLocalDpi xmlns:a14="http://schemas.microsoft.com/office/drawing/2010/main"/>
              </a:ext>
            </a:extLst>
          </a:blip>
          <a:srcRect l="39187" t="2468"/>
          <a:stretch/>
        </p:blipFill>
        <p:spPr>
          <a:xfrm>
            <a:off x="0" y="-1553"/>
            <a:ext cx="5739715" cy="5761552"/>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647937" y="826329"/>
            <a:ext cx="3932237" cy="961316"/>
          </a:xfrm>
        </p:spPr>
        <p:txBody>
          <a:bodyPr anchor="t"/>
          <a:lstStyle>
            <a:lvl1pPr>
              <a:defRPr sz="2881">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647937" y="2057401"/>
            <a:ext cx="3932237" cy="3537030"/>
          </a:xfrm>
        </p:spPr>
        <p:txBody>
          <a:bodyPr/>
          <a:lstStyle>
            <a:lvl1pPr marL="0" indent="0">
              <a:lnSpc>
                <a:spcPts val="2700"/>
              </a:lnSpc>
              <a:spcBef>
                <a:spcPts val="0"/>
              </a:spcBef>
              <a:buFont typeface="Arial" panose="020B0604020202020204" pitchFamily="34" charset="0"/>
              <a:buNone/>
              <a:defRPr sz="1688" b="1">
                <a:solidFill>
                  <a:schemeClr val="bg1"/>
                </a:solidFill>
              </a:defRPr>
            </a:lvl1pPr>
            <a:lvl2pPr marL="411589" indent="0">
              <a:buNone/>
              <a:defRPr sz="1260"/>
            </a:lvl2pPr>
            <a:lvl3pPr marL="823178" indent="0">
              <a:buNone/>
              <a:defRPr sz="1080"/>
            </a:lvl3pPr>
            <a:lvl4pPr marL="1234767" indent="0">
              <a:buNone/>
              <a:defRPr sz="901"/>
            </a:lvl4pPr>
            <a:lvl5pPr marL="1646356" indent="0">
              <a:buNone/>
              <a:defRPr sz="901"/>
            </a:lvl5pPr>
            <a:lvl6pPr marL="2057945" indent="0">
              <a:buNone/>
              <a:defRPr sz="901"/>
            </a:lvl6pPr>
            <a:lvl7pPr marL="2469534" indent="0">
              <a:buNone/>
              <a:defRPr sz="901"/>
            </a:lvl7pPr>
            <a:lvl8pPr marL="2881122" indent="0">
              <a:buNone/>
              <a:defRPr sz="901"/>
            </a:lvl8pPr>
            <a:lvl9pPr marL="3292712" indent="0">
              <a:buNone/>
              <a:defRPr sz="901"/>
            </a:lvl9pPr>
          </a:lstStyle>
          <a:p>
            <a:pPr lvl="0"/>
            <a:r>
              <a:rPr lang="en-US"/>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1457519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A7FBCA-0170-A045-A7B9-C21077D8ECE0}"/>
              </a:ext>
            </a:extLst>
          </p:cNvPr>
          <p:cNvSpPr>
            <a:spLocks noGrp="1"/>
          </p:cNvSpPr>
          <p:nvPr>
            <p:ph type="title"/>
          </p:nvPr>
        </p:nvSpPr>
        <p:spPr>
          <a:xfrm>
            <a:off x="647937" y="826329"/>
            <a:ext cx="10515600" cy="704101"/>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ECAE127D-E475-0447-ABE5-C831EB30D39D}"/>
              </a:ext>
            </a:extLst>
          </p:cNvPr>
          <p:cNvSpPr>
            <a:spLocks noGrp="1"/>
          </p:cNvSpPr>
          <p:nvPr>
            <p:ph type="body" idx="1"/>
          </p:nvPr>
        </p:nvSpPr>
        <p:spPr>
          <a:xfrm>
            <a:off x="647937" y="1628354"/>
            <a:ext cx="10515600" cy="32220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A1DA5F-71C7-C24D-A60E-69D381002AD5}"/>
              </a:ext>
            </a:extLst>
          </p:cNvPr>
          <p:cNvSpPr>
            <a:spLocks noGrp="1"/>
          </p:cNvSpPr>
          <p:nvPr>
            <p:ph type="dt" sz="half" idx="2"/>
          </p:nvPr>
        </p:nvSpPr>
        <p:spPr>
          <a:xfrm>
            <a:off x="647937" y="6318987"/>
            <a:ext cx="2743200" cy="365125"/>
          </a:xfrm>
          <a:prstGeom prst="rect">
            <a:avLst/>
          </a:prstGeom>
        </p:spPr>
        <p:txBody>
          <a:bodyPr vert="horz" lIns="91440" tIns="45720" rIns="91440" bIns="45720" rtlCol="0" anchor="ctr">
            <a:noAutofit/>
          </a:bodyPr>
          <a:lstStyle>
            <a:lvl1pPr algn="l">
              <a:defRPr sz="1080">
                <a:solidFill>
                  <a:srgbClr val="005336"/>
                </a:solidFill>
                <a:latin typeface="Helvetica" pitchFamily="2" charset="0"/>
              </a:defRPr>
            </a:lvl1pPr>
          </a:lstStyle>
          <a:p>
            <a:r>
              <a:rPr lang="en-IE"/>
              <a:t>06.11.19</a:t>
            </a:r>
            <a:endParaRPr lang="en-US"/>
          </a:p>
        </p:txBody>
      </p:sp>
      <p:sp>
        <p:nvSpPr>
          <p:cNvPr id="5" name="Footer Placeholder 4">
            <a:extLst>
              <a:ext uri="{FF2B5EF4-FFF2-40B4-BE49-F238E27FC236}">
                <a16:creationId xmlns:a16="http://schemas.microsoft.com/office/drawing/2014/main" id="{85C6C108-9FF4-4247-BF63-31A399B9D07C}"/>
              </a:ext>
            </a:extLst>
          </p:cNvPr>
          <p:cNvSpPr>
            <a:spLocks noGrp="1"/>
          </p:cNvSpPr>
          <p:nvPr>
            <p:ph type="ftr" sz="quarter" idx="3"/>
          </p:nvPr>
        </p:nvSpPr>
        <p:spPr>
          <a:xfrm>
            <a:off x="3391136" y="6318987"/>
            <a:ext cx="4114800" cy="365125"/>
          </a:xfrm>
          <a:prstGeom prst="rect">
            <a:avLst/>
          </a:prstGeom>
        </p:spPr>
        <p:txBody>
          <a:bodyPr vert="horz" lIns="91440" tIns="45720" rIns="91440" bIns="45720" rtlCol="0" anchor="ctr">
            <a:noAutofit/>
          </a:bodyPr>
          <a:lstStyle>
            <a:lvl1pPr algn="ctr">
              <a:defRPr sz="1080">
                <a:solidFill>
                  <a:srgbClr val="005336"/>
                </a:solidFill>
                <a:latin typeface="Helvetica" pitchFamily="2" charset="0"/>
              </a:defRPr>
            </a:lvl1pPr>
          </a:lstStyle>
          <a:p>
            <a:endParaRPr lang="en-US"/>
          </a:p>
        </p:txBody>
      </p:sp>
      <p:sp>
        <p:nvSpPr>
          <p:cNvPr id="6" name="Slide Number Placeholder 5">
            <a:extLst>
              <a:ext uri="{FF2B5EF4-FFF2-40B4-BE49-F238E27FC236}">
                <a16:creationId xmlns:a16="http://schemas.microsoft.com/office/drawing/2014/main" id="{8E2FD07C-4D6A-8244-A552-36C15D64DCD4}"/>
              </a:ext>
            </a:extLst>
          </p:cNvPr>
          <p:cNvSpPr>
            <a:spLocks noGrp="1"/>
          </p:cNvSpPr>
          <p:nvPr>
            <p:ph type="sldNum" sz="quarter" idx="4"/>
          </p:nvPr>
        </p:nvSpPr>
        <p:spPr>
          <a:xfrm>
            <a:off x="7505937" y="6318987"/>
            <a:ext cx="2237187" cy="365125"/>
          </a:xfrm>
          <a:prstGeom prst="rect">
            <a:avLst/>
          </a:prstGeom>
        </p:spPr>
        <p:txBody>
          <a:bodyPr vert="horz" lIns="91440" tIns="45720" rIns="91440" bIns="45720" rtlCol="0" anchor="ctr">
            <a:noAutofit/>
          </a:bodyPr>
          <a:lstStyle>
            <a:lvl1pPr algn="r">
              <a:defRPr sz="1080">
                <a:solidFill>
                  <a:srgbClr val="005336"/>
                </a:solidFill>
                <a:latin typeface="Helvetica" pitchFamily="2" charset="0"/>
              </a:defRPr>
            </a:lvl1pPr>
          </a:lstStyle>
          <a:p>
            <a:fld id="{78BCC47E-4B7D-1647-9F80-3037E352F95F}" type="slidenum">
              <a:rPr lang="en-US" smtClean="0"/>
              <a:pPr/>
              <a:t>‹#›</a:t>
            </a:fld>
            <a:endParaRPr lang="en-US"/>
          </a:p>
        </p:txBody>
      </p:sp>
    </p:spTree>
    <p:extLst>
      <p:ext uri="{BB962C8B-B14F-4D97-AF65-F5344CB8AC3E}">
        <p14:creationId xmlns:p14="http://schemas.microsoft.com/office/powerpoint/2010/main" val="33272191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p:txStyles>
    <p:titleStyle>
      <a:lvl1pPr algn="l" defTabSz="823178" rtl="0" eaLnBrk="1" latinLnBrk="0" hangingPunct="1">
        <a:lnSpc>
          <a:spcPct val="90000"/>
        </a:lnSpc>
        <a:spcBef>
          <a:spcPct val="0"/>
        </a:spcBef>
        <a:buNone/>
        <a:defRPr sz="3038" b="0" kern="1200">
          <a:solidFill>
            <a:srgbClr val="005336"/>
          </a:solidFill>
          <a:latin typeface="Georgia" panose="02040502050405020303" pitchFamily="18" charset="0"/>
          <a:ea typeface="+mj-ea"/>
          <a:cs typeface="+mj-cs"/>
        </a:defRPr>
      </a:lvl1pPr>
    </p:titleStyle>
    <p:bodyStyle>
      <a:lvl1pPr marL="205794" indent="-205794" algn="l" defTabSz="823178" rtl="0" eaLnBrk="1" latinLnBrk="0" hangingPunct="1">
        <a:lnSpc>
          <a:spcPct val="90000"/>
        </a:lnSpc>
        <a:spcBef>
          <a:spcPts val="901"/>
        </a:spcBef>
        <a:buFont typeface="Arial" panose="020B0604020202020204" pitchFamily="34" charset="0"/>
        <a:buChar char="•"/>
        <a:defRPr sz="1553" kern="1200">
          <a:solidFill>
            <a:srgbClr val="005336"/>
          </a:solidFill>
          <a:latin typeface="Helvetica" pitchFamily="2" charset="0"/>
          <a:ea typeface="+mn-ea"/>
          <a:cs typeface="+mn-cs"/>
        </a:defRPr>
      </a:lvl1pPr>
      <a:lvl2pPr marL="61738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2pPr>
      <a:lvl3pPr marL="102897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3pPr>
      <a:lvl4pPr marL="1440561"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4pPr>
      <a:lvl5pPr marL="1852150"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5pPr>
      <a:lvl6pPr marL="2263739"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532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91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8507"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3178" rtl="0" eaLnBrk="1" latinLnBrk="0" hangingPunct="1">
        <a:defRPr sz="1620" kern="1200">
          <a:solidFill>
            <a:schemeClr val="tx1"/>
          </a:solidFill>
          <a:latin typeface="+mn-lt"/>
          <a:ea typeface="+mn-ea"/>
          <a:cs typeface="+mn-cs"/>
        </a:defRPr>
      </a:lvl1pPr>
      <a:lvl2pPr marL="411589" algn="l" defTabSz="823178" rtl="0" eaLnBrk="1" latinLnBrk="0" hangingPunct="1">
        <a:defRPr sz="1620" kern="1200">
          <a:solidFill>
            <a:schemeClr val="tx1"/>
          </a:solidFill>
          <a:latin typeface="+mn-lt"/>
          <a:ea typeface="+mn-ea"/>
          <a:cs typeface="+mn-cs"/>
        </a:defRPr>
      </a:lvl2pPr>
      <a:lvl3pPr marL="823178" algn="l" defTabSz="823178" rtl="0" eaLnBrk="1" latinLnBrk="0" hangingPunct="1">
        <a:defRPr sz="1620" kern="1200">
          <a:solidFill>
            <a:schemeClr val="tx1"/>
          </a:solidFill>
          <a:latin typeface="+mn-lt"/>
          <a:ea typeface="+mn-ea"/>
          <a:cs typeface="+mn-cs"/>
        </a:defRPr>
      </a:lvl3pPr>
      <a:lvl4pPr marL="1234767" algn="l" defTabSz="823178" rtl="0" eaLnBrk="1" latinLnBrk="0" hangingPunct="1">
        <a:defRPr sz="1620" kern="1200">
          <a:solidFill>
            <a:schemeClr val="tx1"/>
          </a:solidFill>
          <a:latin typeface="+mn-lt"/>
          <a:ea typeface="+mn-ea"/>
          <a:cs typeface="+mn-cs"/>
        </a:defRPr>
      </a:lvl4pPr>
      <a:lvl5pPr marL="1646356" algn="l" defTabSz="823178" rtl="0" eaLnBrk="1" latinLnBrk="0" hangingPunct="1">
        <a:defRPr sz="1620" kern="1200">
          <a:solidFill>
            <a:schemeClr val="tx1"/>
          </a:solidFill>
          <a:latin typeface="+mn-lt"/>
          <a:ea typeface="+mn-ea"/>
          <a:cs typeface="+mn-cs"/>
        </a:defRPr>
      </a:lvl5pPr>
      <a:lvl6pPr marL="2057945" algn="l" defTabSz="823178" rtl="0" eaLnBrk="1" latinLnBrk="0" hangingPunct="1">
        <a:defRPr sz="1620" kern="1200">
          <a:solidFill>
            <a:schemeClr val="tx1"/>
          </a:solidFill>
          <a:latin typeface="+mn-lt"/>
          <a:ea typeface="+mn-ea"/>
          <a:cs typeface="+mn-cs"/>
        </a:defRPr>
      </a:lvl6pPr>
      <a:lvl7pPr marL="2469534" algn="l" defTabSz="823178" rtl="0" eaLnBrk="1" latinLnBrk="0" hangingPunct="1">
        <a:defRPr sz="1620" kern="1200">
          <a:solidFill>
            <a:schemeClr val="tx1"/>
          </a:solidFill>
          <a:latin typeface="+mn-lt"/>
          <a:ea typeface="+mn-ea"/>
          <a:cs typeface="+mn-cs"/>
        </a:defRPr>
      </a:lvl7pPr>
      <a:lvl8pPr marL="2881122" algn="l" defTabSz="823178" rtl="0" eaLnBrk="1" latinLnBrk="0" hangingPunct="1">
        <a:defRPr sz="1620" kern="1200">
          <a:solidFill>
            <a:schemeClr val="tx1"/>
          </a:solidFill>
          <a:latin typeface="+mn-lt"/>
          <a:ea typeface="+mn-ea"/>
          <a:cs typeface="+mn-cs"/>
        </a:defRPr>
      </a:lvl8pPr>
      <a:lvl9pPr marL="3292712" algn="l" defTabSz="823178"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customXml" Target="../ink/ink2.xml"/><Relationship Id="rId5" Type="http://schemas.openxmlformats.org/officeDocument/2006/relationships/image" Target="../media/image13.png"/><Relationship Id="rId4" Type="http://schemas.openxmlformats.org/officeDocument/2006/relationships/customXml" Target="../ink/ink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ACCBD6-BA2A-21A9-7743-F5669B021512}"/>
              </a:ext>
            </a:extLst>
          </p:cNvPr>
          <p:cNvSpPr>
            <a:spLocks noGrp="1"/>
          </p:cNvSpPr>
          <p:nvPr>
            <p:ph type="ctrTitle"/>
          </p:nvPr>
        </p:nvSpPr>
        <p:spPr/>
        <p:txBody>
          <a:bodyPr/>
          <a:lstStyle/>
          <a:p>
            <a:r>
              <a:rPr lang="en-IE" dirty="0"/>
              <a:t>Blockchain Technologies and Applications</a:t>
            </a:r>
          </a:p>
        </p:txBody>
      </p:sp>
      <p:sp>
        <p:nvSpPr>
          <p:cNvPr id="8" name="Subtitle 7">
            <a:extLst>
              <a:ext uri="{FF2B5EF4-FFF2-40B4-BE49-F238E27FC236}">
                <a16:creationId xmlns:a16="http://schemas.microsoft.com/office/drawing/2014/main" id="{A2CD30BC-9B02-4FE6-B816-A6234D8DE576}"/>
              </a:ext>
            </a:extLst>
          </p:cNvPr>
          <p:cNvSpPr>
            <a:spLocks noGrp="1"/>
          </p:cNvSpPr>
          <p:nvPr>
            <p:ph type="subTitle" idx="1"/>
          </p:nvPr>
        </p:nvSpPr>
        <p:spPr/>
        <p:txBody>
          <a:bodyPr/>
          <a:lstStyle/>
          <a:p>
            <a:r>
              <a:rPr lang="en-IE" dirty="0"/>
              <a:t>ISE Block 8 – Week 5</a:t>
            </a:r>
          </a:p>
        </p:txBody>
      </p:sp>
    </p:spTree>
    <p:extLst>
      <p:ext uri="{BB962C8B-B14F-4D97-AF65-F5344CB8AC3E}">
        <p14:creationId xmlns:p14="http://schemas.microsoft.com/office/powerpoint/2010/main" val="3499721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6E2B2-1B19-1761-4599-8AA9D22BFC0A}"/>
              </a:ext>
            </a:extLst>
          </p:cNvPr>
          <p:cNvSpPr>
            <a:spLocks noGrp="1"/>
          </p:cNvSpPr>
          <p:nvPr>
            <p:ph type="title"/>
          </p:nvPr>
        </p:nvSpPr>
        <p:spPr/>
        <p:txBody>
          <a:bodyPr/>
          <a:lstStyle/>
          <a:p>
            <a:r>
              <a:rPr lang="en-IE" dirty="0"/>
              <a:t>Rollups - Zero Knowledge</a:t>
            </a:r>
          </a:p>
        </p:txBody>
      </p:sp>
      <p:sp>
        <p:nvSpPr>
          <p:cNvPr id="3" name="Content Placeholder 2">
            <a:extLst>
              <a:ext uri="{FF2B5EF4-FFF2-40B4-BE49-F238E27FC236}">
                <a16:creationId xmlns:a16="http://schemas.microsoft.com/office/drawing/2014/main" id="{BD664E36-81A3-BFE0-EF4E-D085458DBE05}"/>
              </a:ext>
            </a:extLst>
          </p:cNvPr>
          <p:cNvSpPr>
            <a:spLocks noGrp="1"/>
          </p:cNvSpPr>
          <p:nvPr>
            <p:ph idx="1"/>
          </p:nvPr>
        </p:nvSpPr>
        <p:spPr/>
        <p:txBody>
          <a:bodyPr/>
          <a:lstStyle/>
          <a:p>
            <a:r>
              <a:rPr lang="en-US" dirty="0" err="1"/>
              <a:t>zk</a:t>
            </a:r>
            <a:r>
              <a:rPr lang="en-US" dirty="0"/>
              <a:t>-rollups, or zero-knowledge rollups, are another type of Layer 2 scaling solution for blockchains that address some of the limitations of optimistic rollups. Here's a breakdown of </a:t>
            </a:r>
            <a:r>
              <a:rPr lang="en-US" dirty="0" err="1"/>
              <a:t>zk</a:t>
            </a:r>
            <a:r>
              <a:rPr lang="en-US" dirty="0"/>
              <a:t>-rollups:</a:t>
            </a:r>
          </a:p>
          <a:p>
            <a:pPr>
              <a:buFont typeface="Arial" panose="020B0604020202020204" pitchFamily="34" charset="0"/>
              <a:buChar char="•"/>
            </a:pPr>
            <a:r>
              <a:rPr lang="en-US" b="1" dirty="0"/>
              <a:t>Validity Proofs with Zero-Knowledge:</a:t>
            </a:r>
            <a:r>
              <a:rPr lang="en-US" dirty="0"/>
              <a:t> Unlike optimistic rollups that rely on fraud proofs, </a:t>
            </a:r>
            <a:r>
              <a:rPr lang="en-US" dirty="0" err="1"/>
              <a:t>zk</a:t>
            </a:r>
            <a:r>
              <a:rPr lang="en-US" dirty="0"/>
              <a:t>-rollups employ a cryptographic technique called zero-knowledge proofs. These proofs allow the rollup to prove to the main chain that a batch of transactions is valid without revealing the actual transaction data itself.</a:t>
            </a:r>
          </a:p>
          <a:p>
            <a:pPr>
              <a:buFont typeface="Arial" panose="020B0604020202020204" pitchFamily="34" charset="0"/>
              <a:buChar char="•"/>
            </a:pPr>
            <a:r>
              <a:rPr lang="en-US" b="1" dirty="0"/>
              <a:t>Faster Finality:</a:t>
            </a:r>
            <a:r>
              <a:rPr lang="en-US" dirty="0"/>
              <a:t> Thanks to zero-knowledge proofs, </a:t>
            </a:r>
            <a:r>
              <a:rPr lang="en-US" dirty="0" err="1"/>
              <a:t>zk</a:t>
            </a:r>
            <a:r>
              <a:rPr lang="en-US" dirty="0"/>
              <a:t>-rollups can achieve much faster transaction finality compared to optimistic rollups. Once the proof is verified on the main chain, the transactions are considered final, significantly reducing waiting times.</a:t>
            </a:r>
          </a:p>
          <a:p>
            <a:pPr>
              <a:buFont typeface="Arial" panose="020B0604020202020204" pitchFamily="34" charset="0"/>
              <a:buChar char="•"/>
            </a:pPr>
            <a:r>
              <a:rPr lang="en-US" b="1" dirty="0"/>
              <a:t>Enhanced Privacy:</a:t>
            </a:r>
            <a:r>
              <a:rPr lang="en-US" dirty="0"/>
              <a:t> Since </a:t>
            </a:r>
            <a:r>
              <a:rPr lang="en-US" dirty="0" err="1"/>
              <a:t>zk</a:t>
            </a:r>
            <a:r>
              <a:rPr lang="en-US" dirty="0"/>
              <a:t>-proofs only reveal the validity of transactions without disclosing the details, </a:t>
            </a:r>
            <a:r>
              <a:rPr lang="en-US" dirty="0" err="1"/>
              <a:t>zk</a:t>
            </a:r>
            <a:r>
              <a:rPr lang="en-US" dirty="0"/>
              <a:t>-rollups offer a higher degree of privacy for transactions processed on the Layer 2 network.</a:t>
            </a:r>
          </a:p>
          <a:p>
            <a:pPr>
              <a:buFont typeface="Arial" panose="020B0604020202020204" pitchFamily="34" charset="0"/>
              <a:buChar char="•"/>
            </a:pPr>
            <a:r>
              <a:rPr lang="en-US" b="1" dirty="0"/>
              <a:t>Complex Proofs:</a:t>
            </a:r>
            <a:r>
              <a:rPr lang="en-US" dirty="0"/>
              <a:t> However, generating </a:t>
            </a:r>
            <a:r>
              <a:rPr lang="en-US" dirty="0" err="1"/>
              <a:t>zk</a:t>
            </a:r>
            <a:r>
              <a:rPr lang="en-US" dirty="0"/>
              <a:t>-proofs can be computationally expensive compared to fraud proofs in optimistic rollups. This can impact scalability and potentially increase transaction costs on the rollup itself.</a:t>
            </a:r>
          </a:p>
          <a:p>
            <a:endParaRPr lang="en-IE" dirty="0"/>
          </a:p>
        </p:txBody>
      </p:sp>
      <p:sp>
        <p:nvSpPr>
          <p:cNvPr id="4" name="Date Placeholder 3">
            <a:extLst>
              <a:ext uri="{FF2B5EF4-FFF2-40B4-BE49-F238E27FC236}">
                <a16:creationId xmlns:a16="http://schemas.microsoft.com/office/drawing/2014/main" id="{0E938767-9C75-CF37-03B0-50FC4C230BDB}"/>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2707765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95584-C9F4-2426-960B-3944CD44F873}"/>
              </a:ext>
            </a:extLst>
          </p:cNvPr>
          <p:cNvSpPr>
            <a:spLocks noGrp="1"/>
          </p:cNvSpPr>
          <p:nvPr>
            <p:ph type="title"/>
          </p:nvPr>
        </p:nvSpPr>
        <p:spPr/>
        <p:txBody>
          <a:bodyPr/>
          <a:lstStyle/>
          <a:p>
            <a:r>
              <a:rPr lang="en-IE" dirty="0"/>
              <a:t>Rollups - Zero Knowledge</a:t>
            </a:r>
          </a:p>
        </p:txBody>
      </p:sp>
      <p:sp>
        <p:nvSpPr>
          <p:cNvPr id="3" name="Content Placeholder 2">
            <a:extLst>
              <a:ext uri="{FF2B5EF4-FFF2-40B4-BE49-F238E27FC236}">
                <a16:creationId xmlns:a16="http://schemas.microsoft.com/office/drawing/2014/main" id="{86D857AF-9222-FF6A-7D8F-48083C97EC41}"/>
              </a:ext>
            </a:extLst>
          </p:cNvPr>
          <p:cNvSpPr>
            <a:spLocks noGrp="1"/>
          </p:cNvSpPr>
          <p:nvPr>
            <p:ph idx="1"/>
          </p:nvPr>
        </p:nvSpPr>
        <p:spPr/>
        <p:txBody>
          <a:bodyPr/>
          <a:lstStyle/>
          <a:p>
            <a:r>
              <a:rPr lang="en-US" dirty="0"/>
              <a:t>Here's a deeper look at how </a:t>
            </a:r>
            <a:r>
              <a:rPr lang="en-US" dirty="0" err="1"/>
              <a:t>zk</a:t>
            </a:r>
            <a:r>
              <a:rPr lang="en-US" dirty="0"/>
              <a:t>-rollups work:</a:t>
            </a:r>
          </a:p>
          <a:p>
            <a:pPr>
              <a:buFont typeface="+mj-lt"/>
              <a:buAutoNum type="arabicPeriod"/>
            </a:pPr>
            <a:r>
              <a:rPr lang="en-US" b="1" dirty="0"/>
              <a:t>Off-chain Processing:</a:t>
            </a:r>
            <a:r>
              <a:rPr lang="en-US" dirty="0"/>
              <a:t> Similar to optimistic rollups, </a:t>
            </a:r>
            <a:r>
              <a:rPr lang="en-US" dirty="0" err="1"/>
              <a:t>zk</a:t>
            </a:r>
            <a:r>
              <a:rPr lang="en-US" dirty="0"/>
              <a:t>-rollups bundle transactions together and process them off-chain.</a:t>
            </a:r>
          </a:p>
          <a:p>
            <a:pPr>
              <a:buFont typeface="+mj-lt"/>
              <a:buAutoNum type="arabicPeriod"/>
            </a:pPr>
            <a:r>
              <a:rPr lang="en-US" b="1" dirty="0"/>
              <a:t>Validity Proof Generation:</a:t>
            </a:r>
            <a:r>
              <a:rPr lang="en-US" dirty="0"/>
              <a:t> A special program called a "prover" generates a cryptographic </a:t>
            </a:r>
            <a:r>
              <a:rPr lang="en-US" dirty="0" err="1"/>
              <a:t>zk</a:t>
            </a:r>
            <a:r>
              <a:rPr lang="en-US" dirty="0"/>
              <a:t>-proof that mathematically demonstrates the validity of the entire transaction batch without revealing the individual transactions.</a:t>
            </a:r>
          </a:p>
          <a:p>
            <a:pPr>
              <a:buFont typeface="+mj-lt"/>
              <a:buAutoNum type="arabicPeriod"/>
            </a:pPr>
            <a:r>
              <a:rPr lang="en-US" b="1" dirty="0"/>
              <a:t>Verification on Main Chain:</a:t>
            </a:r>
            <a:r>
              <a:rPr lang="en-US" dirty="0"/>
              <a:t> The </a:t>
            </a:r>
            <a:r>
              <a:rPr lang="en-US" dirty="0" err="1"/>
              <a:t>zk</a:t>
            </a:r>
            <a:r>
              <a:rPr lang="en-US" dirty="0"/>
              <a:t>-proof is submitted along with compressed transaction data to the main chain. Verifiers on the main chain only need to check the validity of the proof, not the entire transaction set, making verification significantly faster.</a:t>
            </a:r>
          </a:p>
          <a:p>
            <a:pPr>
              <a:buFont typeface="+mj-lt"/>
              <a:buAutoNum type="arabicPeriod"/>
            </a:pPr>
            <a:r>
              <a:rPr lang="en-US" b="1" dirty="0"/>
              <a:t>Security Inheritance:</a:t>
            </a:r>
            <a:r>
              <a:rPr lang="en-US" dirty="0"/>
              <a:t> Even without revealing transaction details, the </a:t>
            </a:r>
            <a:r>
              <a:rPr lang="en-US" dirty="0" err="1"/>
              <a:t>zk</a:t>
            </a:r>
            <a:r>
              <a:rPr lang="en-US" dirty="0"/>
              <a:t>-proof ensures the integrity of the rollup state. In case of disputes, the complete transaction data can still be retrieved from the rollup for verification on the main chain, if necessary.</a:t>
            </a:r>
          </a:p>
          <a:p>
            <a:endParaRPr lang="en-IE" dirty="0"/>
          </a:p>
          <a:p>
            <a:endParaRPr lang="en-IE" dirty="0"/>
          </a:p>
        </p:txBody>
      </p:sp>
      <p:sp>
        <p:nvSpPr>
          <p:cNvPr id="4" name="Date Placeholder 3">
            <a:extLst>
              <a:ext uri="{FF2B5EF4-FFF2-40B4-BE49-F238E27FC236}">
                <a16:creationId xmlns:a16="http://schemas.microsoft.com/office/drawing/2014/main" id="{8F1310E2-5725-6CEB-9D76-40D65FF6550D}"/>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3424372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A47FB-B85F-F23A-6D77-4F5425FE97A5}"/>
              </a:ext>
            </a:extLst>
          </p:cNvPr>
          <p:cNvSpPr>
            <a:spLocks noGrp="1"/>
          </p:cNvSpPr>
          <p:nvPr>
            <p:ph type="title"/>
          </p:nvPr>
        </p:nvSpPr>
        <p:spPr/>
        <p:txBody>
          <a:bodyPr/>
          <a:lstStyle/>
          <a:p>
            <a:r>
              <a:rPr lang="en-IE" dirty="0"/>
              <a:t>Rollups - Zero Knowledge</a:t>
            </a:r>
          </a:p>
        </p:txBody>
      </p:sp>
      <p:sp>
        <p:nvSpPr>
          <p:cNvPr id="4" name="Date Placeholder 3">
            <a:extLst>
              <a:ext uri="{FF2B5EF4-FFF2-40B4-BE49-F238E27FC236}">
                <a16:creationId xmlns:a16="http://schemas.microsoft.com/office/drawing/2014/main" id="{66EFEA3B-FE9E-DFD0-D8BE-FD977860CA90}"/>
              </a:ext>
            </a:extLst>
          </p:cNvPr>
          <p:cNvSpPr>
            <a:spLocks noGrp="1"/>
          </p:cNvSpPr>
          <p:nvPr>
            <p:ph type="dt" sz="half" idx="10"/>
          </p:nvPr>
        </p:nvSpPr>
        <p:spPr/>
        <p:txBody>
          <a:bodyPr/>
          <a:lstStyle/>
          <a:p>
            <a:r>
              <a:rPr lang="en-IE"/>
              <a:t>06.11.19</a:t>
            </a:r>
            <a:endParaRPr lang="en-US"/>
          </a:p>
        </p:txBody>
      </p:sp>
      <p:sp>
        <p:nvSpPr>
          <p:cNvPr id="6" name="Rectangle 2">
            <a:extLst>
              <a:ext uri="{FF2B5EF4-FFF2-40B4-BE49-F238E27FC236}">
                <a16:creationId xmlns:a16="http://schemas.microsoft.com/office/drawing/2014/main" id="{2EA7ABC7-BEFB-C03F-F502-DEA968BB496C}"/>
              </a:ext>
            </a:extLst>
          </p:cNvPr>
          <p:cNvSpPr>
            <a:spLocks noGrp="1" noChangeArrowheads="1"/>
          </p:cNvSpPr>
          <p:nvPr>
            <p:ph idx="1"/>
          </p:nvPr>
        </p:nvSpPr>
        <p:spPr bwMode="auto">
          <a:xfrm>
            <a:off x="647937" y="1669695"/>
            <a:ext cx="10360032"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lnSpc>
                <a:spcPct val="100000"/>
              </a:lnSpc>
              <a:spcBef>
                <a:spcPct val="0"/>
              </a:spcBef>
              <a:spcAft>
                <a:spcPct val="0"/>
              </a:spcAft>
            </a:pPr>
            <a:r>
              <a:rPr kumimoji="0" lang="en-US" altLang="en-US" sz="1800" b="1" i="0" u="none" strike="noStrike" cap="none" normalizeH="0" baseline="0" dirty="0">
                <a:ln>
                  <a:noFill/>
                </a:ln>
                <a:solidFill>
                  <a:schemeClr val="tx1"/>
                </a:solidFill>
                <a:effectLst/>
                <a:latin typeface="Arial" panose="020B0604020202020204" pitchFamily="34" charset="0"/>
              </a:rPr>
              <a:t>Zero-Knowledge Aspect:</a:t>
            </a:r>
            <a:r>
              <a:rPr kumimoji="0" lang="en-US" altLang="en-US" sz="1800" b="0" i="0" u="none" strike="noStrike" cap="none" normalizeH="0" baseline="0" dirty="0">
                <a:ln>
                  <a:noFill/>
                </a:ln>
                <a:solidFill>
                  <a:schemeClr val="tx1"/>
                </a:solidFill>
                <a:effectLst/>
                <a:latin typeface="Arial" panose="020B0604020202020204" pitchFamily="34" charset="0"/>
              </a:rPr>
              <a:t> The key feature is the "zero-knowledge" part. The </a:t>
            </a:r>
            <a:r>
              <a:rPr kumimoji="0" lang="en-US" altLang="en-US" sz="1800" b="0" i="0" u="none" strike="noStrike" cap="none" normalizeH="0" baseline="0" dirty="0" err="1">
                <a:ln>
                  <a:noFill/>
                </a:ln>
                <a:solidFill>
                  <a:schemeClr val="tx1"/>
                </a:solidFill>
                <a:effectLst/>
                <a:latin typeface="Arial" panose="020B0604020202020204" pitchFamily="34" charset="0"/>
              </a:rPr>
              <a:t>zk</a:t>
            </a:r>
            <a:r>
              <a:rPr kumimoji="0" lang="en-US" altLang="en-US" sz="1800" b="0" i="0" u="none" strike="noStrike" cap="none" normalizeH="0" baseline="0" dirty="0">
                <a:ln>
                  <a:noFill/>
                </a:ln>
                <a:solidFill>
                  <a:schemeClr val="tx1"/>
                </a:solidFill>
                <a:effectLst/>
                <a:latin typeface="Arial" panose="020B0604020202020204" pitchFamily="34" charset="0"/>
              </a:rPr>
              <a:t>-proof achieves this by not revealing any details about the individual transactions themselves. It's like proving you have a certain type of fruit (say, an apple) without showing anyone the actual fruit – you just demonstrate you possess something with the required properties (round, red, etc.) using a clever cryptographic method.</a:t>
            </a:r>
          </a:p>
          <a:p>
            <a:pPr defTabSz="914400" eaLnBrk="0" fontAlgn="base" hangingPunct="0">
              <a:lnSpc>
                <a:spcPct val="100000"/>
              </a:lnSpc>
              <a:spcBef>
                <a:spcPct val="0"/>
              </a:spcBef>
              <a:spcAft>
                <a:spcPct val="0"/>
              </a:spcAf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defTabSz="914400" eaLnBrk="0" fontAlgn="base" hangingPunct="0">
              <a:lnSpc>
                <a:spcPct val="100000"/>
              </a:lnSpc>
              <a:spcBef>
                <a:spcPct val="0"/>
              </a:spcBef>
              <a:spcAft>
                <a:spcPct val="0"/>
              </a:spcAft>
            </a:pPr>
            <a:r>
              <a:rPr kumimoji="0" lang="en-US" altLang="en-US" sz="1800" b="1" i="0" u="none" strike="noStrike" cap="none" normalizeH="0" baseline="0" dirty="0">
                <a:ln>
                  <a:noFill/>
                </a:ln>
                <a:solidFill>
                  <a:schemeClr val="tx1"/>
                </a:solidFill>
                <a:effectLst/>
                <a:latin typeface="Arial" panose="020B0604020202020204" pitchFamily="34" charset="0"/>
              </a:rPr>
              <a:t>Technical underpinnings:  </a:t>
            </a:r>
            <a:r>
              <a:rPr kumimoji="0" lang="en-US" altLang="en-US" sz="1800" b="0" i="0" u="none" strike="noStrike" cap="none" normalizeH="0" baseline="0" dirty="0">
                <a:ln>
                  <a:noFill/>
                </a:ln>
                <a:solidFill>
                  <a:schemeClr val="tx1"/>
                </a:solidFill>
                <a:effectLst/>
                <a:latin typeface="Arial" panose="020B0604020202020204" pitchFamily="34" charset="0"/>
              </a:rPr>
              <a:t>While the inner workings can get quite complex, </a:t>
            </a:r>
            <a:r>
              <a:rPr kumimoji="0" lang="en-US" altLang="en-US" sz="1800" b="0" i="0" u="none" strike="noStrike" cap="none" normalizeH="0" baseline="0" dirty="0" err="1">
                <a:ln>
                  <a:noFill/>
                </a:ln>
                <a:solidFill>
                  <a:schemeClr val="tx1"/>
                </a:solidFill>
                <a:effectLst/>
                <a:latin typeface="Arial" panose="020B0604020202020204" pitchFamily="34" charset="0"/>
              </a:rPr>
              <a:t>zk</a:t>
            </a:r>
            <a:r>
              <a:rPr kumimoji="0" lang="en-US" altLang="en-US" sz="1800" b="0" i="0" u="none" strike="noStrike" cap="none" normalizeH="0" baseline="0" dirty="0">
                <a:ln>
                  <a:noFill/>
                </a:ln>
                <a:solidFill>
                  <a:schemeClr val="tx1"/>
                </a:solidFill>
                <a:effectLst/>
                <a:latin typeface="Arial" panose="020B0604020202020204" pitchFamily="34" charset="0"/>
              </a:rPr>
              <a:t>-proofs rely on advanced cryptographic techniques like probabilistically checkable proofs (PCPs) or </a:t>
            </a:r>
            <a:r>
              <a:rPr kumimoji="0" lang="en-US" altLang="en-US" sz="1800" b="0" i="0" u="none" strike="noStrike" cap="none" normalizeH="0" baseline="0" dirty="0" err="1">
                <a:ln>
                  <a:noFill/>
                </a:ln>
                <a:solidFill>
                  <a:schemeClr val="tx1"/>
                </a:solidFill>
                <a:effectLst/>
                <a:latin typeface="Arial" panose="020B0604020202020204" pitchFamily="34" charset="0"/>
              </a:rPr>
              <a:t>zk</a:t>
            </a:r>
            <a:r>
              <a:rPr kumimoji="0" lang="en-US" altLang="en-US" sz="1800" b="0" i="0" u="none" strike="noStrike" cap="none" normalizeH="0" baseline="0" dirty="0">
                <a:ln>
                  <a:noFill/>
                </a:ln>
                <a:solidFill>
                  <a:schemeClr val="tx1"/>
                </a:solidFill>
                <a:effectLst/>
                <a:latin typeface="Arial" panose="020B0604020202020204" pitchFamily="34" charset="0"/>
              </a:rPr>
              <a:t>-SNARKs (Zero-Knowledge Succinct Non-interactive Argument of Knowledge). These techniques allow for efficient verification of complex statements without revealing the underlying data.</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23944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1ABDC-1012-74BC-2B08-377DCF0135A0}"/>
              </a:ext>
            </a:extLst>
          </p:cNvPr>
          <p:cNvSpPr>
            <a:spLocks noGrp="1"/>
          </p:cNvSpPr>
          <p:nvPr>
            <p:ph type="title"/>
          </p:nvPr>
        </p:nvSpPr>
        <p:spPr/>
        <p:txBody>
          <a:bodyPr/>
          <a:lstStyle/>
          <a:p>
            <a:r>
              <a:rPr lang="en-IE" dirty="0"/>
              <a:t>Rollups - Zero Knowledge - Drawbacks</a:t>
            </a:r>
          </a:p>
        </p:txBody>
      </p:sp>
      <p:sp>
        <p:nvSpPr>
          <p:cNvPr id="4" name="Date Placeholder 3">
            <a:extLst>
              <a:ext uri="{FF2B5EF4-FFF2-40B4-BE49-F238E27FC236}">
                <a16:creationId xmlns:a16="http://schemas.microsoft.com/office/drawing/2014/main" id="{35EE84F5-0F95-7D70-12A8-23763E3A92DC}"/>
              </a:ext>
            </a:extLst>
          </p:cNvPr>
          <p:cNvSpPr>
            <a:spLocks noGrp="1"/>
          </p:cNvSpPr>
          <p:nvPr>
            <p:ph type="dt" sz="half" idx="10"/>
          </p:nvPr>
        </p:nvSpPr>
        <p:spPr/>
        <p:txBody>
          <a:bodyPr/>
          <a:lstStyle/>
          <a:p>
            <a:r>
              <a:rPr lang="en-IE"/>
              <a:t>06.11.19</a:t>
            </a:r>
            <a:endParaRPr lang="en-US"/>
          </a:p>
        </p:txBody>
      </p:sp>
      <p:sp>
        <p:nvSpPr>
          <p:cNvPr id="5" name="Rectangle 1">
            <a:extLst>
              <a:ext uri="{FF2B5EF4-FFF2-40B4-BE49-F238E27FC236}">
                <a16:creationId xmlns:a16="http://schemas.microsoft.com/office/drawing/2014/main" id="{0FF61771-33E9-A718-111E-C6B861711A63}"/>
              </a:ext>
            </a:extLst>
          </p:cNvPr>
          <p:cNvSpPr>
            <a:spLocks noGrp="1" noChangeArrowheads="1"/>
          </p:cNvSpPr>
          <p:nvPr>
            <p:ph idx="1"/>
          </p:nvPr>
        </p:nvSpPr>
        <p:spPr bwMode="auto">
          <a:xfrm>
            <a:off x="647937" y="1662551"/>
            <a:ext cx="10157809"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Computational Complexity:</a:t>
            </a:r>
            <a:r>
              <a:rPr kumimoji="0" lang="en-US" altLang="en-US" sz="1800" b="0" i="0" u="none" strike="noStrike" cap="none" normalizeH="0" baseline="0" dirty="0">
                <a:ln>
                  <a:noFill/>
                </a:ln>
                <a:solidFill>
                  <a:schemeClr val="tx1"/>
                </a:solidFill>
                <a:effectLst/>
                <a:latin typeface="Arial" panose="020B0604020202020204" pitchFamily="34" charset="0"/>
              </a:rPr>
              <a:t> Generating </a:t>
            </a:r>
            <a:r>
              <a:rPr kumimoji="0" lang="en-US" altLang="en-US" sz="1800" b="0" i="0" u="none" strike="noStrike" cap="none" normalizeH="0" baseline="0" dirty="0" err="1">
                <a:ln>
                  <a:noFill/>
                </a:ln>
                <a:solidFill>
                  <a:schemeClr val="tx1"/>
                </a:solidFill>
                <a:effectLst/>
                <a:latin typeface="Arial" panose="020B0604020202020204" pitchFamily="34" charset="0"/>
              </a:rPr>
              <a:t>zk</a:t>
            </a:r>
            <a:r>
              <a:rPr kumimoji="0" lang="en-US" altLang="en-US" sz="1800" b="0" i="0" u="none" strike="noStrike" cap="none" normalizeH="0" baseline="0" dirty="0">
                <a:ln>
                  <a:noFill/>
                </a:ln>
                <a:solidFill>
                  <a:schemeClr val="tx1"/>
                </a:solidFill>
                <a:effectLst/>
                <a:latin typeface="Arial" panose="020B0604020202020204" pitchFamily="34" charset="0"/>
              </a:rPr>
              <a:t>-proofs, especially using </a:t>
            </a:r>
            <a:r>
              <a:rPr kumimoji="0" lang="en-US" altLang="en-US" sz="1800" b="0" i="0" u="none" strike="noStrike" cap="none" normalizeH="0" baseline="0" dirty="0" err="1">
                <a:ln>
                  <a:noFill/>
                </a:ln>
                <a:solidFill>
                  <a:schemeClr val="tx1"/>
                </a:solidFill>
                <a:effectLst/>
                <a:latin typeface="Arial" panose="020B0604020202020204" pitchFamily="34" charset="0"/>
              </a:rPr>
              <a:t>zk</a:t>
            </a:r>
            <a:r>
              <a:rPr kumimoji="0" lang="en-US" altLang="en-US" sz="1800" b="0" i="0" u="none" strike="noStrike" cap="none" normalizeH="0" baseline="0" dirty="0">
                <a:ln>
                  <a:noFill/>
                </a:ln>
                <a:solidFill>
                  <a:schemeClr val="tx1"/>
                </a:solidFill>
                <a:effectLst/>
                <a:latin typeface="Arial" panose="020B0604020202020204" pitchFamily="34" charset="0"/>
              </a:rPr>
              <a:t>-SNARKs, can be computationally intensive. This can potentially lead to </a:t>
            </a:r>
            <a:r>
              <a:rPr kumimoji="0" lang="en-US" altLang="en-US" sz="1800" b="1" i="0" u="none" strike="noStrike" cap="none" normalizeH="0" baseline="0" dirty="0">
                <a:ln>
                  <a:noFill/>
                </a:ln>
                <a:solidFill>
                  <a:schemeClr val="tx1"/>
                </a:solidFill>
                <a:effectLst/>
                <a:latin typeface="Arial" panose="020B0604020202020204" pitchFamily="34" charset="0"/>
              </a:rPr>
              <a:t>Higher Transaction Costs:</a:t>
            </a:r>
            <a:r>
              <a:rPr kumimoji="0" lang="en-US" altLang="en-US" sz="1800" b="0" i="0" u="none" strike="noStrike" cap="none" normalizeH="0" baseline="0" dirty="0">
                <a:ln>
                  <a:noFill/>
                </a:ln>
                <a:solidFill>
                  <a:schemeClr val="tx1"/>
                </a:solidFill>
                <a:effectLst/>
                <a:latin typeface="Arial" panose="020B0604020202020204" pitchFamily="34" charset="0"/>
              </a:rPr>
              <a:t> The computational effort required for proof generation might translate to higher transaction fees on the </a:t>
            </a:r>
            <a:r>
              <a:rPr kumimoji="0" lang="en-US" altLang="en-US" sz="1800" b="0" i="0" u="none" strike="noStrike" cap="none" normalizeH="0" baseline="0" dirty="0" err="1">
                <a:ln>
                  <a:noFill/>
                </a:ln>
                <a:solidFill>
                  <a:schemeClr val="tx1"/>
                </a:solidFill>
                <a:effectLst/>
                <a:latin typeface="Arial" panose="020B0604020202020204" pitchFamily="34" charset="0"/>
              </a:rPr>
              <a:t>zk</a:t>
            </a:r>
            <a:r>
              <a:rPr kumimoji="0" lang="en-US" altLang="en-US" sz="1800" b="0" i="0" u="none" strike="noStrike" cap="none" normalizeH="0" baseline="0" dirty="0">
                <a:ln>
                  <a:noFill/>
                </a:ln>
                <a:solidFill>
                  <a:schemeClr val="tx1"/>
                </a:solidFill>
                <a:effectLst/>
                <a:latin typeface="Arial" panose="020B0604020202020204" pitchFamily="34" charset="0"/>
              </a:rPr>
              <a:t>-rollup compared to optimistic rollups.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Limited Generality:</a:t>
            </a:r>
            <a:r>
              <a:rPr kumimoji="0" lang="en-US" altLang="en-US" sz="1800" b="0" i="0" u="none" strike="noStrike" cap="none" normalizeH="0" baseline="0" dirty="0">
                <a:ln>
                  <a:noFill/>
                </a:ln>
                <a:solidFill>
                  <a:schemeClr val="tx1"/>
                </a:solidFill>
                <a:effectLst/>
                <a:latin typeface="Arial" panose="020B0604020202020204" pitchFamily="34" charset="0"/>
              </a:rPr>
              <a:t> Current </a:t>
            </a:r>
            <a:r>
              <a:rPr kumimoji="0" lang="en-US" altLang="en-US" sz="1800" b="0" i="0" u="none" strike="noStrike" cap="none" normalizeH="0" baseline="0" dirty="0" err="1">
                <a:ln>
                  <a:noFill/>
                </a:ln>
                <a:solidFill>
                  <a:schemeClr val="tx1"/>
                </a:solidFill>
                <a:effectLst/>
                <a:latin typeface="Arial" panose="020B0604020202020204" pitchFamily="34" charset="0"/>
              </a:rPr>
              <a:t>zk</a:t>
            </a:r>
            <a:r>
              <a:rPr kumimoji="0" lang="en-US" altLang="en-US" sz="1800" b="0" i="0" u="none" strike="noStrike" cap="none" normalizeH="0" baseline="0" dirty="0">
                <a:ln>
                  <a:noFill/>
                </a:ln>
                <a:solidFill>
                  <a:schemeClr val="tx1"/>
                </a:solidFill>
                <a:effectLst/>
                <a:latin typeface="Arial" panose="020B0604020202020204" pitchFamily="34" charset="0"/>
              </a:rPr>
              <a:t>-rollup technology might not yet support the full range of functionalities available on the main blockchain's smart contract environment.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Centralization Risks:</a:t>
            </a:r>
            <a:r>
              <a:rPr kumimoji="0" lang="en-US" altLang="en-US" sz="1800" b="0" i="0" u="none" strike="noStrike" cap="none" normalizeH="0" baseline="0" dirty="0">
                <a:ln>
                  <a:noFill/>
                </a:ln>
                <a:solidFill>
                  <a:schemeClr val="tx1"/>
                </a:solidFill>
                <a:effectLst/>
                <a:latin typeface="Arial" panose="020B0604020202020204" pitchFamily="34" charset="0"/>
              </a:rPr>
              <a:t> The </a:t>
            </a:r>
            <a:r>
              <a:rPr kumimoji="0" lang="en-US" altLang="en-US" sz="1800" b="0" i="0" u="none" strike="noStrike" cap="none" normalizeH="0" baseline="0" dirty="0" err="1">
                <a:ln>
                  <a:noFill/>
                </a:ln>
                <a:solidFill>
                  <a:schemeClr val="tx1"/>
                </a:solidFill>
                <a:effectLst/>
                <a:latin typeface="Arial" panose="020B0604020202020204" pitchFamily="34" charset="0"/>
              </a:rPr>
              <a:t>zk</a:t>
            </a:r>
            <a:r>
              <a:rPr kumimoji="0" lang="en-US" altLang="en-US" sz="1800" b="0" i="0" u="none" strike="noStrike" cap="none" normalizeH="0" baseline="0" dirty="0">
                <a:ln>
                  <a:noFill/>
                </a:ln>
                <a:solidFill>
                  <a:schemeClr val="tx1"/>
                </a:solidFill>
                <a:effectLst/>
                <a:latin typeface="Arial" panose="020B0604020202020204" pitchFamily="34" charset="0"/>
              </a:rPr>
              <a:t>-SNARK setup process can be complex and requires a high degree of trust. If not done correctly, it could introduce centralization risks if control over the setup parameters falls into the wrong hands.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Data Availability Concerns:</a:t>
            </a:r>
            <a:r>
              <a:rPr kumimoji="0" lang="en-US" altLang="en-US" sz="1800" b="0" i="0" u="none" strike="noStrike" cap="none" normalizeH="0" baseline="0" dirty="0">
                <a:ln>
                  <a:noFill/>
                </a:ln>
                <a:solidFill>
                  <a:schemeClr val="tx1"/>
                </a:solidFill>
                <a:effectLst/>
                <a:latin typeface="Arial" panose="020B0604020202020204" pitchFamily="34" charset="0"/>
              </a:rPr>
              <a:t> Similar to optimistic rollups, </a:t>
            </a:r>
            <a:r>
              <a:rPr kumimoji="0" lang="en-US" altLang="en-US" sz="1800" b="0" i="0" u="none" strike="noStrike" cap="none" normalizeH="0" baseline="0" dirty="0" err="1">
                <a:ln>
                  <a:noFill/>
                </a:ln>
                <a:solidFill>
                  <a:schemeClr val="tx1"/>
                </a:solidFill>
                <a:effectLst/>
                <a:latin typeface="Arial" panose="020B0604020202020204" pitchFamily="34" charset="0"/>
              </a:rPr>
              <a:t>zk</a:t>
            </a:r>
            <a:r>
              <a:rPr kumimoji="0" lang="en-US" altLang="en-US" sz="1800" b="0" i="0" u="none" strike="noStrike" cap="none" normalizeH="0" baseline="0" dirty="0">
                <a:ln>
                  <a:noFill/>
                </a:ln>
                <a:solidFill>
                  <a:schemeClr val="tx1"/>
                </a:solidFill>
                <a:effectLst/>
                <a:latin typeface="Arial" panose="020B0604020202020204" pitchFamily="34" charset="0"/>
              </a:rPr>
              <a:t>-rollups only submit compressed transaction data and proofs to the main chain. While the </a:t>
            </a:r>
            <a:r>
              <a:rPr kumimoji="0" lang="en-US" altLang="en-US" sz="1800" b="0" i="0" u="none" strike="noStrike" cap="none" normalizeH="0" baseline="0" dirty="0" err="1">
                <a:ln>
                  <a:noFill/>
                </a:ln>
                <a:solidFill>
                  <a:schemeClr val="tx1"/>
                </a:solidFill>
                <a:effectLst/>
                <a:latin typeface="Arial" panose="020B0604020202020204" pitchFamily="34" charset="0"/>
              </a:rPr>
              <a:t>zk</a:t>
            </a:r>
            <a:r>
              <a:rPr kumimoji="0" lang="en-US" altLang="en-US" sz="1800" b="0" i="0" u="none" strike="noStrike" cap="none" normalizeH="0" baseline="0" dirty="0">
                <a:ln>
                  <a:noFill/>
                </a:ln>
                <a:solidFill>
                  <a:schemeClr val="tx1"/>
                </a:solidFill>
                <a:effectLst/>
                <a:latin typeface="Arial" panose="020B0604020202020204" pitchFamily="34" charset="0"/>
              </a:rPr>
              <a:t>-proof ensures the validity of the state, some users might be concerned about the potential lack of immediate and complete data availability on the Layer 2 side.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Evolving Technology:</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zk</a:t>
            </a:r>
            <a:r>
              <a:rPr kumimoji="0" lang="en-US" altLang="en-US" sz="1800" b="0" i="0" u="none" strike="noStrike" cap="none" normalizeH="0" baseline="0" dirty="0">
                <a:ln>
                  <a:noFill/>
                </a:ln>
                <a:solidFill>
                  <a:schemeClr val="tx1"/>
                </a:solidFill>
                <a:effectLst/>
                <a:latin typeface="Arial" panose="020B0604020202020204" pitchFamily="34" charset="0"/>
              </a:rPr>
              <a:t>-rollups are a relatively new technology, and the underlying </a:t>
            </a:r>
            <a:r>
              <a:rPr kumimoji="0" lang="en-US" altLang="en-US" sz="1800" b="0" i="0" u="none" strike="noStrike" cap="none" normalizeH="0" baseline="0" dirty="0" err="1">
                <a:ln>
                  <a:noFill/>
                </a:ln>
                <a:solidFill>
                  <a:schemeClr val="tx1"/>
                </a:solidFill>
                <a:effectLst/>
                <a:latin typeface="Arial" panose="020B0604020202020204" pitchFamily="34" charset="0"/>
              </a:rPr>
              <a:t>zk</a:t>
            </a:r>
            <a:r>
              <a:rPr kumimoji="0" lang="en-US" altLang="en-US" sz="1800" b="0" i="0" u="none" strike="noStrike" cap="none" normalizeH="0" baseline="0" dirty="0">
                <a:ln>
                  <a:noFill/>
                </a:ln>
                <a:solidFill>
                  <a:schemeClr val="tx1"/>
                </a:solidFill>
                <a:effectLst/>
                <a:latin typeface="Arial" panose="020B0604020202020204" pitchFamily="34" charset="0"/>
              </a:rPr>
              <a:t>-SNARKs field is still under active research and development. While significant progress has been made, there's still room for improvement in terms of efficiency and scalability.</a:t>
            </a:r>
          </a:p>
        </p:txBody>
      </p:sp>
    </p:spTree>
    <p:extLst>
      <p:ext uri="{BB962C8B-B14F-4D97-AF65-F5344CB8AC3E}">
        <p14:creationId xmlns:p14="http://schemas.microsoft.com/office/powerpoint/2010/main" val="2675547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98AD4-4042-07C4-B0F4-C78125A541B1}"/>
              </a:ext>
            </a:extLst>
          </p:cNvPr>
          <p:cNvSpPr>
            <a:spLocks noGrp="1"/>
          </p:cNvSpPr>
          <p:nvPr>
            <p:ph type="title"/>
          </p:nvPr>
        </p:nvSpPr>
        <p:spPr/>
        <p:txBody>
          <a:bodyPr/>
          <a:lstStyle/>
          <a:p>
            <a:r>
              <a:rPr lang="en-IE" dirty="0"/>
              <a:t>Rollup Quiz</a:t>
            </a:r>
          </a:p>
        </p:txBody>
      </p:sp>
      <p:sp>
        <p:nvSpPr>
          <p:cNvPr id="4" name="Date Placeholder 3">
            <a:extLst>
              <a:ext uri="{FF2B5EF4-FFF2-40B4-BE49-F238E27FC236}">
                <a16:creationId xmlns:a16="http://schemas.microsoft.com/office/drawing/2014/main" id="{03C1D2EA-E8AA-9B46-21C2-5EC2E003185B}"/>
              </a:ext>
            </a:extLst>
          </p:cNvPr>
          <p:cNvSpPr>
            <a:spLocks noGrp="1"/>
          </p:cNvSpPr>
          <p:nvPr>
            <p:ph type="dt" sz="half" idx="10"/>
          </p:nvPr>
        </p:nvSpPr>
        <p:spPr/>
        <p:txBody>
          <a:bodyPr/>
          <a:lstStyle/>
          <a:p>
            <a:r>
              <a:rPr lang="en-IE"/>
              <a:t>06.11.19</a:t>
            </a:r>
            <a:endParaRPr lang="en-US"/>
          </a:p>
        </p:txBody>
      </p:sp>
      <p:sp>
        <p:nvSpPr>
          <p:cNvPr id="5" name="Rectangle 1">
            <a:extLst>
              <a:ext uri="{FF2B5EF4-FFF2-40B4-BE49-F238E27FC236}">
                <a16:creationId xmlns:a16="http://schemas.microsoft.com/office/drawing/2014/main" id="{36D23FDD-C185-D990-B21B-D06FD655E010}"/>
              </a:ext>
            </a:extLst>
          </p:cNvPr>
          <p:cNvSpPr>
            <a:spLocks noGrp="1" noChangeArrowheads="1"/>
          </p:cNvSpPr>
          <p:nvPr>
            <p:ph idx="1"/>
          </p:nvPr>
        </p:nvSpPr>
        <p:spPr bwMode="auto">
          <a:xfrm>
            <a:off x="647937" y="1531194"/>
            <a:ext cx="10411536"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Layer 2 rollups process transactions directly on the main blockchain.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Batching transactions in rollups reduces the load on the main blockchain.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Security inheritance allows rollups to inherit the security of the main blockchain without any verification.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In optimistic rollups, all transactions are assumed to be invalid by default.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Fraud proofs are a mechanism to identify and rectify invalid transactions in optimistic rollups.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Merkle trees help pinpoint the exact faulty transaction within a batch in optimistic rollups.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Transactions on optimistic rollups are considered final immediately after processing.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Zero-knowledge proofs in </a:t>
            </a:r>
            <a:r>
              <a:rPr kumimoji="0" lang="en-US" altLang="en-US" sz="1800" b="0" i="0" u="none" strike="noStrike" cap="none" normalizeH="0" baseline="0" dirty="0" err="1">
                <a:ln>
                  <a:noFill/>
                </a:ln>
                <a:solidFill>
                  <a:schemeClr val="tx1"/>
                </a:solidFill>
                <a:effectLst/>
                <a:latin typeface="Arial" panose="020B0604020202020204" pitchFamily="34" charset="0"/>
              </a:rPr>
              <a:t>zk</a:t>
            </a:r>
            <a:r>
              <a:rPr kumimoji="0" lang="en-US" altLang="en-US" sz="1800" b="0" i="0" u="none" strike="noStrike" cap="none" normalizeH="0" baseline="0" dirty="0">
                <a:ln>
                  <a:noFill/>
                </a:ln>
                <a:solidFill>
                  <a:schemeClr val="tx1"/>
                </a:solidFill>
                <a:effectLst/>
                <a:latin typeface="Arial" panose="020B0604020202020204" pitchFamily="34" charset="0"/>
              </a:rPr>
              <a:t>-rollups reveal the actual transaction data to the main chain.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err="1">
                <a:ln>
                  <a:noFill/>
                </a:ln>
                <a:solidFill>
                  <a:schemeClr val="tx1"/>
                </a:solidFill>
                <a:effectLst/>
                <a:latin typeface="Arial" panose="020B0604020202020204" pitchFamily="34" charset="0"/>
              </a:rPr>
              <a:t>Zk</a:t>
            </a:r>
            <a:r>
              <a:rPr kumimoji="0" lang="en-US" altLang="en-US" sz="1800" b="0" i="0" u="none" strike="noStrike" cap="none" normalizeH="0" baseline="0" dirty="0">
                <a:ln>
                  <a:noFill/>
                </a:ln>
                <a:solidFill>
                  <a:schemeClr val="tx1"/>
                </a:solidFill>
                <a:effectLst/>
                <a:latin typeface="Arial" panose="020B0604020202020204" pitchFamily="34" charset="0"/>
              </a:rPr>
              <a:t>-rollups generally achieve faster transaction finality compared to optimistic rollups.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Optimistic rollups currently offer a wider range of functionalities for smart contracts compared to </a:t>
            </a:r>
            <a:r>
              <a:rPr kumimoji="0" lang="en-US" altLang="en-US" sz="1800" b="0" i="0" u="none" strike="noStrike" cap="none" normalizeH="0" baseline="0" dirty="0" err="1">
                <a:ln>
                  <a:noFill/>
                </a:ln>
                <a:solidFill>
                  <a:schemeClr val="tx1"/>
                </a:solidFill>
                <a:effectLst/>
                <a:latin typeface="Arial" panose="020B0604020202020204" pitchFamily="34" charset="0"/>
              </a:rPr>
              <a:t>zk</a:t>
            </a:r>
            <a:r>
              <a:rPr kumimoji="0" lang="en-US" altLang="en-US" sz="1800" b="0" i="0" u="none" strike="noStrike" cap="none" normalizeH="0" baseline="0" dirty="0">
                <a:ln>
                  <a:noFill/>
                </a:ln>
                <a:solidFill>
                  <a:schemeClr val="tx1"/>
                </a:solidFill>
                <a:effectLst/>
                <a:latin typeface="Arial" panose="020B0604020202020204" pitchFamily="34" charset="0"/>
              </a:rPr>
              <a:t>-rollups. </a:t>
            </a:r>
          </a:p>
        </p:txBody>
      </p:sp>
    </p:spTree>
    <p:extLst>
      <p:ext uri="{BB962C8B-B14F-4D97-AF65-F5344CB8AC3E}">
        <p14:creationId xmlns:p14="http://schemas.microsoft.com/office/powerpoint/2010/main" val="2495222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98AD4-4042-07C4-B0F4-C78125A541B1}"/>
              </a:ext>
            </a:extLst>
          </p:cNvPr>
          <p:cNvSpPr>
            <a:spLocks noGrp="1"/>
          </p:cNvSpPr>
          <p:nvPr>
            <p:ph type="title"/>
          </p:nvPr>
        </p:nvSpPr>
        <p:spPr/>
        <p:txBody>
          <a:bodyPr/>
          <a:lstStyle/>
          <a:p>
            <a:r>
              <a:rPr lang="en-IE" dirty="0"/>
              <a:t>Rollup Quiz</a:t>
            </a:r>
          </a:p>
        </p:txBody>
      </p:sp>
      <p:sp>
        <p:nvSpPr>
          <p:cNvPr id="4" name="Date Placeholder 3">
            <a:extLst>
              <a:ext uri="{FF2B5EF4-FFF2-40B4-BE49-F238E27FC236}">
                <a16:creationId xmlns:a16="http://schemas.microsoft.com/office/drawing/2014/main" id="{03C1D2EA-E8AA-9B46-21C2-5EC2E003185B}"/>
              </a:ext>
            </a:extLst>
          </p:cNvPr>
          <p:cNvSpPr>
            <a:spLocks noGrp="1"/>
          </p:cNvSpPr>
          <p:nvPr>
            <p:ph type="dt" sz="half" idx="10"/>
          </p:nvPr>
        </p:nvSpPr>
        <p:spPr/>
        <p:txBody>
          <a:bodyPr/>
          <a:lstStyle/>
          <a:p>
            <a:r>
              <a:rPr lang="en-IE"/>
              <a:t>06.11.19</a:t>
            </a:r>
            <a:endParaRPr lang="en-US"/>
          </a:p>
        </p:txBody>
      </p:sp>
      <p:sp>
        <p:nvSpPr>
          <p:cNvPr id="5" name="Rectangle 1">
            <a:extLst>
              <a:ext uri="{FF2B5EF4-FFF2-40B4-BE49-F238E27FC236}">
                <a16:creationId xmlns:a16="http://schemas.microsoft.com/office/drawing/2014/main" id="{36D23FDD-C185-D990-B21B-D06FD655E010}"/>
              </a:ext>
            </a:extLst>
          </p:cNvPr>
          <p:cNvSpPr>
            <a:spLocks noGrp="1" noChangeArrowheads="1"/>
          </p:cNvSpPr>
          <p:nvPr>
            <p:ph idx="1"/>
          </p:nvPr>
        </p:nvSpPr>
        <p:spPr bwMode="auto">
          <a:xfrm>
            <a:off x="647937" y="1531194"/>
            <a:ext cx="10411536"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Layer 2 rollups process transactions directly on the main blockchain. (False)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Batching transactions in rollups reduces the load on the main blockchain. (True)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Security inheritance allows rollups to inherit the security of the main blockchain without any verification. (False)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In optimistic rollups, all transactions are assumed to be invalid by default. (False)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Fraud proofs are a mechanism to identify and rectify invalid transactions in optimistic rollups. (True)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Merkle trees help pinpoint the exact faulty transaction within a batch in optimistic rollups. (True)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Transactions on optimistic rollups are considered final immediately after processing. (False)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Zero-knowledge proofs in zk-rollups reveal the actual transaction data to the main chain. (False)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Zk-rollups generally achieve faster transaction finality compared to optimistic rollups. (True)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Optimistic rollups currently offer a wider range of functionalities for smart contracts compared to zk-rollups. (True) </a:t>
            </a:r>
          </a:p>
        </p:txBody>
      </p:sp>
    </p:spTree>
    <p:extLst>
      <p:ext uri="{BB962C8B-B14F-4D97-AF65-F5344CB8AC3E}">
        <p14:creationId xmlns:p14="http://schemas.microsoft.com/office/powerpoint/2010/main" val="1576972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E135-F602-C432-7EF7-5341D5985248}"/>
              </a:ext>
            </a:extLst>
          </p:cNvPr>
          <p:cNvSpPr>
            <a:spLocks noGrp="1"/>
          </p:cNvSpPr>
          <p:nvPr>
            <p:ph type="title"/>
          </p:nvPr>
        </p:nvSpPr>
        <p:spPr/>
        <p:txBody>
          <a:bodyPr/>
          <a:lstStyle/>
          <a:p>
            <a:r>
              <a:rPr lang="en-IE" dirty="0"/>
              <a:t>Bridges</a:t>
            </a:r>
          </a:p>
        </p:txBody>
      </p:sp>
      <p:sp>
        <p:nvSpPr>
          <p:cNvPr id="3" name="Content Placeholder 2">
            <a:extLst>
              <a:ext uri="{FF2B5EF4-FFF2-40B4-BE49-F238E27FC236}">
                <a16:creationId xmlns:a16="http://schemas.microsoft.com/office/drawing/2014/main" id="{8361E16D-EB7A-073E-A807-8B6C925E9B6B}"/>
              </a:ext>
            </a:extLst>
          </p:cNvPr>
          <p:cNvSpPr>
            <a:spLocks noGrp="1"/>
          </p:cNvSpPr>
          <p:nvPr>
            <p:ph idx="1"/>
          </p:nvPr>
        </p:nvSpPr>
        <p:spPr/>
        <p:txBody>
          <a:bodyPr/>
          <a:lstStyle/>
          <a:p>
            <a:r>
              <a:rPr lang="en-US" dirty="0"/>
              <a:t>Blockchain bridges are essentially gateways that connect different blockchains, allowing them to communicate and transfer data or assets between each other. Imagine them as bridges over separate islands, enabling movement and interaction across previously isolated ecosystems.</a:t>
            </a:r>
          </a:p>
          <a:p>
            <a:r>
              <a:rPr lang="en-US" dirty="0"/>
              <a:t>Here's a breakdown of key points about blockchain bridges:</a:t>
            </a:r>
          </a:p>
          <a:p>
            <a:pPr>
              <a:buFont typeface="Arial" panose="020B0604020202020204" pitchFamily="34" charset="0"/>
              <a:buChar char="•"/>
            </a:pPr>
            <a:r>
              <a:rPr lang="en-US" b="1" dirty="0"/>
              <a:t>Purpose:</a:t>
            </a:r>
            <a:r>
              <a:rPr lang="en-US" dirty="0"/>
              <a:t> They address the issue of siloed blockchains, each with its own set of rules and functionalities. Bridges create interoperability, fostering a more connected and collaborative blockchain landscape.</a:t>
            </a:r>
          </a:p>
          <a:p>
            <a:pPr>
              <a:buFont typeface="Arial" panose="020B0604020202020204" pitchFamily="34" charset="0"/>
              <a:buChar char="•"/>
            </a:pPr>
            <a:r>
              <a:rPr lang="en-US" b="1" dirty="0"/>
              <a:t>Functionality:</a:t>
            </a:r>
            <a:r>
              <a:rPr lang="en-US" dirty="0"/>
              <a:t> There are two main ways bridges facilitate asset transfer:</a:t>
            </a:r>
          </a:p>
          <a:p>
            <a:pPr marL="742950" lvl="1" indent="-285750">
              <a:buFont typeface="Arial" panose="020B0604020202020204" pitchFamily="34" charset="0"/>
              <a:buChar char="•"/>
            </a:pPr>
            <a:r>
              <a:rPr lang="en-US" b="1" dirty="0"/>
              <a:t>Wrapped Assets:</a:t>
            </a:r>
            <a:r>
              <a:rPr lang="en-US" dirty="0"/>
              <a:t> This approach creates a "wrapped" version of the original asset on the target blockchain. For instance, a Bitcoin wrapped on Ethereum would be called WBTC. The original asset is locked on the source chain, and an equivalent amount of wrapped tokens are issued on the target chain. When transferring back, the wrapped asset is burned, and the original asset is released on the source chain.</a:t>
            </a:r>
          </a:p>
          <a:p>
            <a:pPr marL="742950" lvl="1" indent="-285750">
              <a:buFont typeface="Arial" panose="020B0604020202020204" pitchFamily="34" charset="0"/>
              <a:buChar char="•"/>
            </a:pPr>
            <a:r>
              <a:rPr lang="en-US" b="1" dirty="0"/>
              <a:t>Liquidity Pools:</a:t>
            </a:r>
            <a:r>
              <a:rPr lang="en-US" dirty="0"/>
              <a:t> Bridges can leverage liquidity pools to facilitate asset exchange. Users deposit funds into the pool on both sides of the bridge, and the bridge algorithm facilitates automated swaps between the two assets.</a:t>
            </a:r>
          </a:p>
          <a:p>
            <a:endParaRPr lang="en-IE" dirty="0"/>
          </a:p>
        </p:txBody>
      </p:sp>
      <p:sp>
        <p:nvSpPr>
          <p:cNvPr id="4" name="Date Placeholder 3">
            <a:extLst>
              <a:ext uri="{FF2B5EF4-FFF2-40B4-BE49-F238E27FC236}">
                <a16:creationId xmlns:a16="http://schemas.microsoft.com/office/drawing/2014/main" id="{6946C8A9-DB8C-8860-8413-794FA45A6B1B}"/>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450558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B3589-0137-6E4A-D824-069C7B2F70A9}"/>
              </a:ext>
            </a:extLst>
          </p:cNvPr>
          <p:cNvSpPr>
            <a:spLocks noGrp="1"/>
          </p:cNvSpPr>
          <p:nvPr>
            <p:ph type="title"/>
          </p:nvPr>
        </p:nvSpPr>
        <p:spPr/>
        <p:txBody>
          <a:bodyPr/>
          <a:lstStyle/>
          <a:p>
            <a:r>
              <a:rPr lang="en-IE" dirty="0"/>
              <a:t>Bridges</a:t>
            </a:r>
          </a:p>
        </p:txBody>
      </p:sp>
      <p:sp>
        <p:nvSpPr>
          <p:cNvPr id="3" name="Content Placeholder 2">
            <a:extLst>
              <a:ext uri="{FF2B5EF4-FFF2-40B4-BE49-F238E27FC236}">
                <a16:creationId xmlns:a16="http://schemas.microsoft.com/office/drawing/2014/main" id="{3767D7FF-D027-D3C1-1A8E-3104BE8C890F}"/>
              </a:ext>
            </a:extLst>
          </p:cNvPr>
          <p:cNvSpPr>
            <a:spLocks noGrp="1"/>
          </p:cNvSpPr>
          <p:nvPr>
            <p:ph idx="1"/>
          </p:nvPr>
        </p:nvSpPr>
        <p:spPr/>
        <p:txBody>
          <a:bodyPr/>
          <a:lstStyle/>
          <a:p>
            <a:pPr>
              <a:buFont typeface="Arial" panose="020B0604020202020204" pitchFamily="34" charset="0"/>
              <a:buChar char="•"/>
            </a:pPr>
            <a:r>
              <a:rPr lang="en-US" b="1" dirty="0"/>
              <a:t>Types of Bridges:</a:t>
            </a:r>
            <a:r>
              <a:rPr lang="en-US" dirty="0"/>
              <a:t> There are two main categories of bridges:</a:t>
            </a:r>
          </a:p>
          <a:p>
            <a:pPr marL="742950" lvl="1" indent="-285750">
              <a:buFont typeface="Arial" panose="020B0604020202020204" pitchFamily="34" charset="0"/>
              <a:buChar char="•"/>
            </a:pPr>
            <a:r>
              <a:rPr lang="en-US" b="1" dirty="0"/>
              <a:t>Centralized Bridges:</a:t>
            </a:r>
            <a:r>
              <a:rPr lang="en-US" dirty="0"/>
              <a:t> These bridges rely on a central authority to manage the locking and releasing of assets, similar to a custodian holding the keys. While faster and simpler to set up, they introduce a single point of failure and potential trust concerns.</a:t>
            </a:r>
          </a:p>
          <a:p>
            <a:pPr marL="742950" lvl="1" indent="-285750">
              <a:buFont typeface="Arial" panose="020B0604020202020204" pitchFamily="34" charset="0"/>
              <a:buChar char="•"/>
            </a:pPr>
            <a:r>
              <a:rPr lang="en-US" b="1" dirty="0"/>
              <a:t>Decentralized Bridges:</a:t>
            </a:r>
            <a:r>
              <a:rPr lang="en-US" dirty="0"/>
              <a:t> These bridges eliminate the need for a central authority. They use smart contracts and economic incentives to ensure the secure transfer of assets. However, they can be more complex to develop and might have slower transaction times.</a:t>
            </a:r>
          </a:p>
          <a:p>
            <a:pPr>
              <a:buFont typeface="Arial" panose="020B0604020202020204" pitchFamily="34" charset="0"/>
              <a:buChar char="•"/>
            </a:pPr>
            <a:r>
              <a:rPr lang="en-US" b="1" dirty="0"/>
              <a:t>Benefits:</a:t>
            </a:r>
            <a:r>
              <a:rPr lang="en-US" dirty="0"/>
              <a:t> Blockchain bridges offer several advantages:</a:t>
            </a:r>
          </a:p>
          <a:p>
            <a:pPr marL="742950" lvl="1" indent="-285750">
              <a:buFont typeface="Arial" panose="020B0604020202020204" pitchFamily="34" charset="0"/>
              <a:buChar char="•"/>
            </a:pPr>
            <a:r>
              <a:rPr lang="en-US" b="1" dirty="0"/>
              <a:t>Increased interoperability:</a:t>
            </a:r>
            <a:r>
              <a:rPr lang="en-US" dirty="0"/>
              <a:t> They enable users to leverage different blockchains based on their specific needs, such as accessing faster transactions on one chain or more advanced functionalities on another.</a:t>
            </a:r>
          </a:p>
          <a:p>
            <a:pPr marL="742950" lvl="1" indent="-285750">
              <a:buFont typeface="Arial" panose="020B0604020202020204" pitchFamily="34" charset="0"/>
              <a:buChar char="•"/>
            </a:pPr>
            <a:r>
              <a:rPr lang="en-US" b="1" dirty="0"/>
              <a:t>Enhanced DeFi ecosystem:</a:t>
            </a:r>
            <a:r>
              <a:rPr lang="en-US" dirty="0"/>
              <a:t> Bridges unlock a wider range of DeFi (decentralized finance) applications by allowing users to move assets seamlessly between different DeFi protocols built on separate blockchains.</a:t>
            </a:r>
          </a:p>
          <a:p>
            <a:pPr marL="742950" lvl="1" indent="-285750">
              <a:buFont typeface="Arial" panose="020B0604020202020204" pitchFamily="34" charset="0"/>
              <a:buChar char="•"/>
            </a:pPr>
            <a:r>
              <a:rPr lang="en-US" b="1" dirty="0"/>
              <a:t>Improved liquidity:</a:t>
            </a:r>
            <a:r>
              <a:rPr lang="en-US" dirty="0"/>
              <a:t> Bridges can contribute to increased liquidity in DeFi markets by enabling assets to flow more freely across different blockchain networks.</a:t>
            </a:r>
          </a:p>
          <a:p>
            <a:pPr>
              <a:buFont typeface="Arial" panose="020B0604020202020204" pitchFamily="34" charset="0"/>
              <a:buChar char="•"/>
            </a:pPr>
            <a:r>
              <a:rPr lang="en-US" b="1" dirty="0"/>
              <a:t>Drawbacks:</a:t>
            </a:r>
            <a:r>
              <a:rPr lang="en-US" dirty="0"/>
              <a:t> Despite the benefits, there are some challenges to consider:</a:t>
            </a:r>
          </a:p>
          <a:p>
            <a:pPr marL="742950" lvl="1" indent="-285750">
              <a:buFont typeface="Arial" panose="020B0604020202020204" pitchFamily="34" charset="0"/>
              <a:buChar char="•"/>
            </a:pPr>
            <a:r>
              <a:rPr lang="en-US" b="1" dirty="0"/>
              <a:t>Security risks:</a:t>
            </a:r>
            <a:r>
              <a:rPr lang="en-US" dirty="0"/>
              <a:t> Bridges, especially centralized ones, can be vulnerable to hacks or exploits if not implemented securely.</a:t>
            </a:r>
          </a:p>
          <a:p>
            <a:pPr marL="742950" lvl="1" indent="-285750">
              <a:buFont typeface="Arial" panose="020B0604020202020204" pitchFamily="34" charset="0"/>
              <a:buChar char="•"/>
            </a:pPr>
            <a:r>
              <a:rPr lang="en-US" b="1" dirty="0"/>
              <a:t>Complexity:</a:t>
            </a:r>
            <a:r>
              <a:rPr lang="en-US" dirty="0"/>
              <a:t> Understanding how bridges work and the associated risks can be challenging for new users.</a:t>
            </a:r>
          </a:p>
          <a:p>
            <a:pPr marL="742950" lvl="1" indent="-285750">
              <a:buFont typeface="Arial" panose="020B0604020202020204" pitchFamily="34" charset="0"/>
              <a:buChar char="•"/>
            </a:pPr>
            <a:r>
              <a:rPr lang="en-US" b="1" dirty="0"/>
              <a:t>Limited functionality:</a:t>
            </a:r>
            <a:r>
              <a:rPr lang="en-US" dirty="0"/>
              <a:t> Not all bridges support all types of assets or blockchain networks.</a:t>
            </a:r>
          </a:p>
          <a:p>
            <a:endParaRPr lang="en-IE" dirty="0"/>
          </a:p>
        </p:txBody>
      </p:sp>
      <p:sp>
        <p:nvSpPr>
          <p:cNvPr id="4" name="Date Placeholder 3">
            <a:extLst>
              <a:ext uri="{FF2B5EF4-FFF2-40B4-BE49-F238E27FC236}">
                <a16:creationId xmlns:a16="http://schemas.microsoft.com/office/drawing/2014/main" id="{0897C31F-3ACD-2BDB-31A6-BD25646F31A7}"/>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1915989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FFED5-2C5B-4731-368A-05E3ABC63A75}"/>
              </a:ext>
            </a:extLst>
          </p:cNvPr>
          <p:cNvSpPr>
            <a:spLocks noGrp="1"/>
          </p:cNvSpPr>
          <p:nvPr>
            <p:ph type="title"/>
          </p:nvPr>
        </p:nvSpPr>
        <p:spPr/>
        <p:txBody>
          <a:bodyPr/>
          <a:lstStyle/>
          <a:p>
            <a:r>
              <a:rPr lang="en-IE" dirty="0"/>
              <a:t>Bridges - Examples</a:t>
            </a:r>
          </a:p>
        </p:txBody>
      </p:sp>
      <p:sp>
        <p:nvSpPr>
          <p:cNvPr id="4" name="Date Placeholder 3">
            <a:extLst>
              <a:ext uri="{FF2B5EF4-FFF2-40B4-BE49-F238E27FC236}">
                <a16:creationId xmlns:a16="http://schemas.microsoft.com/office/drawing/2014/main" id="{F97DDB8D-CAC6-72A1-FEB5-E1CF767F230A}"/>
              </a:ext>
            </a:extLst>
          </p:cNvPr>
          <p:cNvSpPr>
            <a:spLocks noGrp="1"/>
          </p:cNvSpPr>
          <p:nvPr>
            <p:ph type="dt" sz="half" idx="10"/>
          </p:nvPr>
        </p:nvSpPr>
        <p:spPr/>
        <p:txBody>
          <a:bodyPr/>
          <a:lstStyle/>
          <a:p>
            <a:r>
              <a:rPr lang="en-IE"/>
              <a:t>06.11.19</a:t>
            </a:r>
            <a:endParaRPr lang="en-US"/>
          </a:p>
        </p:txBody>
      </p:sp>
      <p:sp>
        <p:nvSpPr>
          <p:cNvPr id="5" name="Rectangle 4">
            <a:extLst>
              <a:ext uri="{FF2B5EF4-FFF2-40B4-BE49-F238E27FC236}">
                <a16:creationId xmlns:a16="http://schemas.microsoft.com/office/drawing/2014/main" id="{D598B4EF-0145-8452-C2DB-F3639678000C}"/>
              </a:ext>
            </a:extLst>
          </p:cNvPr>
          <p:cNvSpPr/>
          <p:nvPr/>
        </p:nvSpPr>
        <p:spPr>
          <a:xfrm>
            <a:off x="3224291" y="2860208"/>
            <a:ext cx="1048743" cy="8147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dirty="0"/>
              <a:t>Bridge Wallet</a:t>
            </a:r>
          </a:p>
        </p:txBody>
      </p:sp>
      <p:cxnSp>
        <p:nvCxnSpPr>
          <p:cNvPr id="7" name="Straight Arrow Connector 6">
            <a:extLst>
              <a:ext uri="{FF2B5EF4-FFF2-40B4-BE49-F238E27FC236}">
                <a16:creationId xmlns:a16="http://schemas.microsoft.com/office/drawing/2014/main" id="{136623DD-F5BB-5963-460C-9D14CF3B96A0}"/>
              </a:ext>
            </a:extLst>
          </p:cNvPr>
          <p:cNvCxnSpPr>
            <a:endCxn id="5" idx="1"/>
          </p:cNvCxnSpPr>
          <p:nvPr/>
        </p:nvCxnSpPr>
        <p:spPr>
          <a:xfrm flipV="1">
            <a:off x="2019537" y="3267571"/>
            <a:ext cx="1204754" cy="13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0FBC2C1-DB82-4C05-001D-2881F21E60CF}"/>
              </a:ext>
            </a:extLst>
          </p:cNvPr>
          <p:cNvSpPr/>
          <p:nvPr/>
        </p:nvSpPr>
        <p:spPr>
          <a:xfrm>
            <a:off x="5149097" y="4928082"/>
            <a:ext cx="1048743" cy="8147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dirty="0"/>
              <a:t>Sniffer Process</a:t>
            </a:r>
          </a:p>
        </p:txBody>
      </p:sp>
      <p:sp>
        <p:nvSpPr>
          <p:cNvPr id="9" name="Rectangle 8">
            <a:extLst>
              <a:ext uri="{FF2B5EF4-FFF2-40B4-BE49-F238E27FC236}">
                <a16:creationId xmlns:a16="http://schemas.microsoft.com/office/drawing/2014/main" id="{797BEED7-D9F2-3DA4-61A4-CD226A6F9684}"/>
              </a:ext>
            </a:extLst>
          </p:cNvPr>
          <p:cNvSpPr/>
          <p:nvPr/>
        </p:nvSpPr>
        <p:spPr>
          <a:xfrm>
            <a:off x="6899948" y="2860208"/>
            <a:ext cx="1048743" cy="8147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dirty="0"/>
              <a:t>Bridge Wallet</a:t>
            </a:r>
          </a:p>
        </p:txBody>
      </p:sp>
      <p:sp>
        <p:nvSpPr>
          <p:cNvPr id="10" name="Rectangle 9">
            <a:extLst>
              <a:ext uri="{FF2B5EF4-FFF2-40B4-BE49-F238E27FC236}">
                <a16:creationId xmlns:a16="http://schemas.microsoft.com/office/drawing/2014/main" id="{E499B2E3-D05E-528B-FFEC-D5709EB1161A}"/>
              </a:ext>
            </a:extLst>
          </p:cNvPr>
          <p:cNvSpPr/>
          <p:nvPr/>
        </p:nvSpPr>
        <p:spPr>
          <a:xfrm>
            <a:off x="1547112" y="2873209"/>
            <a:ext cx="1048743" cy="8147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dirty="0"/>
              <a:t>BTC Holder</a:t>
            </a:r>
          </a:p>
        </p:txBody>
      </p:sp>
      <p:sp>
        <p:nvSpPr>
          <p:cNvPr id="11" name="Rectangle 10">
            <a:extLst>
              <a:ext uri="{FF2B5EF4-FFF2-40B4-BE49-F238E27FC236}">
                <a16:creationId xmlns:a16="http://schemas.microsoft.com/office/drawing/2014/main" id="{C7BE107C-2273-F767-1617-1D8461763AC9}"/>
              </a:ext>
            </a:extLst>
          </p:cNvPr>
          <p:cNvSpPr/>
          <p:nvPr/>
        </p:nvSpPr>
        <p:spPr>
          <a:xfrm>
            <a:off x="8906371" y="2873209"/>
            <a:ext cx="1048743" cy="8147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dirty="0"/>
              <a:t>WBTC Holder</a:t>
            </a:r>
          </a:p>
        </p:txBody>
      </p:sp>
      <p:cxnSp>
        <p:nvCxnSpPr>
          <p:cNvPr id="13" name="Straight Arrow Connector 12">
            <a:extLst>
              <a:ext uri="{FF2B5EF4-FFF2-40B4-BE49-F238E27FC236}">
                <a16:creationId xmlns:a16="http://schemas.microsoft.com/office/drawing/2014/main" id="{A51DC384-460E-791F-0D3D-012E320C883E}"/>
              </a:ext>
            </a:extLst>
          </p:cNvPr>
          <p:cNvCxnSpPr>
            <a:stCxn id="9" idx="3"/>
            <a:endCxn id="11" idx="1"/>
          </p:cNvCxnSpPr>
          <p:nvPr/>
        </p:nvCxnSpPr>
        <p:spPr>
          <a:xfrm>
            <a:off x="7948691" y="3267571"/>
            <a:ext cx="957680" cy="13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382B9DB-08DB-9C69-291C-179838086E64}"/>
              </a:ext>
            </a:extLst>
          </p:cNvPr>
          <p:cNvCxnSpPr>
            <a:endCxn id="5" idx="2"/>
          </p:cNvCxnSpPr>
          <p:nvPr/>
        </p:nvCxnSpPr>
        <p:spPr>
          <a:xfrm flipH="1" flipV="1">
            <a:off x="3748663" y="3674934"/>
            <a:ext cx="1863413" cy="15687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CC958FE-4496-6162-9EBC-CBD78784A2B7}"/>
              </a:ext>
            </a:extLst>
          </p:cNvPr>
          <p:cNvCxnSpPr>
            <a:endCxn id="9" idx="2"/>
          </p:cNvCxnSpPr>
          <p:nvPr/>
        </p:nvCxnSpPr>
        <p:spPr>
          <a:xfrm flipV="1">
            <a:off x="6049774" y="3674934"/>
            <a:ext cx="1374546" cy="1329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3AAEEDF-E873-5DD6-5BF0-B51305ED1EFD}"/>
              </a:ext>
            </a:extLst>
          </p:cNvPr>
          <p:cNvCxnSpPr/>
          <p:nvPr/>
        </p:nvCxnSpPr>
        <p:spPr>
          <a:xfrm>
            <a:off x="5673468" y="1755128"/>
            <a:ext cx="0" cy="2864542"/>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23C69A4-0CBC-6608-BDE1-E6DC3F893259}"/>
              </a:ext>
            </a:extLst>
          </p:cNvPr>
          <p:cNvSpPr txBox="1"/>
          <p:nvPr/>
        </p:nvSpPr>
        <p:spPr>
          <a:xfrm>
            <a:off x="2256675" y="5098066"/>
            <a:ext cx="1997085" cy="369332"/>
          </a:xfrm>
          <a:prstGeom prst="rect">
            <a:avLst/>
          </a:prstGeom>
          <a:noFill/>
        </p:spPr>
        <p:txBody>
          <a:bodyPr wrap="none" rtlCol="0">
            <a:spAutoFit/>
          </a:bodyPr>
          <a:lstStyle/>
          <a:p>
            <a:r>
              <a:rPr lang="en-IE" dirty="0"/>
              <a:t>Traditional Server</a:t>
            </a:r>
          </a:p>
        </p:txBody>
      </p:sp>
      <p:sp>
        <p:nvSpPr>
          <p:cNvPr id="21" name="TextBox 20">
            <a:extLst>
              <a:ext uri="{FF2B5EF4-FFF2-40B4-BE49-F238E27FC236}">
                <a16:creationId xmlns:a16="http://schemas.microsoft.com/office/drawing/2014/main" id="{432D5395-769F-30F3-53B8-5D9B1F7240E3}"/>
              </a:ext>
            </a:extLst>
          </p:cNvPr>
          <p:cNvSpPr txBox="1"/>
          <p:nvPr/>
        </p:nvSpPr>
        <p:spPr>
          <a:xfrm>
            <a:off x="6968507" y="2004943"/>
            <a:ext cx="1851789" cy="369332"/>
          </a:xfrm>
          <a:prstGeom prst="rect">
            <a:avLst/>
          </a:prstGeom>
          <a:noFill/>
        </p:spPr>
        <p:txBody>
          <a:bodyPr wrap="none" rtlCol="0">
            <a:spAutoFit/>
          </a:bodyPr>
          <a:lstStyle/>
          <a:p>
            <a:r>
              <a:rPr lang="en-IE" dirty="0"/>
              <a:t>Ethereum Chain</a:t>
            </a:r>
          </a:p>
        </p:txBody>
      </p:sp>
      <p:cxnSp>
        <p:nvCxnSpPr>
          <p:cNvPr id="23" name="Straight Connector 22">
            <a:extLst>
              <a:ext uri="{FF2B5EF4-FFF2-40B4-BE49-F238E27FC236}">
                <a16:creationId xmlns:a16="http://schemas.microsoft.com/office/drawing/2014/main" id="{4126B847-5574-BD79-F93A-0A8A886C92C9}"/>
              </a:ext>
            </a:extLst>
          </p:cNvPr>
          <p:cNvCxnSpPr/>
          <p:nvPr/>
        </p:nvCxnSpPr>
        <p:spPr>
          <a:xfrm>
            <a:off x="689050" y="4290313"/>
            <a:ext cx="10361756" cy="4951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CB0AE62-1E8F-0F1B-8637-DBEAE2F2FF6B}"/>
              </a:ext>
            </a:extLst>
          </p:cNvPr>
          <p:cNvSpPr txBox="1"/>
          <p:nvPr/>
        </p:nvSpPr>
        <p:spPr>
          <a:xfrm>
            <a:off x="2288889" y="2193549"/>
            <a:ext cx="1544012" cy="369332"/>
          </a:xfrm>
          <a:prstGeom prst="rect">
            <a:avLst/>
          </a:prstGeom>
          <a:noFill/>
        </p:spPr>
        <p:txBody>
          <a:bodyPr wrap="none" rtlCol="0">
            <a:spAutoFit/>
          </a:bodyPr>
          <a:lstStyle/>
          <a:p>
            <a:r>
              <a:rPr lang="en-IE" dirty="0"/>
              <a:t>Bitcoin Chain</a:t>
            </a:r>
          </a:p>
        </p:txBody>
      </p:sp>
    </p:spTree>
    <p:extLst>
      <p:ext uri="{BB962C8B-B14F-4D97-AF65-F5344CB8AC3E}">
        <p14:creationId xmlns:p14="http://schemas.microsoft.com/office/powerpoint/2010/main" val="639884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C2B49-D4B1-685B-250E-02095FF85E9E}"/>
              </a:ext>
            </a:extLst>
          </p:cNvPr>
          <p:cNvSpPr>
            <a:spLocks noGrp="1"/>
          </p:cNvSpPr>
          <p:nvPr>
            <p:ph type="title"/>
          </p:nvPr>
        </p:nvSpPr>
        <p:spPr/>
        <p:txBody>
          <a:bodyPr/>
          <a:lstStyle/>
          <a:p>
            <a:r>
              <a:rPr lang="en-IE" dirty="0"/>
              <a:t>Sharding</a:t>
            </a:r>
          </a:p>
        </p:txBody>
      </p:sp>
      <p:sp>
        <p:nvSpPr>
          <p:cNvPr id="3" name="Content Placeholder 2">
            <a:extLst>
              <a:ext uri="{FF2B5EF4-FFF2-40B4-BE49-F238E27FC236}">
                <a16:creationId xmlns:a16="http://schemas.microsoft.com/office/drawing/2014/main" id="{BD9CCBA3-D1B1-E336-DBC0-3A2DF6CAE36B}"/>
              </a:ext>
            </a:extLst>
          </p:cNvPr>
          <p:cNvSpPr>
            <a:spLocks noGrp="1"/>
          </p:cNvSpPr>
          <p:nvPr>
            <p:ph idx="1"/>
          </p:nvPr>
        </p:nvSpPr>
        <p:spPr/>
        <p:txBody>
          <a:bodyPr/>
          <a:lstStyle/>
          <a:p>
            <a:r>
              <a:rPr lang="en-US" dirty="0"/>
              <a:t>scaling solution that aims to address the limitations of the current single-chain architecture. Here's how sharding would work for Ethereum:</a:t>
            </a:r>
          </a:p>
          <a:p>
            <a:pPr>
              <a:buFont typeface="Arial" panose="020B0604020202020204" pitchFamily="34" charset="0"/>
              <a:buChar char="•"/>
            </a:pPr>
            <a:r>
              <a:rPr lang="en-US" b="1" dirty="0"/>
              <a:t>Network Division:</a:t>
            </a:r>
            <a:r>
              <a:rPr lang="en-US" dirty="0"/>
              <a:t> The Ethereum network would be split into multiple horizontal sections called shards. Each shard acts like a mini-blockchain, processing its own set of transactions and maintaining its own state (account balances, smart contract code).</a:t>
            </a:r>
          </a:p>
          <a:p>
            <a:pPr>
              <a:buFont typeface="Arial" panose="020B0604020202020204" pitchFamily="34" charset="0"/>
              <a:buChar char="•"/>
            </a:pPr>
            <a:r>
              <a:rPr lang="en-US" b="1" dirty="0"/>
              <a:t>Transaction Distribution:</a:t>
            </a:r>
            <a:r>
              <a:rPr lang="en-US" dirty="0"/>
              <a:t> Transactions wouldn't be broadcast to the entire network anymore. Instead, a mechanism would distribute transactions to the relevant shard based on a predetermined sharding key. This key could be an aspect of the transaction itself, like a user address or a smart contract identifier.</a:t>
            </a:r>
          </a:p>
          <a:p>
            <a:pPr>
              <a:buFont typeface="Arial" panose="020B0604020202020204" pitchFamily="34" charset="0"/>
              <a:buChar char="•"/>
            </a:pPr>
            <a:r>
              <a:rPr lang="en-US" b="1" dirty="0"/>
              <a:t>Parallel Processing:</a:t>
            </a:r>
            <a:r>
              <a:rPr lang="en-US" dirty="0"/>
              <a:t> Shards would operate in parallel, processing transactions simultaneously. This significantly increases the overall throughput of the Ethereum network compared to the current system where all transactions are processed sequentially on the main chain.</a:t>
            </a:r>
          </a:p>
          <a:p>
            <a:endParaRPr lang="en-IE" dirty="0"/>
          </a:p>
        </p:txBody>
      </p:sp>
      <p:sp>
        <p:nvSpPr>
          <p:cNvPr id="4" name="Date Placeholder 3">
            <a:extLst>
              <a:ext uri="{FF2B5EF4-FFF2-40B4-BE49-F238E27FC236}">
                <a16:creationId xmlns:a16="http://schemas.microsoft.com/office/drawing/2014/main" id="{635408D3-31C9-3727-704F-960AA0E953F3}"/>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1544930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026AEA09-C3A3-AD5E-F8E9-2E1994620CBA}"/>
              </a:ext>
            </a:extLst>
          </p:cNvPr>
          <p:cNvSpPr>
            <a:spLocks noGrp="1"/>
          </p:cNvSpPr>
          <p:nvPr>
            <p:ph type="title"/>
          </p:nvPr>
        </p:nvSpPr>
        <p:spPr>
          <a:xfrm>
            <a:off x="640080" y="1243013"/>
            <a:ext cx="3855720" cy="4371974"/>
          </a:xfrm>
        </p:spPr>
        <p:txBody>
          <a:bodyPr>
            <a:normAutofit/>
          </a:bodyPr>
          <a:lstStyle/>
          <a:p>
            <a:r>
              <a:rPr lang="en-IE" sz="3600">
                <a:solidFill>
                  <a:schemeClr val="tx2"/>
                </a:solidFill>
              </a:rPr>
              <a:t>Agenda</a:t>
            </a:r>
          </a:p>
        </p:txBody>
      </p:sp>
      <p:sp>
        <p:nvSpPr>
          <p:cNvPr id="3" name="Content Placeholder 2">
            <a:extLst>
              <a:ext uri="{FF2B5EF4-FFF2-40B4-BE49-F238E27FC236}">
                <a16:creationId xmlns:a16="http://schemas.microsoft.com/office/drawing/2014/main" id="{854C5590-A687-0FAA-21C9-8095316B3681}"/>
              </a:ext>
            </a:extLst>
          </p:cNvPr>
          <p:cNvSpPr>
            <a:spLocks noGrp="1"/>
          </p:cNvSpPr>
          <p:nvPr>
            <p:ph idx="1"/>
          </p:nvPr>
        </p:nvSpPr>
        <p:spPr>
          <a:xfrm>
            <a:off x="6172200" y="804672"/>
            <a:ext cx="5221224" cy="5230368"/>
          </a:xfrm>
        </p:spPr>
        <p:txBody>
          <a:bodyPr anchor="ctr">
            <a:normAutofit/>
          </a:bodyPr>
          <a:lstStyle/>
          <a:p>
            <a:pPr lvl="1"/>
            <a:r>
              <a:rPr lang="en-IE" sz="1800" dirty="0">
                <a:solidFill>
                  <a:schemeClr val="tx2"/>
                </a:solidFill>
              </a:rPr>
              <a:t>Lecture 4 and Tutorial 4 and 5 Recap</a:t>
            </a:r>
          </a:p>
          <a:p>
            <a:pPr lvl="1"/>
            <a:r>
              <a:rPr lang="en-IE" sz="1800" dirty="0">
                <a:solidFill>
                  <a:schemeClr val="tx2"/>
                </a:solidFill>
              </a:rPr>
              <a:t>Questions from last two weeks of tutorials.</a:t>
            </a:r>
          </a:p>
          <a:p>
            <a:pPr lvl="1"/>
            <a:endParaRPr lang="en-IE" sz="1800" dirty="0">
              <a:solidFill>
                <a:schemeClr val="tx2"/>
              </a:solidFill>
            </a:endParaRPr>
          </a:p>
          <a:p>
            <a:pPr lvl="1"/>
            <a:r>
              <a:rPr lang="en-US" sz="1800" dirty="0">
                <a:solidFill>
                  <a:schemeClr val="tx2"/>
                </a:solidFill>
              </a:rPr>
              <a:t>Lecture 5: </a:t>
            </a:r>
            <a:r>
              <a:rPr lang="en-IE" sz="1800" dirty="0">
                <a:solidFill>
                  <a:schemeClr val="tx2"/>
                </a:solidFill>
              </a:rPr>
              <a:t>Advanced Topics in Blockchain</a:t>
            </a:r>
          </a:p>
          <a:p>
            <a:pPr lvl="2"/>
            <a:r>
              <a:rPr lang="en-IE" sz="1800" dirty="0">
                <a:solidFill>
                  <a:schemeClr val="tx2"/>
                </a:solidFill>
              </a:rPr>
              <a:t>Rollups</a:t>
            </a:r>
          </a:p>
          <a:p>
            <a:pPr lvl="2"/>
            <a:r>
              <a:rPr lang="en-IE" sz="1800" dirty="0">
                <a:solidFill>
                  <a:schemeClr val="tx2"/>
                </a:solidFill>
              </a:rPr>
              <a:t>Bridges</a:t>
            </a:r>
          </a:p>
          <a:p>
            <a:pPr lvl="2"/>
            <a:r>
              <a:rPr lang="en-IE" sz="1800" dirty="0">
                <a:solidFill>
                  <a:schemeClr val="tx2"/>
                </a:solidFill>
              </a:rPr>
              <a:t>Sharding</a:t>
            </a:r>
          </a:p>
          <a:p>
            <a:pPr lvl="2"/>
            <a:r>
              <a:rPr lang="en-IE" sz="1800" dirty="0">
                <a:solidFill>
                  <a:schemeClr val="tx2"/>
                </a:solidFill>
              </a:rPr>
              <a:t>Decentralized Exchanges</a:t>
            </a:r>
          </a:p>
          <a:p>
            <a:pPr lvl="1"/>
            <a:r>
              <a:rPr lang="en-IE" sz="1800" dirty="0">
                <a:solidFill>
                  <a:schemeClr val="tx2"/>
                </a:solidFill>
              </a:rPr>
              <a:t>Quiz</a:t>
            </a:r>
          </a:p>
          <a:p>
            <a:pPr lvl="1"/>
            <a:endParaRPr lang="en-IE" sz="1800" dirty="0">
              <a:solidFill>
                <a:schemeClr val="tx2"/>
              </a:solidFill>
            </a:endParaRPr>
          </a:p>
          <a:p>
            <a:pPr lvl="1"/>
            <a:r>
              <a:rPr lang="en-IE" sz="1800" dirty="0">
                <a:solidFill>
                  <a:schemeClr val="tx2"/>
                </a:solidFill>
              </a:rPr>
              <a:t>Tutorial 6 Introduction</a:t>
            </a:r>
          </a:p>
          <a:p>
            <a:pPr lvl="2"/>
            <a:r>
              <a:rPr lang="en-IE" sz="1800" dirty="0">
                <a:solidFill>
                  <a:schemeClr val="tx2"/>
                </a:solidFill>
              </a:rPr>
              <a:t>Revisiting Ethereum’s hex protocol</a:t>
            </a:r>
          </a:p>
          <a:p>
            <a:endParaRPr lang="en-IE" sz="1800" dirty="0">
              <a:solidFill>
                <a:schemeClr val="tx2"/>
              </a:solidFill>
            </a:endParaRPr>
          </a:p>
        </p:txBody>
      </p:sp>
    </p:spTree>
    <p:extLst>
      <p:ext uri="{BB962C8B-B14F-4D97-AF65-F5344CB8AC3E}">
        <p14:creationId xmlns:p14="http://schemas.microsoft.com/office/powerpoint/2010/main" val="430798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30F1F-1316-C454-6B09-C698CAF01BB2}"/>
              </a:ext>
            </a:extLst>
          </p:cNvPr>
          <p:cNvSpPr>
            <a:spLocks noGrp="1"/>
          </p:cNvSpPr>
          <p:nvPr>
            <p:ph type="title"/>
          </p:nvPr>
        </p:nvSpPr>
        <p:spPr/>
        <p:txBody>
          <a:bodyPr/>
          <a:lstStyle/>
          <a:p>
            <a:r>
              <a:rPr lang="en-IE" dirty="0"/>
              <a:t>Sharding</a:t>
            </a:r>
          </a:p>
        </p:txBody>
      </p:sp>
      <p:sp>
        <p:nvSpPr>
          <p:cNvPr id="3" name="Content Placeholder 2">
            <a:extLst>
              <a:ext uri="{FF2B5EF4-FFF2-40B4-BE49-F238E27FC236}">
                <a16:creationId xmlns:a16="http://schemas.microsoft.com/office/drawing/2014/main" id="{3686F66F-105F-6B8F-8BFF-F6A0274DD788}"/>
              </a:ext>
            </a:extLst>
          </p:cNvPr>
          <p:cNvSpPr>
            <a:spLocks noGrp="1"/>
          </p:cNvSpPr>
          <p:nvPr>
            <p:ph idx="1"/>
          </p:nvPr>
        </p:nvSpPr>
        <p:spPr/>
        <p:txBody>
          <a:bodyPr/>
          <a:lstStyle/>
          <a:p>
            <a:pPr>
              <a:buFont typeface="Arial" panose="020B0604020202020204" pitchFamily="34" charset="0"/>
              <a:buChar char="•"/>
            </a:pPr>
            <a:r>
              <a:rPr lang="en-US" b="1" dirty="0"/>
              <a:t>Benefits:</a:t>
            </a:r>
            <a:r>
              <a:rPr lang="en-US" dirty="0"/>
              <a:t> Sharding offers several advantages for Ethereum:</a:t>
            </a:r>
          </a:p>
          <a:p>
            <a:pPr marL="742950" lvl="1" indent="-285750">
              <a:buFont typeface="Arial" panose="020B0604020202020204" pitchFamily="34" charset="0"/>
              <a:buChar char="•"/>
            </a:pPr>
            <a:r>
              <a:rPr lang="en-US" b="1" dirty="0"/>
              <a:t>Increased Scalability:</a:t>
            </a:r>
            <a:r>
              <a:rPr lang="en-US" dirty="0"/>
              <a:t> Sharding allows Ethereum to handle a much larger volume of transactions per second (TPS), overcoming the limitations of the current single-chain design.</a:t>
            </a:r>
          </a:p>
          <a:p>
            <a:pPr marL="742950" lvl="1" indent="-285750">
              <a:buFont typeface="Arial" panose="020B0604020202020204" pitchFamily="34" charset="0"/>
              <a:buChar char="•"/>
            </a:pPr>
            <a:r>
              <a:rPr lang="en-US" b="1" dirty="0"/>
              <a:t>Reduced Congestion:</a:t>
            </a:r>
            <a:r>
              <a:rPr lang="en-US" dirty="0"/>
              <a:t> By distributing the load across multiple shards, sharding can alleviate network congestion and lower gas fees, which are a major pain point for Ethereum users.</a:t>
            </a:r>
          </a:p>
          <a:p>
            <a:pPr marL="742950" lvl="1" indent="-285750">
              <a:buFont typeface="Arial" panose="020B0604020202020204" pitchFamily="34" charset="0"/>
              <a:buChar char="•"/>
            </a:pPr>
            <a:r>
              <a:rPr lang="en-US" b="1" dirty="0"/>
              <a:t>Improved Decentralization:</a:t>
            </a:r>
            <a:r>
              <a:rPr lang="en-US" dirty="0"/>
              <a:t> Sharding can potentially lead to a more decentralized network as the computational requirements for running a full node would be reduced. More people might be able to participate in validating transactions on their respective shards.</a:t>
            </a:r>
          </a:p>
          <a:p>
            <a:pPr>
              <a:buFont typeface="Arial" panose="020B0604020202020204" pitchFamily="34" charset="0"/>
              <a:buChar char="•"/>
            </a:pPr>
            <a:r>
              <a:rPr lang="en-US" b="1" dirty="0"/>
              <a:t>Challenges:</a:t>
            </a:r>
            <a:r>
              <a:rPr lang="en-US" dirty="0"/>
              <a:t> While sharding holds promise, it also presents some challenges:</a:t>
            </a:r>
          </a:p>
          <a:p>
            <a:pPr marL="742950" lvl="1" indent="-285750">
              <a:buFont typeface="Arial" panose="020B0604020202020204" pitchFamily="34" charset="0"/>
              <a:buChar char="•"/>
            </a:pPr>
            <a:r>
              <a:rPr lang="en-US" b="1" dirty="0"/>
              <a:t>Increased Complexity:</a:t>
            </a:r>
            <a:r>
              <a:rPr lang="en-US" dirty="0"/>
              <a:t> Implementing and maintaining a sharded network is significantly more complex compared to the current single-chain architecture. New protocols for communication and coordination between shards need to be developed.</a:t>
            </a:r>
          </a:p>
          <a:p>
            <a:pPr marL="742950" lvl="1" indent="-285750">
              <a:buFont typeface="Arial" panose="020B0604020202020204" pitchFamily="34" charset="0"/>
              <a:buChar char="•"/>
            </a:pPr>
            <a:r>
              <a:rPr lang="en-US" b="1" dirty="0"/>
              <a:t>Security Considerations:</a:t>
            </a:r>
            <a:r>
              <a:rPr lang="en-US" dirty="0"/>
              <a:t> Security guarantees in a sharded network can be more intricate. Ensuring data consistency across shards and preventing malicious actors from exploiting vulnerabilities across multiple shards requires careful design and implementation.</a:t>
            </a:r>
          </a:p>
          <a:p>
            <a:pPr marL="742950" lvl="1" indent="-285750">
              <a:buFont typeface="Arial" panose="020B0604020202020204" pitchFamily="34" charset="0"/>
              <a:buChar char="•"/>
            </a:pPr>
            <a:r>
              <a:rPr lang="en-US" b="1" dirty="0"/>
              <a:t>Data Availability:</a:t>
            </a:r>
            <a:r>
              <a:rPr lang="en-US" dirty="0"/>
              <a:t> Not all data might be readily available on every node. Nodes might need to interact with other shards to access specific information, potentially impacting user experience and application development.</a:t>
            </a:r>
          </a:p>
          <a:p>
            <a:endParaRPr lang="en-IE" dirty="0"/>
          </a:p>
        </p:txBody>
      </p:sp>
      <p:sp>
        <p:nvSpPr>
          <p:cNvPr id="4" name="Date Placeholder 3">
            <a:extLst>
              <a:ext uri="{FF2B5EF4-FFF2-40B4-BE49-F238E27FC236}">
                <a16:creationId xmlns:a16="http://schemas.microsoft.com/office/drawing/2014/main" id="{4FD14BC8-90B3-0D14-06D9-08BE890231D2}"/>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3908059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9C0EB-E30D-976B-44F2-59A147E00437}"/>
              </a:ext>
            </a:extLst>
          </p:cNvPr>
          <p:cNvSpPr>
            <a:spLocks noGrp="1"/>
          </p:cNvSpPr>
          <p:nvPr>
            <p:ph type="title"/>
          </p:nvPr>
        </p:nvSpPr>
        <p:spPr/>
        <p:txBody>
          <a:bodyPr/>
          <a:lstStyle/>
          <a:p>
            <a:r>
              <a:rPr lang="en-IE" dirty="0"/>
              <a:t>Sharding</a:t>
            </a:r>
          </a:p>
        </p:txBody>
      </p:sp>
      <p:sp>
        <p:nvSpPr>
          <p:cNvPr id="3" name="Content Placeholder 2">
            <a:extLst>
              <a:ext uri="{FF2B5EF4-FFF2-40B4-BE49-F238E27FC236}">
                <a16:creationId xmlns:a16="http://schemas.microsoft.com/office/drawing/2014/main" id="{38E71D92-94B9-6DED-69CD-75A6313714C6}"/>
              </a:ext>
            </a:extLst>
          </p:cNvPr>
          <p:cNvSpPr>
            <a:spLocks noGrp="1"/>
          </p:cNvSpPr>
          <p:nvPr>
            <p:ph idx="1"/>
          </p:nvPr>
        </p:nvSpPr>
        <p:spPr/>
        <p:txBody>
          <a:bodyPr/>
          <a:lstStyle/>
          <a:p>
            <a:r>
              <a:rPr lang="en-US" b="1" dirty="0"/>
              <a:t>Current Status:</a:t>
            </a:r>
            <a:r>
              <a:rPr lang="en-US" dirty="0"/>
              <a:t> Sharding is still under development for Ethereum. The Ethereum developers are actively researching and testing different sharding implementations. While there's no exact timeline for its full deployment, it's expected to be a key component of Ethereum's scaling roadmap in the future.</a:t>
            </a:r>
          </a:p>
          <a:p>
            <a:endParaRPr lang="en-IE" dirty="0"/>
          </a:p>
        </p:txBody>
      </p:sp>
      <p:sp>
        <p:nvSpPr>
          <p:cNvPr id="4" name="Date Placeholder 3">
            <a:extLst>
              <a:ext uri="{FF2B5EF4-FFF2-40B4-BE49-F238E27FC236}">
                <a16:creationId xmlns:a16="http://schemas.microsoft.com/office/drawing/2014/main" id="{B774A7FC-15B3-4077-4C90-388B4F5F0C73}"/>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727778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ED922-94D6-CCAD-37D5-A24B0278607D}"/>
              </a:ext>
            </a:extLst>
          </p:cNvPr>
          <p:cNvSpPr>
            <a:spLocks noGrp="1"/>
          </p:cNvSpPr>
          <p:nvPr>
            <p:ph type="title"/>
          </p:nvPr>
        </p:nvSpPr>
        <p:spPr/>
        <p:txBody>
          <a:bodyPr/>
          <a:lstStyle/>
          <a:p>
            <a:r>
              <a:rPr lang="en-IE" dirty="0"/>
              <a:t>Ethereum </a:t>
            </a:r>
            <a:br>
              <a:rPr lang="en-IE" dirty="0"/>
            </a:br>
            <a:r>
              <a:rPr lang="en-IE" dirty="0"/>
              <a:t>Roadmap</a:t>
            </a:r>
          </a:p>
        </p:txBody>
      </p:sp>
      <p:sp>
        <p:nvSpPr>
          <p:cNvPr id="4" name="Date Placeholder 3">
            <a:extLst>
              <a:ext uri="{FF2B5EF4-FFF2-40B4-BE49-F238E27FC236}">
                <a16:creationId xmlns:a16="http://schemas.microsoft.com/office/drawing/2014/main" id="{C3753802-5027-7100-4DB2-3DDC95F3D44D}"/>
              </a:ext>
            </a:extLst>
          </p:cNvPr>
          <p:cNvSpPr>
            <a:spLocks noGrp="1"/>
          </p:cNvSpPr>
          <p:nvPr>
            <p:ph type="dt" sz="half" idx="10"/>
          </p:nvPr>
        </p:nvSpPr>
        <p:spPr/>
        <p:txBody>
          <a:bodyPr/>
          <a:lstStyle/>
          <a:p>
            <a:r>
              <a:rPr lang="en-IE"/>
              <a:t>06.11.19</a:t>
            </a:r>
            <a:endParaRPr lang="en-US"/>
          </a:p>
        </p:txBody>
      </p:sp>
      <p:pic>
        <p:nvPicPr>
          <p:cNvPr id="7170" name="Picture 2" descr="The Ethereum Roadmap from 1.0 to 2.0">
            <a:extLst>
              <a:ext uri="{FF2B5EF4-FFF2-40B4-BE49-F238E27FC236}">
                <a16:creationId xmlns:a16="http://schemas.microsoft.com/office/drawing/2014/main" id="{4E00B5CF-0E65-44F4-10FE-F5458205DB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8788" y="0"/>
            <a:ext cx="61944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427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E0465-C835-97BF-FE52-01836A3F4C6C}"/>
              </a:ext>
            </a:extLst>
          </p:cNvPr>
          <p:cNvSpPr>
            <a:spLocks noGrp="1"/>
          </p:cNvSpPr>
          <p:nvPr>
            <p:ph type="title"/>
          </p:nvPr>
        </p:nvSpPr>
        <p:spPr/>
        <p:txBody>
          <a:bodyPr/>
          <a:lstStyle/>
          <a:p>
            <a:r>
              <a:rPr lang="en-IE" dirty="0"/>
              <a:t>Quiz</a:t>
            </a:r>
          </a:p>
        </p:txBody>
      </p:sp>
      <p:sp>
        <p:nvSpPr>
          <p:cNvPr id="4" name="Date Placeholder 3">
            <a:extLst>
              <a:ext uri="{FF2B5EF4-FFF2-40B4-BE49-F238E27FC236}">
                <a16:creationId xmlns:a16="http://schemas.microsoft.com/office/drawing/2014/main" id="{6536DAE3-C75A-A5EF-16EE-B50A2156188D}"/>
              </a:ext>
            </a:extLst>
          </p:cNvPr>
          <p:cNvSpPr>
            <a:spLocks noGrp="1"/>
          </p:cNvSpPr>
          <p:nvPr>
            <p:ph type="dt" sz="half" idx="10"/>
          </p:nvPr>
        </p:nvSpPr>
        <p:spPr/>
        <p:txBody>
          <a:bodyPr/>
          <a:lstStyle/>
          <a:p>
            <a:r>
              <a:rPr lang="en-IE"/>
              <a:t>06.11.19</a:t>
            </a:r>
            <a:endParaRPr lang="en-US"/>
          </a:p>
        </p:txBody>
      </p:sp>
      <p:sp>
        <p:nvSpPr>
          <p:cNvPr id="5" name="Rectangle 1">
            <a:extLst>
              <a:ext uri="{FF2B5EF4-FFF2-40B4-BE49-F238E27FC236}">
                <a16:creationId xmlns:a16="http://schemas.microsoft.com/office/drawing/2014/main" id="{2ECF29FF-685C-23DD-EB55-A18FD5E1A0B0}"/>
              </a:ext>
            </a:extLst>
          </p:cNvPr>
          <p:cNvSpPr>
            <a:spLocks noGrp="1" noChangeArrowheads="1"/>
          </p:cNvSpPr>
          <p:nvPr>
            <p:ph idx="1"/>
          </p:nvPr>
        </p:nvSpPr>
        <p:spPr bwMode="auto">
          <a:xfrm>
            <a:off x="373843" y="1605798"/>
            <a:ext cx="10840831"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True or False: Blockchain bridges connect different blockchains, allowing them to transfer data and assets.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True or False: Blockchain bridges aim to fix the problem of disconnected blockchains that cannot communicate.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True or False: When using wrapped assets, the original asset is destroyed on the source blockchain.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True or False: Liquidity pools rely on users depositing funds on both sides of the bridge to facilitate transfers.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True or False: Centralized bridges are faster and easier to set up compared to decentralized bridges. </a:t>
            </a: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True or False: Decentralized bridges rely on smart contracts to guarantee secure asset transfers.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True or False: One benefit of blockchain bridges is enabling users to leverage different blockchains for their strengths.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True or False: Blockchain bridges eliminate all security risks associated with transferring assets across blockchains.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True or False: Sharding is a proposed solution to increase the scalability of the Ethereum network.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True or False: Sharding would distribute transactions across multiple mini-blockchains for faster processing. </a:t>
            </a:r>
          </a:p>
        </p:txBody>
      </p:sp>
    </p:spTree>
    <p:extLst>
      <p:ext uri="{BB962C8B-B14F-4D97-AF65-F5344CB8AC3E}">
        <p14:creationId xmlns:p14="http://schemas.microsoft.com/office/powerpoint/2010/main" val="847580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E0465-C835-97BF-FE52-01836A3F4C6C}"/>
              </a:ext>
            </a:extLst>
          </p:cNvPr>
          <p:cNvSpPr>
            <a:spLocks noGrp="1"/>
          </p:cNvSpPr>
          <p:nvPr>
            <p:ph type="title"/>
          </p:nvPr>
        </p:nvSpPr>
        <p:spPr/>
        <p:txBody>
          <a:bodyPr/>
          <a:lstStyle/>
          <a:p>
            <a:r>
              <a:rPr lang="en-IE" dirty="0"/>
              <a:t>Quiz</a:t>
            </a:r>
          </a:p>
        </p:txBody>
      </p:sp>
      <p:sp>
        <p:nvSpPr>
          <p:cNvPr id="4" name="Date Placeholder 3">
            <a:extLst>
              <a:ext uri="{FF2B5EF4-FFF2-40B4-BE49-F238E27FC236}">
                <a16:creationId xmlns:a16="http://schemas.microsoft.com/office/drawing/2014/main" id="{6536DAE3-C75A-A5EF-16EE-B50A2156188D}"/>
              </a:ext>
            </a:extLst>
          </p:cNvPr>
          <p:cNvSpPr>
            <a:spLocks noGrp="1"/>
          </p:cNvSpPr>
          <p:nvPr>
            <p:ph type="dt" sz="half" idx="10"/>
          </p:nvPr>
        </p:nvSpPr>
        <p:spPr/>
        <p:txBody>
          <a:bodyPr/>
          <a:lstStyle/>
          <a:p>
            <a:r>
              <a:rPr lang="en-IE"/>
              <a:t>06.11.19</a:t>
            </a:r>
            <a:endParaRPr lang="en-US"/>
          </a:p>
        </p:txBody>
      </p:sp>
      <p:sp>
        <p:nvSpPr>
          <p:cNvPr id="5" name="Rectangle 1">
            <a:extLst>
              <a:ext uri="{FF2B5EF4-FFF2-40B4-BE49-F238E27FC236}">
                <a16:creationId xmlns:a16="http://schemas.microsoft.com/office/drawing/2014/main" id="{2ECF29FF-685C-23DD-EB55-A18FD5E1A0B0}"/>
              </a:ext>
            </a:extLst>
          </p:cNvPr>
          <p:cNvSpPr>
            <a:spLocks noGrp="1" noChangeArrowheads="1"/>
          </p:cNvSpPr>
          <p:nvPr>
            <p:ph idx="1"/>
          </p:nvPr>
        </p:nvSpPr>
        <p:spPr bwMode="auto">
          <a:xfrm>
            <a:off x="373843" y="1467299"/>
            <a:ext cx="10840831"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True or False: Blockchain bridges connect different blockchains, allowing them to transfer data and assets. </a:t>
            </a:r>
            <a:r>
              <a:rPr kumimoji="0" lang="en-US" altLang="en-US" sz="1800" b="1" i="0" u="none" strike="noStrike" cap="none" normalizeH="0" baseline="0">
                <a:ln>
                  <a:noFill/>
                </a:ln>
                <a:solidFill>
                  <a:schemeClr val="tx1"/>
                </a:solidFill>
                <a:effectLst/>
                <a:latin typeface="Arial" panose="020B0604020202020204" pitchFamily="34" charset="0"/>
              </a:rPr>
              <a:t>True</a:t>
            </a:r>
            <a:r>
              <a:rPr kumimoji="0" lang="en-US" altLang="en-US" sz="1800" b="0" i="0" u="none" strike="noStrike" cap="none" normalizeH="0" baseline="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True or False: Blockchain bridges aim to fix the problem of disconnected blockchains that cannot communicate. </a:t>
            </a:r>
            <a:r>
              <a:rPr kumimoji="0" lang="en-US" altLang="en-US" sz="1800" b="1" i="0" u="none" strike="noStrike" cap="none" normalizeH="0" baseline="0">
                <a:ln>
                  <a:noFill/>
                </a:ln>
                <a:solidFill>
                  <a:schemeClr val="tx1"/>
                </a:solidFill>
                <a:effectLst/>
                <a:latin typeface="Arial" panose="020B0604020202020204" pitchFamily="34" charset="0"/>
              </a:rPr>
              <a:t>True</a:t>
            </a:r>
            <a:r>
              <a:rPr kumimoji="0" lang="en-US" altLang="en-US" sz="1800" b="0" i="0" u="none" strike="noStrike" cap="none" normalizeH="0" baseline="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True or False: When using wrapped assets, the original asset is destroyed on the source blockchain. </a:t>
            </a:r>
            <a:r>
              <a:rPr kumimoji="0" lang="en-US" altLang="en-US" sz="1800" b="1" i="0" u="none" strike="noStrike" cap="none" normalizeH="0" baseline="0">
                <a:ln>
                  <a:noFill/>
                </a:ln>
                <a:solidFill>
                  <a:schemeClr val="tx1"/>
                </a:solidFill>
                <a:effectLst/>
                <a:latin typeface="Arial" panose="020B0604020202020204" pitchFamily="34" charset="0"/>
              </a:rPr>
              <a:t>False</a:t>
            </a:r>
            <a:r>
              <a:rPr kumimoji="0" lang="en-US" altLang="en-US" sz="1800" b="0" i="0" u="none" strike="noStrike" cap="none" normalizeH="0" baseline="0">
                <a:ln>
                  <a:noFill/>
                </a:ln>
                <a:solidFill>
                  <a:schemeClr val="tx1"/>
                </a:solidFill>
                <a:effectLst/>
                <a:latin typeface="Arial" panose="020B0604020202020204" pitchFamily="34" charset="0"/>
              </a:rPr>
              <a:t> (The original asset is locked, not destroyed)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True or False: Liquidity pools rely on users depositing funds on both sides of the bridge to facilitate transfers. </a:t>
            </a:r>
            <a:r>
              <a:rPr kumimoji="0" lang="en-US" altLang="en-US" sz="1800" b="1" i="0" u="none" strike="noStrike" cap="none" normalizeH="0" baseline="0">
                <a:ln>
                  <a:noFill/>
                </a:ln>
                <a:solidFill>
                  <a:schemeClr val="tx1"/>
                </a:solidFill>
                <a:effectLst/>
                <a:latin typeface="Arial" panose="020B0604020202020204" pitchFamily="34" charset="0"/>
              </a:rPr>
              <a:t>True</a:t>
            </a:r>
            <a:r>
              <a:rPr kumimoji="0" lang="en-US" altLang="en-US" sz="1800" b="0" i="0" u="none" strike="noStrike" cap="none" normalizeH="0" baseline="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True or False: Centralized bridges are faster and easier to set up compared to decentralized bridges. </a:t>
            </a:r>
            <a:r>
              <a:rPr kumimoji="0" lang="en-US" altLang="en-US" sz="1800" b="1" i="0" u="none" strike="noStrike" cap="none" normalizeH="0" baseline="0">
                <a:ln>
                  <a:noFill/>
                </a:ln>
                <a:solidFill>
                  <a:schemeClr val="tx1"/>
                </a:solidFill>
                <a:effectLst/>
                <a:latin typeface="Arial" panose="020B0604020202020204" pitchFamily="34" charset="0"/>
              </a:rPr>
              <a:t>True</a:t>
            </a:r>
            <a:r>
              <a:rPr kumimoji="0" lang="en-US" altLang="en-US" sz="1800" b="0" i="0" u="none" strike="noStrike" cap="none" normalizeH="0" baseline="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True or False: Decentralized bridges rely on smart contracts to guarantee secure asset transfers. </a:t>
            </a:r>
            <a:r>
              <a:rPr kumimoji="0" lang="en-US" altLang="en-US" sz="1800" b="1" i="0" u="none" strike="noStrike" cap="none" normalizeH="0" baseline="0">
                <a:ln>
                  <a:noFill/>
                </a:ln>
                <a:solidFill>
                  <a:schemeClr val="tx1"/>
                </a:solidFill>
                <a:effectLst/>
                <a:latin typeface="Arial" panose="020B0604020202020204" pitchFamily="34" charset="0"/>
              </a:rPr>
              <a:t>True</a:t>
            </a:r>
            <a:r>
              <a:rPr kumimoji="0" lang="en-US" altLang="en-US" sz="1800" b="0" i="0" u="none" strike="noStrike" cap="none" normalizeH="0" baseline="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True or False: One benefit of blockchain bridges is enabling users to leverage different blockchains for their strengths. </a:t>
            </a:r>
            <a:r>
              <a:rPr kumimoji="0" lang="en-US" altLang="en-US" sz="1800" b="1" i="0" u="none" strike="noStrike" cap="none" normalizeH="0" baseline="0">
                <a:ln>
                  <a:noFill/>
                </a:ln>
                <a:solidFill>
                  <a:schemeClr val="tx1"/>
                </a:solidFill>
                <a:effectLst/>
                <a:latin typeface="Arial" panose="020B0604020202020204" pitchFamily="34" charset="0"/>
              </a:rPr>
              <a:t>True</a:t>
            </a:r>
            <a:r>
              <a:rPr kumimoji="0" lang="en-US" altLang="en-US" sz="1800" b="0" i="0" u="none" strike="noStrike" cap="none" normalizeH="0" baseline="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True or False: Blockchain bridges eliminate all security risks associated with transferring assets across blockchains. </a:t>
            </a:r>
            <a:r>
              <a:rPr kumimoji="0" lang="en-US" altLang="en-US" sz="1800" b="1" i="0" u="none" strike="noStrike" cap="none" normalizeH="0" baseline="0">
                <a:ln>
                  <a:noFill/>
                </a:ln>
                <a:solidFill>
                  <a:schemeClr val="tx1"/>
                </a:solidFill>
                <a:effectLst/>
                <a:latin typeface="Arial" panose="020B0604020202020204" pitchFamily="34" charset="0"/>
              </a:rPr>
              <a:t>False</a:t>
            </a:r>
            <a:r>
              <a:rPr kumimoji="0" lang="en-US" altLang="en-US" sz="1800" b="0" i="0" u="none" strike="noStrike" cap="none" normalizeH="0" baseline="0">
                <a:ln>
                  <a:noFill/>
                </a:ln>
                <a:solidFill>
                  <a:schemeClr val="tx1"/>
                </a:solidFill>
                <a:effectLst/>
                <a:latin typeface="Arial" panose="020B0604020202020204" pitchFamily="34" charset="0"/>
              </a:rPr>
              <a:t> (Bridges themselves can be vulnerable)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True or False: Sharding is a proposed solution to increase the scalability of the Ethereum network. </a:t>
            </a:r>
            <a:r>
              <a:rPr kumimoji="0" lang="en-US" altLang="en-US" sz="1800" b="1" i="0" u="none" strike="noStrike" cap="none" normalizeH="0" baseline="0">
                <a:ln>
                  <a:noFill/>
                </a:ln>
                <a:solidFill>
                  <a:schemeClr val="tx1"/>
                </a:solidFill>
                <a:effectLst/>
                <a:latin typeface="Arial" panose="020B0604020202020204" pitchFamily="34" charset="0"/>
              </a:rPr>
              <a:t>True</a:t>
            </a:r>
            <a:r>
              <a:rPr kumimoji="0" lang="en-US" altLang="en-US" sz="1800" b="0" i="0" u="none" strike="noStrike" cap="none" normalizeH="0" baseline="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True or False: Sharding would distribute transactions across multiple mini-blockchains for faster processing. </a:t>
            </a:r>
            <a:r>
              <a:rPr kumimoji="0" lang="en-US" altLang="en-US" sz="1800" b="1" i="0" u="none" strike="noStrike" cap="none" normalizeH="0" baseline="0">
                <a:ln>
                  <a:noFill/>
                </a:ln>
                <a:solidFill>
                  <a:schemeClr val="tx1"/>
                </a:solidFill>
                <a:effectLst/>
                <a:latin typeface="Arial" panose="020B0604020202020204" pitchFamily="34" charset="0"/>
              </a:rPr>
              <a:t>True</a:t>
            </a:r>
            <a:r>
              <a:rPr kumimoji="0" lang="en-US" altLang="en-US" sz="1800" b="0" i="0" u="none" strike="noStrike" cap="none" normalizeH="0" baseline="0">
                <a:ln>
                  <a:noFill/>
                </a:ln>
                <a:solidFill>
                  <a:schemeClr val="tx1"/>
                </a:solidFill>
                <a:effectLst/>
                <a:latin typeface="Arial" panose="020B0604020202020204" pitchFamily="34" charset="0"/>
              </a:rPr>
              <a:t> (These mini-blockchains are called shards) </a:t>
            </a:r>
          </a:p>
        </p:txBody>
      </p:sp>
    </p:spTree>
    <p:extLst>
      <p:ext uri="{BB962C8B-B14F-4D97-AF65-F5344CB8AC3E}">
        <p14:creationId xmlns:p14="http://schemas.microsoft.com/office/powerpoint/2010/main" val="3717202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3D205-E024-A8C8-3001-8DFAF252ABC0}"/>
              </a:ext>
            </a:extLst>
          </p:cNvPr>
          <p:cNvSpPr>
            <a:spLocks noGrp="1"/>
          </p:cNvSpPr>
          <p:nvPr>
            <p:ph type="title"/>
          </p:nvPr>
        </p:nvSpPr>
        <p:spPr/>
        <p:txBody>
          <a:bodyPr/>
          <a:lstStyle/>
          <a:p>
            <a:r>
              <a:rPr lang="en-IE" dirty="0"/>
              <a:t>Decentralized Exchanges - Uniswap</a:t>
            </a:r>
          </a:p>
        </p:txBody>
      </p:sp>
      <p:sp>
        <p:nvSpPr>
          <p:cNvPr id="3" name="Content Placeholder 2">
            <a:extLst>
              <a:ext uri="{FF2B5EF4-FFF2-40B4-BE49-F238E27FC236}">
                <a16:creationId xmlns:a16="http://schemas.microsoft.com/office/drawing/2014/main" id="{A8E46669-C4C3-5ED0-62F2-F98C91C8A3F5}"/>
              </a:ext>
            </a:extLst>
          </p:cNvPr>
          <p:cNvSpPr>
            <a:spLocks noGrp="1"/>
          </p:cNvSpPr>
          <p:nvPr>
            <p:ph idx="1"/>
          </p:nvPr>
        </p:nvSpPr>
        <p:spPr/>
        <p:txBody>
          <a:bodyPr/>
          <a:lstStyle/>
          <a:p>
            <a:r>
              <a:rPr lang="en-US" dirty="0"/>
              <a:t>Uniswap is a leading decentralized exchange (DEX) built on the Ethereum blockchain. Unlike centralized exchanges like Coinbase or </a:t>
            </a:r>
            <a:r>
              <a:rPr lang="en-US" dirty="0" err="1"/>
              <a:t>Binance</a:t>
            </a:r>
            <a:r>
              <a:rPr lang="en-US" dirty="0"/>
              <a:t>, Uniswap doesn't rely on a middleman to facilitate cryptocurrency trading. Instead, it uses an automated process powered by smart contracts. Here's a breakdown of Uniswap:</a:t>
            </a:r>
          </a:p>
          <a:p>
            <a:r>
              <a:rPr lang="en-US" b="1" dirty="0"/>
              <a:t>Decentralized Exchange (DEX):</a:t>
            </a:r>
            <a:endParaRPr lang="en-US" dirty="0"/>
          </a:p>
          <a:p>
            <a:pPr>
              <a:buFont typeface="Arial" panose="020B0604020202020204" pitchFamily="34" charset="0"/>
              <a:buChar char="•"/>
            </a:pPr>
            <a:r>
              <a:rPr lang="en-US" dirty="0"/>
              <a:t>Traditional exchanges hold user funds and control order matching. In contrast, Uniswap is a DEX, meaning users retain custody of their crypto assets throughout the trading process.</a:t>
            </a:r>
          </a:p>
          <a:p>
            <a:r>
              <a:rPr lang="en-US" b="1" dirty="0"/>
              <a:t>Automated Market Making (AMM):</a:t>
            </a:r>
            <a:endParaRPr lang="en-US" dirty="0"/>
          </a:p>
          <a:p>
            <a:pPr>
              <a:buFont typeface="Arial" panose="020B0604020202020204" pitchFamily="34" charset="0"/>
              <a:buChar char="•"/>
            </a:pPr>
            <a:r>
              <a:rPr lang="en-US" dirty="0"/>
              <a:t>Uniswap doesn't rely on order books like traditional exchanges. Instead, it uses an AMM model. Here, liquidity pools act as the counterparty for trades, eliminating the need for waiting for another user to place an opposing order.</a:t>
            </a:r>
          </a:p>
          <a:p>
            <a:r>
              <a:rPr lang="en-US" b="1" dirty="0"/>
              <a:t>Liquidity Pools:</a:t>
            </a:r>
            <a:endParaRPr lang="en-US" dirty="0"/>
          </a:p>
          <a:p>
            <a:pPr>
              <a:buFont typeface="Arial" panose="020B0604020202020204" pitchFamily="34" charset="0"/>
              <a:buChar char="•"/>
            </a:pPr>
            <a:r>
              <a:rPr lang="en-US" dirty="0"/>
              <a:t>These are smart contract-managed reserves of cryptocurrencies. Users can deposit their holdings into these pools to earn fees on trading activity. The pool's depth (amount of tokens) determines the price and liquidity for a particular trading pair (e.g., ETH/DAI).</a:t>
            </a:r>
          </a:p>
          <a:p>
            <a:endParaRPr lang="en-IE" dirty="0"/>
          </a:p>
        </p:txBody>
      </p:sp>
      <p:sp>
        <p:nvSpPr>
          <p:cNvPr id="4" name="Date Placeholder 3">
            <a:extLst>
              <a:ext uri="{FF2B5EF4-FFF2-40B4-BE49-F238E27FC236}">
                <a16:creationId xmlns:a16="http://schemas.microsoft.com/office/drawing/2014/main" id="{09D124AD-BA5F-973E-0B17-E529E0832E80}"/>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3455143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4F510-4DAF-66A5-5D20-54CA39599D06}"/>
              </a:ext>
            </a:extLst>
          </p:cNvPr>
          <p:cNvSpPr>
            <a:spLocks noGrp="1"/>
          </p:cNvSpPr>
          <p:nvPr>
            <p:ph type="title"/>
          </p:nvPr>
        </p:nvSpPr>
        <p:spPr/>
        <p:txBody>
          <a:bodyPr/>
          <a:lstStyle/>
          <a:p>
            <a:r>
              <a:rPr lang="en-IE" dirty="0"/>
              <a:t>Decentralized Exchanges - Uniswap</a:t>
            </a:r>
          </a:p>
        </p:txBody>
      </p:sp>
      <p:sp>
        <p:nvSpPr>
          <p:cNvPr id="3" name="Content Placeholder 2">
            <a:extLst>
              <a:ext uri="{FF2B5EF4-FFF2-40B4-BE49-F238E27FC236}">
                <a16:creationId xmlns:a16="http://schemas.microsoft.com/office/drawing/2014/main" id="{7CFE3012-A974-FC31-F06F-E4FAEE36CE4B}"/>
              </a:ext>
            </a:extLst>
          </p:cNvPr>
          <p:cNvSpPr>
            <a:spLocks noGrp="1"/>
          </p:cNvSpPr>
          <p:nvPr>
            <p:ph idx="1"/>
          </p:nvPr>
        </p:nvSpPr>
        <p:spPr/>
        <p:txBody>
          <a:bodyPr/>
          <a:lstStyle/>
          <a:p>
            <a:r>
              <a:rPr lang="en-US" b="1" dirty="0"/>
              <a:t>How Uniswap Works:</a:t>
            </a:r>
            <a:endParaRPr lang="en-US" dirty="0"/>
          </a:p>
          <a:p>
            <a:pPr>
              <a:buFont typeface="+mj-lt"/>
              <a:buAutoNum type="arabicPeriod"/>
            </a:pPr>
            <a:r>
              <a:rPr lang="en-US" b="1" dirty="0"/>
              <a:t>Adding Liquidity:</a:t>
            </a:r>
            <a:r>
              <a:rPr lang="en-US" dirty="0"/>
              <a:t> Users can contribute crypto assets to liquidity pools, increasing the pool's depth and earning fees from trades proportional to their contribution.</a:t>
            </a:r>
          </a:p>
          <a:p>
            <a:pPr>
              <a:buFont typeface="+mj-lt"/>
              <a:buAutoNum type="arabicPeriod"/>
            </a:pPr>
            <a:r>
              <a:rPr lang="en-US" b="1" dirty="0"/>
              <a:t>Swapping Tokens:</a:t>
            </a:r>
            <a:r>
              <a:rPr lang="en-US" dirty="0"/>
              <a:t> When a user wants to swap one token for another (e.g., ETH for DAI), they interact with a liquidity pool. The swap is facilitated by the AMM algorithm based on a constant product formula, ensuring there's always sufficient liquidity on both sides of the pool.</a:t>
            </a:r>
          </a:p>
          <a:p>
            <a:endParaRPr lang="en-IE" dirty="0"/>
          </a:p>
        </p:txBody>
      </p:sp>
      <p:sp>
        <p:nvSpPr>
          <p:cNvPr id="4" name="Date Placeholder 3">
            <a:extLst>
              <a:ext uri="{FF2B5EF4-FFF2-40B4-BE49-F238E27FC236}">
                <a16:creationId xmlns:a16="http://schemas.microsoft.com/office/drawing/2014/main" id="{9E8AA620-E08A-11C5-5DE2-C416C728E6EB}"/>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3489076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02E6-520B-BA9C-C2DF-87A1087ECF97}"/>
              </a:ext>
            </a:extLst>
          </p:cNvPr>
          <p:cNvSpPr>
            <a:spLocks noGrp="1"/>
          </p:cNvSpPr>
          <p:nvPr>
            <p:ph type="title"/>
          </p:nvPr>
        </p:nvSpPr>
        <p:spPr/>
        <p:txBody>
          <a:bodyPr/>
          <a:lstStyle/>
          <a:p>
            <a:r>
              <a:rPr lang="en-IE" dirty="0"/>
              <a:t>Decentralized Exchanges - Uniswap</a:t>
            </a:r>
          </a:p>
        </p:txBody>
      </p:sp>
      <p:sp>
        <p:nvSpPr>
          <p:cNvPr id="3" name="Content Placeholder 2">
            <a:extLst>
              <a:ext uri="{FF2B5EF4-FFF2-40B4-BE49-F238E27FC236}">
                <a16:creationId xmlns:a16="http://schemas.microsoft.com/office/drawing/2014/main" id="{340A9A55-56ED-4757-A232-96A19523DBCD}"/>
              </a:ext>
            </a:extLst>
          </p:cNvPr>
          <p:cNvSpPr>
            <a:spLocks noGrp="1"/>
          </p:cNvSpPr>
          <p:nvPr>
            <p:ph idx="1"/>
          </p:nvPr>
        </p:nvSpPr>
        <p:spPr/>
        <p:txBody>
          <a:bodyPr/>
          <a:lstStyle/>
          <a:p>
            <a:pPr>
              <a:buFont typeface="+mj-lt"/>
              <a:buAutoNum type="arabicPeriod"/>
            </a:pPr>
            <a:r>
              <a:rPr lang="en-US" b="1" dirty="0"/>
              <a:t>Automated Pricing:</a:t>
            </a:r>
            <a:r>
              <a:rPr lang="en-US" dirty="0"/>
              <a:t> The AMM algorithm automatically adjusts prices based on supply and demand within the liquidity pool. The price changes as the ratio of tokens in the pool shifts due to trading activity.</a:t>
            </a:r>
          </a:p>
          <a:p>
            <a:r>
              <a:rPr lang="en-US" b="1" dirty="0"/>
              <a:t>Benefits of Uniswap:</a:t>
            </a:r>
            <a:endParaRPr lang="en-US" dirty="0"/>
          </a:p>
          <a:p>
            <a:pPr>
              <a:buFont typeface="Arial" panose="020B0604020202020204" pitchFamily="34" charset="0"/>
              <a:buChar char="•"/>
            </a:pPr>
            <a:r>
              <a:rPr lang="en-US" b="1" dirty="0"/>
              <a:t>Decentralization:</a:t>
            </a:r>
            <a:r>
              <a:rPr lang="en-US" dirty="0"/>
              <a:t> Users maintain control over their crypto assets throughout the trading process.</a:t>
            </a:r>
          </a:p>
          <a:p>
            <a:pPr>
              <a:buFont typeface="Arial" panose="020B0604020202020204" pitchFamily="34" charset="0"/>
              <a:buChar char="•"/>
            </a:pPr>
            <a:r>
              <a:rPr lang="en-US" b="1" dirty="0"/>
              <a:t>Permissionless:</a:t>
            </a:r>
            <a:r>
              <a:rPr lang="en-US" dirty="0"/>
              <a:t> Anyone can participate in trading and liquidity provision without needing approval.</a:t>
            </a:r>
          </a:p>
          <a:p>
            <a:pPr>
              <a:buFont typeface="Arial" panose="020B0604020202020204" pitchFamily="34" charset="0"/>
              <a:buChar char="•"/>
            </a:pPr>
            <a:r>
              <a:rPr lang="en-US" b="1" dirty="0"/>
              <a:t>Fast and Efficient:</a:t>
            </a:r>
            <a:r>
              <a:rPr lang="en-US" dirty="0"/>
              <a:t> Trades are facilitated quickly through automated smart contracts.</a:t>
            </a:r>
          </a:p>
          <a:p>
            <a:pPr>
              <a:buFont typeface="Arial" panose="020B0604020202020204" pitchFamily="34" charset="0"/>
              <a:buChar char="•"/>
            </a:pPr>
            <a:r>
              <a:rPr lang="en-US" b="1" dirty="0"/>
              <a:t>Wide Range of Tokens:</a:t>
            </a:r>
            <a:r>
              <a:rPr lang="en-US" dirty="0"/>
              <a:t> Uniswap supports a vast array of cryptocurrencies and tokens due to its open nature.</a:t>
            </a:r>
          </a:p>
          <a:p>
            <a:r>
              <a:rPr lang="en-US" b="1" dirty="0"/>
              <a:t>Drawbacks of Uniswap:</a:t>
            </a:r>
            <a:endParaRPr lang="en-US" dirty="0"/>
          </a:p>
          <a:p>
            <a:pPr>
              <a:buFont typeface="Arial" panose="020B0604020202020204" pitchFamily="34" charset="0"/>
              <a:buChar char="•"/>
            </a:pPr>
            <a:r>
              <a:rPr lang="en-US" b="1" dirty="0"/>
              <a:t>Impermanent Loss:</a:t>
            </a:r>
            <a:r>
              <a:rPr lang="en-US" dirty="0"/>
              <a:t> Liquidity providers can experience impermanent loss if the price of their deposited tokens fluctuates significantly.</a:t>
            </a:r>
          </a:p>
          <a:p>
            <a:pPr>
              <a:buFont typeface="Arial" panose="020B0604020202020204" pitchFamily="34" charset="0"/>
              <a:buChar char="•"/>
            </a:pPr>
            <a:r>
              <a:rPr lang="en-US" b="1" dirty="0"/>
              <a:t>Price Slippage:</a:t>
            </a:r>
            <a:r>
              <a:rPr lang="en-US" dirty="0"/>
              <a:t> When swapping large quantities of tokens, the price users receive might differ slightly from the initially quoted price due to pool rebalancing.</a:t>
            </a:r>
          </a:p>
          <a:p>
            <a:pPr>
              <a:buFont typeface="Arial" panose="020B0604020202020204" pitchFamily="34" charset="0"/>
              <a:buChar char="•"/>
            </a:pPr>
            <a:r>
              <a:rPr lang="en-US" b="1" dirty="0"/>
              <a:t>Security Risks:</a:t>
            </a:r>
            <a:r>
              <a:rPr lang="en-US" dirty="0"/>
              <a:t> Smart contract vulnerabilities could potentially lead to exploits or hacks. It's crucial to choose reputable liquidity pools.</a:t>
            </a:r>
          </a:p>
          <a:p>
            <a:endParaRPr lang="en-IE" dirty="0"/>
          </a:p>
        </p:txBody>
      </p:sp>
      <p:sp>
        <p:nvSpPr>
          <p:cNvPr id="4" name="Date Placeholder 3">
            <a:extLst>
              <a:ext uri="{FF2B5EF4-FFF2-40B4-BE49-F238E27FC236}">
                <a16:creationId xmlns:a16="http://schemas.microsoft.com/office/drawing/2014/main" id="{50B26DF9-6996-B6C6-BC88-835F260CF7AA}"/>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598811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FB54F-0E5C-FA31-B26E-A7336C1EACFF}"/>
              </a:ext>
            </a:extLst>
          </p:cNvPr>
          <p:cNvSpPr>
            <a:spLocks noGrp="1"/>
          </p:cNvSpPr>
          <p:nvPr>
            <p:ph type="title"/>
          </p:nvPr>
        </p:nvSpPr>
        <p:spPr/>
        <p:txBody>
          <a:bodyPr/>
          <a:lstStyle/>
          <a:p>
            <a:r>
              <a:rPr lang="en-IE" dirty="0"/>
              <a:t>Decentralized Exchanges – Uniswap – Constant Product</a:t>
            </a:r>
          </a:p>
        </p:txBody>
      </p:sp>
      <p:sp>
        <p:nvSpPr>
          <p:cNvPr id="3" name="Content Placeholder 2">
            <a:extLst>
              <a:ext uri="{FF2B5EF4-FFF2-40B4-BE49-F238E27FC236}">
                <a16:creationId xmlns:a16="http://schemas.microsoft.com/office/drawing/2014/main" id="{C15806BA-54E0-BA20-135D-6D4F290A3F23}"/>
              </a:ext>
            </a:extLst>
          </p:cNvPr>
          <p:cNvSpPr>
            <a:spLocks noGrp="1"/>
          </p:cNvSpPr>
          <p:nvPr>
            <p:ph idx="1"/>
          </p:nvPr>
        </p:nvSpPr>
        <p:spPr/>
        <p:txBody>
          <a:bodyPr/>
          <a:lstStyle/>
          <a:p>
            <a:r>
              <a:rPr lang="en-US" dirty="0"/>
              <a:t>The constant product formula is a key concept in understanding Automated Market Makers (AMMs) like Uniswap. It dictates the relationship between the quantities of two tokens in a liquidity pool and their price. Here's how it works:</a:t>
            </a:r>
          </a:p>
          <a:p>
            <a:r>
              <a:rPr lang="en-US" b="1" dirty="0"/>
              <a:t>Formula:</a:t>
            </a:r>
            <a:r>
              <a:rPr lang="en-US" dirty="0"/>
              <a:t> The formula itself is quite simple: X * Y = K</a:t>
            </a:r>
          </a:p>
          <a:p>
            <a:pPr>
              <a:buFont typeface="Arial" panose="020B0604020202020204" pitchFamily="34" charset="0"/>
              <a:buChar char="•"/>
            </a:pPr>
            <a:r>
              <a:rPr lang="en-US" b="1" dirty="0"/>
              <a:t>X:</a:t>
            </a:r>
            <a:r>
              <a:rPr lang="en-US" dirty="0"/>
              <a:t> Represents the quantity of one token in the liquidity pool.</a:t>
            </a:r>
          </a:p>
          <a:p>
            <a:pPr>
              <a:buFont typeface="Arial" panose="020B0604020202020204" pitchFamily="34" charset="0"/>
              <a:buChar char="•"/>
            </a:pPr>
            <a:r>
              <a:rPr lang="en-US" b="1" dirty="0"/>
              <a:t>Y:</a:t>
            </a:r>
            <a:r>
              <a:rPr lang="en-US" dirty="0"/>
              <a:t> Represents the quantity of the other token in the liquidity pool.</a:t>
            </a:r>
          </a:p>
          <a:p>
            <a:pPr>
              <a:buFont typeface="Arial" panose="020B0604020202020204" pitchFamily="34" charset="0"/>
              <a:buChar char="•"/>
            </a:pPr>
            <a:r>
              <a:rPr lang="en-US" b="1" dirty="0"/>
              <a:t>K:</a:t>
            </a:r>
            <a:r>
              <a:rPr lang="en-US" dirty="0"/>
              <a:t> This is the constant product, a fixed value for a particular liquidity pool. It remains constant regardless of trading activity.</a:t>
            </a:r>
          </a:p>
          <a:p>
            <a:r>
              <a:rPr lang="en-US" b="1" dirty="0"/>
              <a:t>Essentially, the constant product formula ensures there's always a specific balance between the two tokens in the pool.</a:t>
            </a:r>
            <a:endParaRPr lang="en-US" dirty="0"/>
          </a:p>
          <a:p>
            <a:endParaRPr lang="en-IE" dirty="0"/>
          </a:p>
        </p:txBody>
      </p:sp>
      <p:sp>
        <p:nvSpPr>
          <p:cNvPr id="4" name="Date Placeholder 3">
            <a:extLst>
              <a:ext uri="{FF2B5EF4-FFF2-40B4-BE49-F238E27FC236}">
                <a16:creationId xmlns:a16="http://schemas.microsoft.com/office/drawing/2014/main" id="{99763C94-136E-4B91-EE25-AF5BD9BEC8A1}"/>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1663921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41873-35EE-AAEA-9D7C-63DE0FF66004}"/>
              </a:ext>
            </a:extLst>
          </p:cNvPr>
          <p:cNvSpPr>
            <a:spLocks noGrp="1"/>
          </p:cNvSpPr>
          <p:nvPr>
            <p:ph type="title"/>
          </p:nvPr>
        </p:nvSpPr>
        <p:spPr/>
        <p:txBody>
          <a:bodyPr/>
          <a:lstStyle/>
          <a:p>
            <a:r>
              <a:rPr lang="en-IE" dirty="0"/>
              <a:t>Decentralized Exchanges – Uniswap – Constant Product</a:t>
            </a:r>
          </a:p>
        </p:txBody>
      </p:sp>
      <p:sp>
        <p:nvSpPr>
          <p:cNvPr id="3" name="Content Placeholder 2">
            <a:extLst>
              <a:ext uri="{FF2B5EF4-FFF2-40B4-BE49-F238E27FC236}">
                <a16:creationId xmlns:a16="http://schemas.microsoft.com/office/drawing/2014/main" id="{7FA574C3-DFE3-ACC0-5A94-059A0DC194A3}"/>
              </a:ext>
            </a:extLst>
          </p:cNvPr>
          <p:cNvSpPr>
            <a:spLocks noGrp="1"/>
          </p:cNvSpPr>
          <p:nvPr>
            <p:ph idx="1"/>
          </p:nvPr>
        </p:nvSpPr>
        <p:spPr/>
        <p:txBody>
          <a:bodyPr/>
          <a:lstStyle/>
          <a:p>
            <a:r>
              <a:rPr lang="en-US" b="1" dirty="0"/>
              <a:t>Understanding with an Example:</a:t>
            </a:r>
            <a:endParaRPr lang="en-US" dirty="0"/>
          </a:p>
          <a:p>
            <a:r>
              <a:rPr lang="en-US" dirty="0"/>
              <a:t>Imagine a liquidity pool with two tokens: ETH (Ether) and DAI (a stablecoin pegged to the US dollar). Let's say the initial state of the pool is:</a:t>
            </a:r>
          </a:p>
          <a:p>
            <a:pPr>
              <a:buFont typeface="Arial" panose="020B0604020202020204" pitchFamily="34" charset="0"/>
              <a:buChar char="•"/>
            </a:pPr>
            <a:r>
              <a:rPr lang="en-US" b="1" dirty="0"/>
              <a:t>X (ETH):</a:t>
            </a:r>
            <a:r>
              <a:rPr lang="en-US" dirty="0"/>
              <a:t> 100 ETH</a:t>
            </a:r>
          </a:p>
          <a:p>
            <a:pPr>
              <a:buFont typeface="Arial" panose="020B0604020202020204" pitchFamily="34" charset="0"/>
              <a:buChar char="•"/>
            </a:pPr>
            <a:r>
              <a:rPr lang="en-US" b="1" dirty="0"/>
              <a:t>Y (DAI):</a:t>
            </a:r>
            <a:r>
              <a:rPr lang="en-US" dirty="0"/>
              <a:t> 10,000 DAI</a:t>
            </a:r>
          </a:p>
          <a:p>
            <a:r>
              <a:rPr lang="en-US" dirty="0"/>
              <a:t>Therefore, the initial constant product (K) would be:</a:t>
            </a:r>
          </a:p>
          <a:p>
            <a:pPr>
              <a:buFont typeface="Arial" panose="020B0604020202020204" pitchFamily="34" charset="0"/>
              <a:buChar char="•"/>
            </a:pPr>
            <a:r>
              <a:rPr lang="en-US" b="1" dirty="0"/>
              <a:t>K = X * Y = 100 ETH * 10,000 DAI = 1,000,000</a:t>
            </a:r>
            <a:endParaRPr lang="en-US" dirty="0"/>
          </a:p>
          <a:p>
            <a:endParaRPr lang="en-IE" dirty="0"/>
          </a:p>
        </p:txBody>
      </p:sp>
      <p:sp>
        <p:nvSpPr>
          <p:cNvPr id="4" name="Date Placeholder 3">
            <a:extLst>
              <a:ext uri="{FF2B5EF4-FFF2-40B4-BE49-F238E27FC236}">
                <a16:creationId xmlns:a16="http://schemas.microsoft.com/office/drawing/2014/main" id="{82C7B17D-3780-AEA2-B041-173CC184D85B}"/>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1978892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3B02528-7EF4-C4F8-2713-46592FB692D7}"/>
              </a:ext>
            </a:extLst>
          </p:cNvPr>
          <p:cNvSpPr>
            <a:spLocks noGrp="1"/>
          </p:cNvSpPr>
          <p:nvPr>
            <p:ph type="title"/>
          </p:nvPr>
        </p:nvSpPr>
        <p:spPr>
          <a:xfrm>
            <a:off x="640080" y="1243013"/>
            <a:ext cx="3855720" cy="4371974"/>
          </a:xfrm>
        </p:spPr>
        <p:txBody>
          <a:bodyPr>
            <a:normAutofit/>
          </a:bodyPr>
          <a:lstStyle/>
          <a:p>
            <a:r>
              <a:rPr lang="en-IE" sz="3600">
                <a:solidFill>
                  <a:schemeClr val="tx2"/>
                </a:solidFill>
              </a:rPr>
              <a:t>Lecture 3 Recap</a:t>
            </a:r>
          </a:p>
        </p:txBody>
      </p:sp>
      <p:sp>
        <p:nvSpPr>
          <p:cNvPr id="3" name="Content Placeholder 2">
            <a:extLst>
              <a:ext uri="{FF2B5EF4-FFF2-40B4-BE49-F238E27FC236}">
                <a16:creationId xmlns:a16="http://schemas.microsoft.com/office/drawing/2014/main" id="{E64664B6-E859-CD2A-B982-13608C5AA46F}"/>
              </a:ext>
            </a:extLst>
          </p:cNvPr>
          <p:cNvSpPr>
            <a:spLocks noGrp="1"/>
          </p:cNvSpPr>
          <p:nvPr>
            <p:ph idx="1"/>
          </p:nvPr>
        </p:nvSpPr>
        <p:spPr>
          <a:xfrm>
            <a:off x="6172200" y="804672"/>
            <a:ext cx="5221224" cy="5230368"/>
          </a:xfrm>
        </p:spPr>
        <p:txBody>
          <a:bodyPr anchor="ctr">
            <a:normAutofit/>
          </a:bodyPr>
          <a:lstStyle/>
          <a:p>
            <a:r>
              <a:rPr lang="en-IE" sz="1800">
                <a:solidFill>
                  <a:schemeClr val="tx2"/>
                </a:solidFill>
              </a:rPr>
              <a:t>Protocols</a:t>
            </a:r>
          </a:p>
          <a:p>
            <a:r>
              <a:rPr lang="en-IE" sz="1800">
                <a:solidFill>
                  <a:schemeClr val="tx2"/>
                </a:solidFill>
              </a:rPr>
              <a:t>Binary Protocol</a:t>
            </a:r>
          </a:p>
          <a:p>
            <a:r>
              <a:rPr lang="en-IE" sz="1800">
                <a:solidFill>
                  <a:schemeClr val="tx2"/>
                </a:solidFill>
              </a:rPr>
              <a:t>Replacing Transactions</a:t>
            </a:r>
          </a:p>
          <a:p>
            <a:r>
              <a:rPr lang="en-IE" sz="1800">
                <a:solidFill>
                  <a:schemeClr val="tx2"/>
                </a:solidFill>
              </a:rPr>
              <a:t>Storing on Bitcoin</a:t>
            </a:r>
          </a:p>
        </p:txBody>
      </p:sp>
    </p:spTree>
    <p:extLst>
      <p:ext uri="{BB962C8B-B14F-4D97-AF65-F5344CB8AC3E}">
        <p14:creationId xmlns:p14="http://schemas.microsoft.com/office/powerpoint/2010/main" val="4038072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EECFD-3017-A487-C447-2C1224492656}"/>
              </a:ext>
            </a:extLst>
          </p:cNvPr>
          <p:cNvSpPr>
            <a:spLocks noGrp="1"/>
          </p:cNvSpPr>
          <p:nvPr>
            <p:ph type="title"/>
          </p:nvPr>
        </p:nvSpPr>
        <p:spPr/>
        <p:txBody>
          <a:bodyPr/>
          <a:lstStyle/>
          <a:p>
            <a:r>
              <a:rPr lang="en-IE" dirty="0"/>
              <a:t>Decentralized Exchanges – Uniswap – Constant Product</a:t>
            </a:r>
          </a:p>
        </p:txBody>
      </p:sp>
      <p:sp>
        <p:nvSpPr>
          <p:cNvPr id="3" name="Content Placeholder 2">
            <a:extLst>
              <a:ext uri="{FF2B5EF4-FFF2-40B4-BE49-F238E27FC236}">
                <a16:creationId xmlns:a16="http://schemas.microsoft.com/office/drawing/2014/main" id="{BD89C84A-C7F1-5C13-D1B7-BC3543138D57}"/>
              </a:ext>
            </a:extLst>
          </p:cNvPr>
          <p:cNvSpPr>
            <a:spLocks noGrp="1"/>
          </p:cNvSpPr>
          <p:nvPr>
            <p:ph idx="1"/>
          </p:nvPr>
        </p:nvSpPr>
        <p:spPr/>
        <p:txBody>
          <a:bodyPr/>
          <a:lstStyle/>
          <a:p>
            <a:r>
              <a:rPr lang="en-US" b="1" dirty="0"/>
              <a:t>Now, let's say a user wants to buy 10 ETH using DAI.</a:t>
            </a:r>
            <a:endParaRPr lang="en-US" dirty="0"/>
          </a:p>
          <a:p>
            <a:pPr>
              <a:buFont typeface="Arial" panose="020B0604020202020204" pitchFamily="34" charset="0"/>
              <a:buChar char="•"/>
            </a:pPr>
            <a:r>
              <a:rPr lang="en-US" dirty="0"/>
              <a:t>To maintain the constant product (K), the amount of DAI in the pool (Y) needs to decrease as ETH (X) increases.</a:t>
            </a:r>
          </a:p>
          <a:p>
            <a:pPr>
              <a:buFont typeface="Arial" panose="020B0604020202020204" pitchFamily="34" charset="0"/>
              <a:buChar char="•"/>
            </a:pPr>
            <a:r>
              <a:rPr lang="en-US" dirty="0"/>
              <a:t>The AMM automatically adjusts the price to incentivize this change.</a:t>
            </a:r>
          </a:p>
          <a:p>
            <a:pPr>
              <a:buFont typeface="Arial" panose="020B0604020202020204" pitchFamily="34" charset="0"/>
              <a:buChar char="•"/>
            </a:pPr>
            <a:r>
              <a:rPr lang="en-US" dirty="0"/>
              <a:t>As more DAI is taken out to buy ETH, the remaining DAI becomes more valuable relative to ETH, driving its price up.</a:t>
            </a:r>
          </a:p>
          <a:p>
            <a:r>
              <a:rPr lang="en-US" b="1" dirty="0"/>
              <a:t>Uniswap doesn't directly tell you the price; it uses the constant product formula to determine it based on the available supply in the pool.</a:t>
            </a:r>
            <a:endParaRPr lang="en-US" dirty="0"/>
          </a:p>
          <a:p>
            <a:endParaRPr lang="en-IE" dirty="0"/>
          </a:p>
          <a:p>
            <a:endParaRPr lang="en-IE" dirty="0"/>
          </a:p>
        </p:txBody>
      </p:sp>
      <p:sp>
        <p:nvSpPr>
          <p:cNvPr id="4" name="Date Placeholder 3">
            <a:extLst>
              <a:ext uri="{FF2B5EF4-FFF2-40B4-BE49-F238E27FC236}">
                <a16:creationId xmlns:a16="http://schemas.microsoft.com/office/drawing/2014/main" id="{EAE4E20D-792E-FEA2-B634-134F7D047997}"/>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3034124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84376-5201-DE87-852A-BE483D27DE2B}"/>
              </a:ext>
            </a:extLst>
          </p:cNvPr>
          <p:cNvSpPr>
            <a:spLocks noGrp="1"/>
          </p:cNvSpPr>
          <p:nvPr>
            <p:ph type="title"/>
          </p:nvPr>
        </p:nvSpPr>
        <p:spPr/>
        <p:txBody>
          <a:bodyPr/>
          <a:lstStyle/>
          <a:p>
            <a:r>
              <a:rPr lang="en-IE" dirty="0"/>
              <a:t>Decentralized Exchanges – Uniswap – Constant Product</a:t>
            </a:r>
          </a:p>
        </p:txBody>
      </p:sp>
      <p:sp>
        <p:nvSpPr>
          <p:cNvPr id="3" name="Content Placeholder 2">
            <a:extLst>
              <a:ext uri="{FF2B5EF4-FFF2-40B4-BE49-F238E27FC236}">
                <a16:creationId xmlns:a16="http://schemas.microsoft.com/office/drawing/2014/main" id="{4A23C4BB-6816-81F5-C1C6-B1B2B10F4B7C}"/>
              </a:ext>
            </a:extLst>
          </p:cNvPr>
          <p:cNvSpPr>
            <a:spLocks noGrp="1"/>
          </p:cNvSpPr>
          <p:nvPr>
            <p:ph idx="1"/>
          </p:nvPr>
        </p:nvSpPr>
        <p:spPr/>
        <p:txBody>
          <a:bodyPr/>
          <a:lstStyle/>
          <a:p>
            <a:r>
              <a:rPr lang="en-US" b="1" dirty="0"/>
              <a:t>After the trade:</a:t>
            </a:r>
            <a:endParaRPr lang="en-US" dirty="0"/>
          </a:p>
          <a:p>
            <a:pPr>
              <a:buFont typeface="Arial" panose="020B0604020202020204" pitchFamily="34" charset="0"/>
              <a:buChar char="•"/>
            </a:pPr>
            <a:r>
              <a:rPr lang="en-US" dirty="0"/>
              <a:t>Let's say the new amount of DAI (Y') in the pool is 9,000 DAI (after selling 1000 DAI worth of ETH).</a:t>
            </a:r>
          </a:p>
          <a:p>
            <a:pPr>
              <a:buFont typeface="Arial" panose="020B0604020202020204" pitchFamily="34" charset="0"/>
              <a:buChar char="•"/>
            </a:pPr>
            <a:r>
              <a:rPr lang="en-US" dirty="0"/>
              <a:t>To maintain the constant product (K), the new amount of ETH (X') in the pool must be: </a:t>
            </a:r>
          </a:p>
          <a:p>
            <a:pPr marL="742950" lvl="1" indent="-285750">
              <a:buFont typeface="Arial" panose="020B0604020202020204" pitchFamily="34" charset="0"/>
              <a:buChar char="•"/>
            </a:pPr>
            <a:r>
              <a:rPr lang="en-US" dirty="0"/>
              <a:t>X' = K / Y' = 1,000,000 DAI / 9,000 DAI = 111.11 ETH (approximately)</a:t>
            </a:r>
          </a:p>
          <a:p>
            <a:r>
              <a:rPr lang="en-US" dirty="0"/>
              <a:t>This shows how the price of ETH increased slightly (from 10 DAI per ETH to roughly 9 DAI per ETH) due to the trade. The constant product formula ensures the pool remains balanced while facilitating trades.</a:t>
            </a:r>
          </a:p>
          <a:p>
            <a:endParaRPr lang="en-IE" dirty="0"/>
          </a:p>
          <a:p>
            <a:r>
              <a:rPr lang="en-US" b="1" dirty="0"/>
              <a:t>Remember:</a:t>
            </a:r>
            <a:endParaRPr lang="en-US" dirty="0"/>
          </a:p>
          <a:p>
            <a:pPr>
              <a:buFont typeface="Arial" panose="020B0604020202020204" pitchFamily="34" charset="0"/>
              <a:buChar char="•"/>
            </a:pPr>
            <a:r>
              <a:rPr lang="en-US" dirty="0"/>
              <a:t>The constant product formula helps maintain liquidity but doesn't guarantee a fixed price for tokens. Prices fluctuate based on supply and demand within the pool.</a:t>
            </a:r>
          </a:p>
          <a:p>
            <a:pPr>
              <a:buFont typeface="Arial" panose="020B0604020202020204" pitchFamily="34" charset="0"/>
              <a:buChar char="•"/>
            </a:pPr>
            <a:r>
              <a:rPr lang="en-US" dirty="0"/>
              <a:t>This is a simplified example. Real-world liquidity pools can have complex pricing dynamics influenced by factors like fees and pool depth.</a:t>
            </a:r>
          </a:p>
          <a:p>
            <a:endParaRPr lang="en-IE" dirty="0"/>
          </a:p>
        </p:txBody>
      </p:sp>
      <p:sp>
        <p:nvSpPr>
          <p:cNvPr id="4" name="Date Placeholder 3">
            <a:extLst>
              <a:ext uri="{FF2B5EF4-FFF2-40B4-BE49-F238E27FC236}">
                <a16:creationId xmlns:a16="http://schemas.microsoft.com/office/drawing/2014/main" id="{17D24198-8970-F1DA-590F-AE2E77A7B65A}"/>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708423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8982F-669A-EB8E-AF06-878CABF86A9D}"/>
              </a:ext>
            </a:extLst>
          </p:cNvPr>
          <p:cNvSpPr>
            <a:spLocks noGrp="1"/>
          </p:cNvSpPr>
          <p:nvPr>
            <p:ph type="title"/>
          </p:nvPr>
        </p:nvSpPr>
        <p:spPr/>
        <p:txBody>
          <a:bodyPr/>
          <a:lstStyle/>
          <a:p>
            <a:r>
              <a:rPr lang="en-IE" dirty="0"/>
              <a:t>Exercise – Constant Product</a:t>
            </a:r>
          </a:p>
        </p:txBody>
      </p:sp>
      <p:sp>
        <p:nvSpPr>
          <p:cNvPr id="3" name="Content Placeholder 2">
            <a:extLst>
              <a:ext uri="{FF2B5EF4-FFF2-40B4-BE49-F238E27FC236}">
                <a16:creationId xmlns:a16="http://schemas.microsoft.com/office/drawing/2014/main" id="{18EFF5EE-F5BF-205C-8C7B-3C8E413D3C53}"/>
              </a:ext>
            </a:extLst>
          </p:cNvPr>
          <p:cNvSpPr>
            <a:spLocks noGrp="1"/>
          </p:cNvSpPr>
          <p:nvPr>
            <p:ph idx="1"/>
          </p:nvPr>
        </p:nvSpPr>
        <p:spPr/>
        <p:txBody>
          <a:bodyPr/>
          <a:lstStyle/>
          <a:p>
            <a:r>
              <a:rPr lang="en-US" dirty="0"/>
              <a:t>A Uniswap liquidity pool holds 100,000 USDC (Y) and 100 LINK tokens (X). </a:t>
            </a:r>
          </a:p>
          <a:p>
            <a:pPr marL="342900" indent="-342900">
              <a:buAutoNum type="arabicPeriod"/>
            </a:pPr>
            <a:r>
              <a:rPr lang="en-US" dirty="0"/>
              <a:t>What is the constant product (K) for this pool ?</a:t>
            </a:r>
          </a:p>
          <a:p>
            <a:pPr marL="342900" indent="-342900">
              <a:buFont typeface="Arial" panose="020B0604020202020204" pitchFamily="34" charset="0"/>
              <a:buAutoNum type="arabicPeriod"/>
            </a:pPr>
            <a:r>
              <a:rPr lang="en-US" dirty="0"/>
              <a:t>Calculate the starting price of a LINK token in USDC before the trade.</a:t>
            </a:r>
          </a:p>
          <a:p>
            <a:pPr marL="0" indent="0">
              <a:buNone/>
            </a:pPr>
            <a:endParaRPr lang="en-US" dirty="0"/>
          </a:p>
          <a:p>
            <a:pPr marL="0" indent="0">
              <a:buNone/>
            </a:pPr>
            <a:r>
              <a:rPr lang="en-US" dirty="0"/>
              <a:t>3.</a:t>
            </a:r>
          </a:p>
          <a:p>
            <a:r>
              <a:rPr lang="en-US" b="1" dirty="0"/>
              <a:t>Scenario:</a:t>
            </a:r>
            <a:r>
              <a:rPr lang="en-US" dirty="0"/>
              <a:t> A trader wants to buy 20 LINK tokens using USDC. Calculate the amount of USDC (Y') the trader needs to spend to buy 20 LINK tokens (X') according to the constant product formula.</a:t>
            </a:r>
          </a:p>
          <a:p>
            <a:pPr>
              <a:buFont typeface="+mj-lt"/>
              <a:buAutoNum type="arabicPeriod"/>
            </a:pPr>
            <a:endParaRPr lang="en-US" dirty="0"/>
          </a:p>
          <a:p>
            <a:pPr marL="0" indent="0">
              <a:buNone/>
            </a:pPr>
            <a:r>
              <a:rPr lang="en-US" dirty="0"/>
              <a:t>4. What is the new price</a:t>
            </a:r>
          </a:p>
          <a:p>
            <a:endParaRPr lang="en-IE" dirty="0"/>
          </a:p>
        </p:txBody>
      </p:sp>
      <p:sp>
        <p:nvSpPr>
          <p:cNvPr id="4" name="Date Placeholder 3">
            <a:extLst>
              <a:ext uri="{FF2B5EF4-FFF2-40B4-BE49-F238E27FC236}">
                <a16:creationId xmlns:a16="http://schemas.microsoft.com/office/drawing/2014/main" id="{9067C5C4-BBA5-74BD-400E-7D66A16A6AFF}"/>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33632238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45AE2-7A3C-A8BF-B647-FAA6948A7FBC}"/>
              </a:ext>
            </a:extLst>
          </p:cNvPr>
          <p:cNvSpPr>
            <a:spLocks noGrp="1"/>
          </p:cNvSpPr>
          <p:nvPr>
            <p:ph type="title"/>
          </p:nvPr>
        </p:nvSpPr>
        <p:spPr>
          <a:xfrm>
            <a:off x="725943" y="644316"/>
            <a:ext cx="10515600" cy="704101"/>
          </a:xfrm>
        </p:spPr>
        <p:txBody>
          <a:bodyPr/>
          <a:lstStyle/>
          <a:p>
            <a:r>
              <a:rPr lang="en-IE" dirty="0"/>
              <a:t>Tutorial 6 Primer</a:t>
            </a:r>
          </a:p>
        </p:txBody>
      </p:sp>
      <p:sp>
        <p:nvSpPr>
          <p:cNvPr id="5" name="Content Placeholder 2">
            <a:extLst>
              <a:ext uri="{FF2B5EF4-FFF2-40B4-BE49-F238E27FC236}">
                <a16:creationId xmlns:a16="http://schemas.microsoft.com/office/drawing/2014/main" id="{DA06F310-F9D4-C53E-7ADE-020B82926C5B}"/>
              </a:ext>
            </a:extLst>
          </p:cNvPr>
          <p:cNvSpPr txBox="1">
            <a:spLocks/>
          </p:cNvSpPr>
          <p:nvPr/>
        </p:nvSpPr>
        <p:spPr>
          <a:xfrm>
            <a:off x="800337" y="1252045"/>
            <a:ext cx="10515600" cy="3222000"/>
          </a:xfrm>
          <a:prstGeom prst="rect">
            <a:avLst/>
          </a:prstGeom>
        </p:spPr>
        <p:txBody>
          <a:bodyPr vert="horz" lIns="91440" tIns="45720" rIns="91440" bIns="45720" rtlCol="0">
            <a:noAutofit/>
          </a:bodyPr>
          <a:lstStyle>
            <a:lvl1pPr marL="205794" indent="-205794" algn="l" defTabSz="823178" rtl="0" eaLnBrk="1" latinLnBrk="0" hangingPunct="1">
              <a:lnSpc>
                <a:spcPct val="90000"/>
              </a:lnSpc>
              <a:spcBef>
                <a:spcPts val="901"/>
              </a:spcBef>
              <a:buFont typeface="Arial" panose="020B0604020202020204" pitchFamily="34" charset="0"/>
              <a:buChar char="•"/>
              <a:defRPr sz="1553" kern="1200">
                <a:solidFill>
                  <a:srgbClr val="005336"/>
                </a:solidFill>
                <a:latin typeface="Helvetica" pitchFamily="2" charset="0"/>
                <a:ea typeface="+mn-ea"/>
                <a:cs typeface="+mn-cs"/>
              </a:defRPr>
            </a:lvl1pPr>
            <a:lvl2pPr marL="61738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2pPr>
            <a:lvl3pPr marL="102897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3pPr>
            <a:lvl4pPr marL="1440561"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4pPr>
            <a:lvl5pPr marL="1852150"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5pPr>
            <a:lvl6pPr marL="2263739"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532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91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8507"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r>
              <a:rPr lang="en-IE" sz="2400" dirty="0">
                <a:solidFill>
                  <a:schemeClr val="tx1"/>
                </a:solidFill>
              </a:rPr>
              <a:t>Reread the Ethereum protocol section from lecture 4</a:t>
            </a:r>
          </a:p>
          <a:p>
            <a:r>
              <a:rPr lang="en-IE" sz="2400" dirty="0">
                <a:solidFill>
                  <a:schemeClr val="tx1"/>
                </a:solidFill>
              </a:rPr>
              <a:t>Practice creating the data field for Json RPC requests.</a:t>
            </a:r>
          </a:p>
        </p:txBody>
      </p:sp>
    </p:spTree>
    <p:extLst>
      <p:ext uri="{BB962C8B-B14F-4D97-AF65-F5344CB8AC3E}">
        <p14:creationId xmlns:p14="http://schemas.microsoft.com/office/powerpoint/2010/main" val="14564854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F06D1-C9B1-2E87-0263-4477DEF76BF6}"/>
              </a:ext>
            </a:extLst>
          </p:cNvPr>
          <p:cNvSpPr>
            <a:spLocks noGrp="1"/>
          </p:cNvSpPr>
          <p:nvPr>
            <p:ph type="title"/>
          </p:nvPr>
        </p:nvSpPr>
        <p:spPr>
          <a:xfrm>
            <a:off x="647937" y="826329"/>
            <a:ext cx="10515600" cy="4567792"/>
          </a:xfrm>
        </p:spPr>
        <p:txBody>
          <a:bodyPr/>
          <a:lstStyle/>
          <a:p>
            <a:pPr algn="ctr"/>
            <a:br>
              <a:rPr lang="en-IE" dirty="0"/>
            </a:br>
            <a:br>
              <a:rPr lang="en-IE" dirty="0"/>
            </a:br>
            <a:r>
              <a:rPr lang="en-IE" dirty="0"/>
              <a:t>Questions?</a:t>
            </a:r>
            <a:br>
              <a:rPr lang="en-IE" dirty="0"/>
            </a:br>
            <a:br>
              <a:rPr lang="en-IE" dirty="0"/>
            </a:br>
            <a:r>
              <a:rPr lang="en-IE" dirty="0"/>
              <a:t>Brightspace Link Available to </a:t>
            </a:r>
            <a:r>
              <a:rPr lang="en-IE"/>
              <a:t>Upload Projects</a:t>
            </a:r>
            <a:br>
              <a:rPr lang="en-IE" dirty="0"/>
            </a:br>
            <a:br>
              <a:rPr lang="en-IE" dirty="0"/>
            </a:br>
            <a:br>
              <a:rPr lang="en-IE" dirty="0"/>
            </a:br>
            <a:r>
              <a:rPr lang="en-IE" dirty="0"/>
              <a:t>Tutorial Tomorrow 11-1</a:t>
            </a:r>
          </a:p>
        </p:txBody>
      </p:sp>
      <p:sp>
        <p:nvSpPr>
          <p:cNvPr id="4" name="Date Placeholder 3">
            <a:extLst>
              <a:ext uri="{FF2B5EF4-FFF2-40B4-BE49-F238E27FC236}">
                <a16:creationId xmlns:a16="http://schemas.microsoft.com/office/drawing/2014/main" id="{E7EB4236-D894-27FC-687D-0DB41F847BCE}"/>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1934495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AC173-175C-7BB1-96E4-566A330C5239}"/>
              </a:ext>
            </a:extLst>
          </p:cNvPr>
          <p:cNvSpPr>
            <a:spLocks noGrp="1"/>
          </p:cNvSpPr>
          <p:nvPr>
            <p:ph type="title"/>
          </p:nvPr>
        </p:nvSpPr>
        <p:spPr/>
        <p:txBody>
          <a:bodyPr/>
          <a:lstStyle/>
          <a:p>
            <a:r>
              <a:rPr lang="en-IE" dirty="0"/>
              <a:t>Rollups</a:t>
            </a:r>
          </a:p>
        </p:txBody>
      </p:sp>
      <p:sp>
        <p:nvSpPr>
          <p:cNvPr id="3" name="Content Placeholder 2">
            <a:extLst>
              <a:ext uri="{FF2B5EF4-FFF2-40B4-BE49-F238E27FC236}">
                <a16:creationId xmlns:a16="http://schemas.microsoft.com/office/drawing/2014/main" id="{4561C95B-B545-B9F0-6DE6-728F79670F15}"/>
              </a:ext>
            </a:extLst>
          </p:cNvPr>
          <p:cNvSpPr>
            <a:spLocks noGrp="1"/>
          </p:cNvSpPr>
          <p:nvPr>
            <p:ph idx="1"/>
          </p:nvPr>
        </p:nvSpPr>
        <p:spPr/>
        <p:txBody>
          <a:bodyPr/>
          <a:lstStyle/>
          <a:p>
            <a:r>
              <a:rPr lang="en-IE" dirty="0"/>
              <a:t>“Borrow the security features of the layer 1 blockchain to guarantee the security on another chain”</a:t>
            </a:r>
          </a:p>
          <a:p>
            <a:r>
              <a:rPr lang="en-US" b="1" dirty="0"/>
              <a:t>Layer 2 Scaling Solution:</a:t>
            </a:r>
            <a:r>
              <a:rPr lang="en-US" dirty="0"/>
              <a:t> Rollups are a type of technology that helps blockchains process more transactions by taking them off the main blockchain (Layer 1) and processing them on a separate layer (Layer 2).</a:t>
            </a:r>
          </a:p>
          <a:p>
            <a:r>
              <a:rPr lang="en-US" b="1" dirty="0"/>
              <a:t>Batching Transactions:</a:t>
            </a:r>
            <a:r>
              <a:rPr lang="en-US" dirty="0"/>
              <a:t> Instead of handling each transaction individually, rollups bundle a bunch of transactions together before submitting them to the main blockchain. This significantly reduces the load on the main chain.</a:t>
            </a:r>
          </a:p>
          <a:p>
            <a:r>
              <a:rPr lang="en-US" b="1" dirty="0"/>
              <a:t>Security Inheritance:</a:t>
            </a:r>
            <a:r>
              <a:rPr lang="en-US" dirty="0"/>
              <a:t> Even though transactions occur off-chain, rollups inherit the security of the main blockchain by periodically sending compressed transaction data and cryptographic proofs back to the main chain for verification.</a:t>
            </a:r>
          </a:p>
          <a:p>
            <a:r>
              <a:rPr lang="en-US" b="1" dirty="0"/>
              <a:t>Two Main Types:</a:t>
            </a:r>
            <a:r>
              <a:rPr lang="en-US" dirty="0"/>
              <a:t> There are two primary types of rollups: optimistic rollups and zero-knowledge rollups. They differ in how they handle fraud proofs.</a:t>
            </a:r>
          </a:p>
          <a:p>
            <a:endParaRPr lang="en-IE" dirty="0"/>
          </a:p>
        </p:txBody>
      </p:sp>
      <p:sp>
        <p:nvSpPr>
          <p:cNvPr id="4" name="Date Placeholder 3">
            <a:extLst>
              <a:ext uri="{FF2B5EF4-FFF2-40B4-BE49-F238E27FC236}">
                <a16:creationId xmlns:a16="http://schemas.microsoft.com/office/drawing/2014/main" id="{20AC1E3F-1A03-6073-3550-627B43F32C6F}"/>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2654937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CF4D7-6573-548A-98C3-C07DBC17EB71}"/>
              </a:ext>
            </a:extLst>
          </p:cNvPr>
          <p:cNvSpPr>
            <a:spLocks noGrp="1"/>
          </p:cNvSpPr>
          <p:nvPr>
            <p:ph type="title"/>
          </p:nvPr>
        </p:nvSpPr>
        <p:spPr/>
        <p:txBody>
          <a:bodyPr/>
          <a:lstStyle/>
          <a:p>
            <a:r>
              <a:rPr lang="en-IE" dirty="0"/>
              <a:t>Rollups - Naive</a:t>
            </a:r>
          </a:p>
        </p:txBody>
      </p:sp>
      <p:sp>
        <p:nvSpPr>
          <p:cNvPr id="3" name="Content Placeholder 2">
            <a:extLst>
              <a:ext uri="{FF2B5EF4-FFF2-40B4-BE49-F238E27FC236}">
                <a16:creationId xmlns:a16="http://schemas.microsoft.com/office/drawing/2014/main" id="{FC063BAA-D8A7-0C9D-8BB7-8CBF00981E1C}"/>
              </a:ext>
            </a:extLst>
          </p:cNvPr>
          <p:cNvSpPr>
            <a:spLocks noGrp="1"/>
          </p:cNvSpPr>
          <p:nvPr>
            <p:ph idx="1"/>
          </p:nvPr>
        </p:nvSpPr>
        <p:spPr>
          <a:xfrm>
            <a:off x="681038" y="1488438"/>
            <a:ext cx="10721176" cy="1083494"/>
          </a:xfrm>
        </p:spPr>
        <p:txBody>
          <a:bodyPr/>
          <a:lstStyle/>
          <a:p>
            <a:r>
              <a:rPr lang="en-IE" dirty="0"/>
              <a:t>Place the root hash of the level 2 chain on to the level 1 chain.</a:t>
            </a:r>
          </a:p>
        </p:txBody>
      </p:sp>
      <p:sp>
        <p:nvSpPr>
          <p:cNvPr id="4" name="Date Placeholder 3">
            <a:extLst>
              <a:ext uri="{FF2B5EF4-FFF2-40B4-BE49-F238E27FC236}">
                <a16:creationId xmlns:a16="http://schemas.microsoft.com/office/drawing/2014/main" id="{D66E82B4-1F6E-636C-31A5-4869BB78A78B}"/>
              </a:ext>
            </a:extLst>
          </p:cNvPr>
          <p:cNvSpPr>
            <a:spLocks noGrp="1"/>
          </p:cNvSpPr>
          <p:nvPr>
            <p:ph type="dt" sz="half" idx="10"/>
          </p:nvPr>
        </p:nvSpPr>
        <p:spPr/>
        <p:txBody>
          <a:bodyPr/>
          <a:lstStyle/>
          <a:p>
            <a:r>
              <a:rPr lang="en-IE"/>
              <a:t>06.11.19</a:t>
            </a:r>
            <a:endParaRPr lang="en-US"/>
          </a:p>
        </p:txBody>
      </p:sp>
      <p:pic>
        <p:nvPicPr>
          <p:cNvPr id="6" name="Picture 5">
            <a:extLst>
              <a:ext uri="{FF2B5EF4-FFF2-40B4-BE49-F238E27FC236}">
                <a16:creationId xmlns:a16="http://schemas.microsoft.com/office/drawing/2014/main" id="{ECDF6C68-3EBA-3C98-2A57-C998F16D805E}"/>
              </a:ext>
            </a:extLst>
          </p:cNvPr>
          <p:cNvPicPr>
            <a:picLocks noChangeAspect="1"/>
          </p:cNvPicPr>
          <p:nvPr/>
        </p:nvPicPr>
        <p:blipFill>
          <a:blip r:embed="rId2"/>
          <a:stretch>
            <a:fillRect/>
          </a:stretch>
        </p:blipFill>
        <p:spPr>
          <a:xfrm>
            <a:off x="802963" y="3334276"/>
            <a:ext cx="4743541" cy="2800078"/>
          </a:xfrm>
          <a:prstGeom prst="rect">
            <a:avLst/>
          </a:prstGeom>
        </p:spPr>
      </p:pic>
      <p:pic>
        <p:nvPicPr>
          <p:cNvPr id="8" name="Picture 7">
            <a:extLst>
              <a:ext uri="{FF2B5EF4-FFF2-40B4-BE49-F238E27FC236}">
                <a16:creationId xmlns:a16="http://schemas.microsoft.com/office/drawing/2014/main" id="{75A44D8A-1AB6-4350-B5F3-85DDF7D1D67E}"/>
              </a:ext>
            </a:extLst>
          </p:cNvPr>
          <p:cNvPicPr>
            <a:picLocks noChangeAspect="1"/>
          </p:cNvPicPr>
          <p:nvPr/>
        </p:nvPicPr>
        <p:blipFill>
          <a:blip r:embed="rId3"/>
          <a:stretch>
            <a:fillRect/>
          </a:stretch>
        </p:blipFill>
        <p:spPr>
          <a:xfrm>
            <a:off x="8090891" y="4054530"/>
            <a:ext cx="2759601" cy="587844"/>
          </a:xfrm>
          <a:prstGeom prst="rect">
            <a:avLst/>
          </a:prstGeom>
        </p:spPr>
      </p:pic>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EE1444A7-C037-C06C-8925-321C8EF7ADDB}"/>
                  </a:ext>
                </a:extLst>
              </p14:cNvPr>
              <p14:cNvContentPartPr/>
              <p14:nvPr/>
            </p14:nvContentPartPr>
            <p14:xfrm>
              <a:off x="6665078" y="2522349"/>
              <a:ext cx="131400" cy="3642120"/>
            </p14:xfrm>
          </p:contentPart>
        </mc:Choice>
        <mc:Fallback xmlns="">
          <p:pic>
            <p:nvPicPr>
              <p:cNvPr id="9" name="Ink 8">
                <a:extLst>
                  <a:ext uri="{FF2B5EF4-FFF2-40B4-BE49-F238E27FC236}">
                    <a16:creationId xmlns:a16="http://schemas.microsoft.com/office/drawing/2014/main" id="{EE1444A7-C037-C06C-8925-321C8EF7ADDB}"/>
                  </a:ext>
                </a:extLst>
              </p:cNvPr>
              <p:cNvPicPr/>
              <p:nvPr/>
            </p:nvPicPr>
            <p:blipFill>
              <a:blip r:embed="rId5"/>
              <a:stretch>
                <a:fillRect/>
              </a:stretch>
            </p:blipFill>
            <p:spPr>
              <a:xfrm>
                <a:off x="6656078" y="2513349"/>
                <a:ext cx="149040" cy="3659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9802F942-DD63-0A64-F4D0-ED1F9950ABFA}"/>
                  </a:ext>
                </a:extLst>
              </p14:cNvPr>
              <p14:cNvContentPartPr/>
              <p14:nvPr/>
            </p14:nvContentPartPr>
            <p14:xfrm>
              <a:off x="3093518" y="1835109"/>
              <a:ext cx="8336160" cy="2564640"/>
            </p14:xfrm>
          </p:contentPart>
        </mc:Choice>
        <mc:Fallback xmlns="">
          <p:pic>
            <p:nvPicPr>
              <p:cNvPr id="10" name="Ink 9">
                <a:extLst>
                  <a:ext uri="{FF2B5EF4-FFF2-40B4-BE49-F238E27FC236}">
                    <a16:creationId xmlns:a16="http://schemas.microsoft.com/office/drawing/2014/main" id="{9802F942-DD63-0A64-F4D0-ED1F9950ABFA}"/>
                  </a:ext>
                </a:extLst>
              </p:cNvPr>
              <p:cNvPicPr/>
              <p:nvPr/>
            </p:nvPicPr>
            <p:blipFill>
              <a:blip r:embed="rId7"/>
              <a:stretch>
                <a:fillRect/>
              </a:stretch>
            </p:blipFill>
            <p:spPr>
              <a:xfrm>
                <a:off x="3084878" y="1826109"/>
                <a:ext cx="8353800" cy="2582280"/>
              </a:xfrm>
              <a:prstGeom prst="rect">
                <a:avLst/>
              </a:prstGeom>
            </p:spPr>
          </p:pic>
        </mc:Fallback>
      </mc:AlternateContent>
    </p:spTree>
    <p:extLst>
      <p:ext uri="{BB962C8B-B14F-4D97-AF65-F5344CB8AC3E}">
        <p14:creationId xmlns:p14="http://schemas.microsoft.com/office/powerpoint/2010/main" val="3780128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46C31-51A0-009C-2B9C-4A547AFEC96F}"/>
              </a:ext>
            </a:extLst>
          </p:cNvPr>
          <p:cNvSpPr>
            <a:spLocks noGrp="1"/>
          </p:cNvSpPr>
          <p:nvPr>
            <p:ph type="title"/>
          </p:nvPr>
        </p:nvSpPr>
        <p:spPr/>
        <p:txBody>
          <a:bodyPr/>
          <a:lstStyle/>
          <a:p>
            <a:r>
              <a:rPr lang="en-IE" dirty="0"/>
              <a:t>Rollups - Optimistic</a:t>
            </a:r>
          </a:p>
        </p:txBody>
      </p:sp>
      <p:sp>
        <p:nvSpPr>
          <p:cNvPr id="3" name="Content Placeholder 2">
            <a:extLst>
              <a:ext uri="{FF2B5EF4-FFF2-40B4-BE49-F238E27FC236}">
                <a16:creationId xmlns:a16="http://schemas.microsoft.com/office/drawing/2014/main" id="{BFA6F3F1-9C53-95D0-ACFD-BC97F43CADD9}"/>
              </a:ext>
            </a:extLst>
          </p:cNvPr>
          <p:cNvSpPr>
            <a:spLocks noGrp="1"/>
          </p:cNvSpPr>
          <p:nvPr>
            <p:ph idx="1"/>
          </p:nvPr>
        </p:nvSpPr>
        <p:spPr/>
        <p:txBody>
          <a:bodyPr/>
          <a:lstStyle/>
          <a:p>
            <a:r>
              <a:rPr lang="en-US" dirty="0"/>
              <a:t>An optimistic rollup is a specific type of Layer 2 scaling solution for blockchains, particularly Ethereum. Here's a breakdown of how it works:</a:t>
            </a:r>
          </a:p>
          <a:p>
            <a:pPr>
              <a:buFont typeface="Arial" panose="020B0604020202020204" pitchFamily="34" charset="0"/>
              <a:buChar char="•"/>
            </a:pPr>
            <a:r>
              <a:rPr lang="en-US" b="1" dirty="0"/>
              <a:t>Optimistic Assumption:</a:t>
            </a:r>
            <a:r>
              <a:rPr lang="en-US" dirty="0"/>
              <a:t> Optimistic rollups take an optimistic approach, assuming all transactions processed off-chain are valid by default. This allows for faster and cheaper transactions compared to the main blockchain.</a:t>
            </a:r>
          </a:p>
          <a:p>
            <a:pPr>
              <a:buFont typeface="Arial" panose="020B0604020202020204" pitchFamily="34" charset="0"/>
              <a:buChar char="•"/>
            </a:pPr>
            <a:r>
              <a:rPr lang="en-US" b="1" dirty="0"/>
              <a:t>Bundling and Execution:</a:t>
            </a:r>
            <a:r>
              <a:rPr lang="en-US" dirty="0"/>
              <a:t> Transactions are grouped together and processed off-chain. This significantly reduces the load on the main Ethereum blockchain.</a:t>
            </a:r>
          </a:p>
          <a:p>
            <a:pPr>
              <a:buFont typeface="Arial" panose="020B0604020202020204" pitchFamily="34" charset="0"/>
              <a:buChar char="•"/>
            </a:pPr>
            <a:r>
              <a:rPr lang="en-US" b="1" dirty="0"/>
              <a:t>Fraud Proofs:</a:t>
            </a:r>
            <a:r>
              <a:rPr lang="en-US" dirty="0"/>
              <a:t> However, there's a built-in safety mechanism. Anyone can submit a "fraud proof" if they believe a transaction in the rollup is invalid. This proof would show how the transaction is incorrect.</a:t>
            </a:r>
          </a:p>
          <a:p>
            <a:pPr>
              <a:buFont typeface="Arial" panose="020B0604020202020204" pitchFamily="34" charset="0"/>
              <a:buChar char="•"/>
            </a:pPr>
            <a:r>
              <a:rPr lang="en-US" b="1" dirty="0"/>
              <a:t>Challenge Period:</a:t>
            </a:r>
            <a:r>
              <a:rPr lang="en-US" dirty="0"/>
              <a:t> There's a designated "challenge period" after a batch of transactions is submitted to the main chain. During this time, anyone can submit a valid fraud proof.</a:t>
            </a:r>
          </a:p>
          <a:p>
            <a:pPr>
              <a:buFont typeface="Arial" panose="020B0604020202020204" pitchFamily="34" charset="0"/>
              <a:buChar char="•"/>
            </a:pPr>
            <a:r>
              <a:rPr lang="en-US" b="1" dirty="0"/>
              <a:t>Dispute Resolution:</a:t>
            </a:r>
            <a:r>
              <a:rPr lang="en-US" dirty="0"/>
              <a:t> If a valid fraud proof is submitted, the faulty transaction is reversed, and the sequencer who added it might be penalized. The honest participants who helped identify the fraud get rewarded.</a:t>
            </a:r>
          </a:p>
          <a:p>
            <a:pPr>
              <a:buFont typeface="Arial" panose="020B0604020202020204" pitchFamily="34" charset="0"/>
              <a:buChar char="•"/>
            </a:pPr>
            <a:r>
              <a:rPr lang="en-US" b="1" dirty="0"/>
              <a:t>Security through Main Chain:</a:t>
            </a:r>
            <a:r>
              <a:rPr lang="en-US" dirty="0"/>
              <a:t> Ultimately, the security of optimistic rollups relies on the underlying main chain (like Ethereum). The compressed transaction data and cryptographic proofs submitted to the main chain ensure the validity of the overall state.</a:t>
            </a:r>
          </a:p>
          <a:p>
            <a:endParaRPr lang="en-IE" dirty="0"/>
          </a:p>
          <a:p>
            <a:endParaRPr lang="en-IE" dirty="0"/>
          </a:p>
        </p:txBody>
      </p:sp>
      <p:sp>
        <p:nvSpPr>
          <p:cNvPr id="4" name="Date Placeholder 3">
            <a:extLst>
              <a:ext uri="{FF2B5EF4-FFF2-40B4-BE49-F238E27FC236}">
                <a16:creationId xmlns:a16="http://schemas.microsoft.com/office/drawing/2014/main" id="{6ADF4C93-8D68-2D16-DFBF-20BC7F142C3F}"/>
              </a:ext>
            </a:extLst>
          </p:cNvPr>
          <p:cNvSpPr>
            <a:spLocks noGrp="1"/>
          </p:cNvSpPr>
          <p:nvPr>
            <p:ph type="dt" sz="half" idx="10"/>
          </p:nvPr>
        </p:nvSpPr>
        <p:spPr/>
        <p:txBody>
          <a:bodyPr/>
          <a:lstStyle/>
          <a:p>
            <a:r>
              <a:rPr lang="en-IE"/>
              <a:t>06.11.19</a:t>
            </a:r>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3B90B0E7-DA12-F6A1-3F7A-2229CC4961E0}"/>
                  </a:ext>
                </a:extLst>
              </p14:cNvPr>
              <p14:cNvContentPartPr/>
              <p14:nvPr/>
            </p14:nvContentPartPr>
            <p14:xfrm>
              <a:off x="1949798" y="2262789"/>
              <a:ext cx="360" cy="360"/>
            </p14:xfrm>
          </p:contentPart>
        </mc:Choice>
        <mc:Fallback xmlns="">
          <p:pic>
            <p:nvPicPr>
              <p:cNvPr id="5" name="Ink 4">
                <a:extLst>
                  <a:ext uri="{FF2B5EF4-FFF2-40B4-BE49-F238E27FC236}">
                    <a16:creationId xmlns:a16="http://schemas.microsoft.com/office/drawing/2014/main" id="{3B90B0E7-DA12-F6A1-3F7A-2229CC4961E0}"/>
                  </a:ext>
                </a:extLst>
              </p:cNvPr>
              <p:cNvPicPr/>
              <p:nvPr/>
            </p:nvPicPr>
            <p:blipFill>
              <a:blip r:embed="rId3"/>
              <a:stretch>
                <a:fillRect/>
              </a:stretch>
            </p:blipFill>
            <p:spPr>
              <a:xfrm>
                <a:off x="1940798" y="2254149"/>
                <a:ext cx="18000" cy="18000"/>
              </a:xfrm>
              <a:prstGeom prst="rect">
                <a:avLst/>
              </a:prstGeom>
            </p:spPr>
          </p:pic>
        </mc:Fallback>
      </mc:AlternateContent>
    </p:spTree>
    <p:extLst>
      <p:ext uri="{BB962C8B-B14F-4D97-AF65-F5344CB8AC3E}">
        <p14:creationId xmlns:p14="http://schemas.microsoft.com/office/powerpoint/2010/main" val="98561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98760-164D-EA7A-2394-CAF3A6A94F60}"/>
              </a:ext>
            </a:extLst>
          </p:cNvPr>
          <p:cNvSpPr>
            <a:spLocks noGrp="1"/>
          </p:cNvSpPr>
          <p:nvPr>
            <p:ph type="title"/>
          </p:nvPr>
        </p:nvSpPr>
        <p:spPr/>
        <p:txBody>
          <a:bodyPr/>
          <a:lstStyle/>
          <a:p>
            <a:r>
              <a:rPr lang="en-IE" dirty="0"/>
              <a:t>Rollups – Optimistic – Fraud Proofs</a:t>
            </a:r>
          </a:p>
        </p:txBody>
      </p:sp>
      <p:sp>
        <p:nvSpPr>
          <p:cNvPr id="3" name="Content Placeholder 2">
            <a:extLst>
              <a:ext uri="{FF2B5EF4-FFF2-40B4-BE49-F238E27FC236}">
                <a16:creationId xmlns:a16="http://schemas.microsoft.com/office/drawing/2014/main" id="{5C522BBD-16FC-FE8E-B0E1-C94C001851BA}"/>
              </a:ext>
            </a:extLst>
          </p:cNvPr>
          <p:cNvSpPr>
            <a:spLocks noGrp="1"/>
          </p:cNvSpPr>
          <p:nvPr>
            <p:ph idx="1"/>
          </p:nvPr>
        </p:nvSpPr>
        <p:spPr>
          <a:xfrm>
            <a:off x="647937" y="1628354"/>
            <a:ext cx="10515600" cy="4456090"/>
          </a:xfrm>
        </p:spPr>
        <p:txBody>
          <a:bodyPr/>
          <a:lstStyle/>
          <a:p>
            <a:endParaRPr lang="en-US" dirty="0"/>
          </a:p>
          <a:p>
            <a:pPr rtl="0"/>
            <a:r>
              <a:rPr lang="en-US" b="1" u="sng" dirty="0">
                <a:effectLst/>
              </a:rPr>
              <a:t>Fraud proofs </a:t>
            </a:r>
            <a:r>
              <a:rPr lang="en-US" dirty="0">
                <a:effectLst/>
              </a:rPr>
              <a:t>are the cornerstone of security in optimistic rollups. They act as a safety net to catch and rectify any invalid transactions that might slip through the initial optimistic processing. Here's a deeper dive into fraud proofs:</a:t>
            </a:r>
          </a:p>
          <a:p>
            <a:pPr rtl="0">
              <a:buFont typeface="Arial" panose="020B0604020202020204" pitchFamily="34" charset="0"/>
              <a:buChar char="•"/>
            </a:pPr>
            <a:r>
              <a:rPr lang="en-US" b="1" dirty="0">
                <a:effectLst/>
              </a:rPr>
              <a:t>Identifying Invalidity:</a:t>
            </a:r>
            <a:r>
              <a:rPr lang="en-US" dirty="0">
                <a:effectLst/>
              </a:rPr>
              <a:t> A fraud proof is essentially cryptographic evidence that demonstrates a specific transaction or a batch of transactions within an optimistic rollup is indeed invalid. This invalidity could take various forms, such as:</a:t>
            </a:r>
          </a:p>
          <a:p>
            <a:pPr marL="742950" lvl="1" indent="-285750" rtl="0">
              <a:buFont typeface="Arial" panose="020B0604020202020204" pitchFamily="34" charset="0"/>
              <a:buChar char="•"/>
            </a:pPr>
            <a:r>
              <a:rPr lang="en-US" dirty="0">
                <a:effectLst/>
              </a:rPr>
              <a:t>Double spending: Trying to spend the same funds twice.</a:t>
            </a:r>
          </a:p>
          <a:p>
            <a:pPr marL="742950" lvl="1" indent="-285750" rtl="0">
              <a:buFont typeface="Arial" panose="020B0604020202020204" pitchFamily="34" charset="0"/>
              <a:buChar char="•"/>
            </a:pPr>
            <a:r>
              <a:rPr lang="en-US" dirty="0">
                <a:effectLst/>
              </a:rPr>
              <a:t>Invalid state transitions: The transaction results in an illogical or impossible state in the rollup (e.g., negative balance).</a:t>
            </a:r>
          </a:p>
          <a:p>
            <a:pPr marL="742950" lvl="1" indent="-285750" rtl="0">
              <a:buFont typeface="Arial" panose="020B0604020202020204" pitchFamily="34" charset="0"/>
              <a:buChar char="•"/>
            </a:pPr>
            <a:r>
              <a:rPr lang="en-US" dirty="0">
                <a:effectLst/>
              </a:rPr>
              <a:t>Denial-of-service attack: Intentionally submitting nonsensical transactions to disrupt the rollup.</a:t>
            </a:r>
          </a:p>
          <a:p>
            <a:pPr rtl="0">
              <a:buFont typeface="Arial" panose="020B0604020202020204" pitchFamily="34" charset="0"/>
              <a:buChar char="•"/>
            </a:pPr>
            <a:r>
              <a:rPr lang="en-US" b="1" dirty="0">
                <a:effectLst/>
              </a:rPr>
              <a:t>Technical Construction:</a:t>
            </a:r>
            <a:r>
              <a:rPr lang="en-US" dirty="0">
                <a:effectLst/>
              </a:rPr>
              <a:t> Fraud proofs leverage the power of Merkle trees, a cryptographic data structure that efficiently verifies the integrity of large datasets. In optimistic rollups, the Merkle tree helps pinpoint the exact faulty transaction within a bundled batch.</a:t>
            </a:r>
          </a:p>
          <a:p>
            <a:pPr rtl="0">
              <a:buFont typeface="Arial" panose="020B0604020202020204" pitchFamily="34" charset="0"/>
              <a:buChar char="•"/>
            </a:pPr>
            <a:r>
              <a:rPr lang="en-US" b="1" dirty="0">
                <a:effectLst/>
              </a:rPr>
              <a:t>Dispute Process:</a:t>
            </a:r>
            <a:r>
              <a:rPr lang="en-US" dirty="0">
                <a:effectLst/>
              </a:rPr>
              <a:t> Anyone can submit a fraud proof during the designated challenge period. This period typically lasts several days (around a week for most optimistic rollup protocols). If a valid fraud proof is submitted, the optimistic rollup protocol triggers a dispute resolution process.</a:t>
            </a:r>
          </a:p>
          <a:p>
            <a:endParaRPr lang="en-IE" dirty="0"/>
          </a:p>
        </p:txBody>
      </p:sp>
      <p:sp>
        <p:nvSpPr>
          <p:cNvPr id="4" name="Date Placeholder 3">
            <a:extLst>
              <a:ext uri="{FF2B5EF4-FFF2-40B4-BE49-F238E27FC236}">
                <a16:creationId xmlns:a16="http://schemas.microsoft.com/office/drawing/2014/main" id="{EE99E36F-08A7-3B42-C5C6-427793605048}"/>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2359393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74C30-7E2D-AF2D-5BFC-E0A96697CFD4}"/>
              </a:ext>
            </a:extLst>
          </p:cNvPr>
          <p:cNvSpPr>
            <a:spLocks noGrp="1"/>
          </p:cNvSpPr>
          <p:nvPr>
            <p:ph type="title"/>
          </p:nvPr>
        </p:nvSpPr>
        <p:spPr/>
        <p:txBody>
          <a:bodyPr/>
          <a:lstStyle/>
          <a:p>
            <a:r>
              <a:rPr lang="en-IE" dirty="0"/>
              <a:t>Rollups - Optimistic – Fraud Proofs</a:t>
            </a:r>
          </a:p>
        </p:txBody>
      </p:sp>
      <p:sp>
        <p:nvSpPr>
          <p:cNvPr id="3" name="Content Placeholder 2">
            <a:extLst>
              <a:ext uri="{FF2B5EF4-FFF2-40B4-BE49-F238E27FC236}">
                <a16:creationId xmlns:a16="http://schemas.microsoft.com/office/drawing/2014/main" id="{C3DD3529-9A96-2144-356F-DF2F629A0F06}"/>
              </a:ext>
            </a:extLst>
          </p:cNvPr>
          <p:cNvSpPr>
            <a:spLocks noGrp="1"/>
          </p:cNvSpPr>
          <p:nvPr>
            <p:ph idx="1"/>
          </p:nvPr>
        </p:nvSpPr>
        <p:spPr>
          <a:xfrm>
            <a:off x="647937" y="1628353"/>
            <a:ext cx="10515600" cy="3970721"/>
          </a:xfrm>
        </p:spPr>
        <p:txBody>
          <a:bodyPr/>
          <a:lstStyle/>
          <a:p>
            <a:pPr rtl="0">
              <a:buFont typeface="Arial" panose="020B0604020202020204" pitchFamily="34" charset="0"/>
              <a:buChar char="•"/>
            </a:pPr>
            <a:r>
              <a:rPr lang="en-US" b="1" dirty="0">
                <a:effectLst/>
              </a:rPr>
              <a:t>Dispute Resolution Outcomes:</a:t>
            </a:r>
            <a:r>
              <a:rPr lang="en-US" dirty="0">
                <a:effectLst/>
              </a:rPr>
              <a:t> If the fraud proof is valid, the following actions occur:</a:t>
            </a:r>
          </a:p>
          <a:p>
            <a:pPr marL="742950" lvl="1" indent="-285750" rtl="0">
              <a:buFont typeface="Arial" panose="020B0604020202020204" pitchFamily="34" charset="0"/>
              <a:buChar char="•"/>
            </a:pPr>
            <a:r>
              <a:rPr lang="en-US" dirty="0">
                <a:effectLst/>
              </a:rPr>
              <a:t>The challenged transaction(s) are reverted, essentially reversing their effects on the rollup state.</a:t>
            </a:r>
          </a:p>
          <a:p>
            <a:pPr marL="742950" lvl="1" indent="-285750" rtl="0">
              <a:buFont typeface="Arial" panose="020B0604020202020204" pitchFamily="34" charset="0"/>
              <a:buChar char="•"/>
            </a:pPr>
            <a:r>
              <a:rPr lang="en-US" dirty="0">
                <a:effectLst/>
              </a:rPr>
              <a:t>The sequencer responsible for including the faulty transaction might face a penalty in the form of slashed collateral (a security deposit).</a:t>
            </a:r>
          </a:p>
          <a:p>
            <a:pPr marL="742950" lvl="1" indent="-285750" rtl="0">
              <a:buFont typeface="Arial" panose="020B0604020202020204" pitchFamily="34" charset="0"/>
              <a:buChar char="•"/>
            </a:pPr>
            <a:r>
              <a:rPr lang="en-US" dirty="0">
                <a:effectLst/>
              </a:rPr>
              <a:t>The party who submitted the valid fraud proof receives a reward for their contribution to maintaining the integrity of the rollup.</a:t>
            </a:r>
          </a:p>
          <a:p>
            <a:pPr rtl="0">
              <a:buFont typeface="Arial" panose="020B0604020202020204" pitchFamily="34" charset="0"/>
              <a:buChar char="•"/>
            </a:pPr>
            <a:r>
              <a:rPr lang="en-US" b="1" dirty="0">
                <a:effectLst/>
              </a:rPr>
              <a:t>Benefits:</a:t>
            </a:r>
            <a:r>
              <a:rPr lang="en-US" dirty="0">
                <a:effectLst/>
              </a:rPr>
              <a:t> Fraud proofs offer several advantages:</a:t>
            </a:r>
          </a:p>
          <a:p>
            <a:pPr marL="742950" lvl="1" indent="-285750" rtl="0">
              <a:buFont typeface="Arial" panose="020B0604020202020204" pitchFamily="34" charset="0"/>
              <a:buChar char="•"/>
            </a:pPr>
            <a:r>
              <a:rPr lang="en-US" b="1" dirty="0">
                <a:effectLst/>
              </a:rPr>
              <a:t>Security:</a:t>
            </a:r>
            <a:r>
              <a:rPr lang="en-US" dirty="0">
                <a:effectLst/>
              </a:rPr>
              <a:t> They ensure that invalid transactions don't permanently corrupt the optimistic rollup state.</a:t>
            </a:r>
          </a:p>
          <a:p>
            <a:pPr marL="742950" lvl="1" indent="-285750" rtl="0">
              <a:buFont typeface="Arial" panose="020B0604020202020204" pitchFamily="34" charset="0"/>
              <a:buChar char="•"/>
            </a:pPr>
            <a:r>
              <a:rPr lang="en-US" b="1" dirty="0">
                <a:effectLst/>
              </a:rPr>
              <a:t>Decentralization:</a:t>
            </a:r>
            <a:r>
              <a:rPr lang="en-US" dirty="0">
                <a:effectLst/>
              </a:rPr>
              <a:t> Anyone can participate in securing the network by submitting fraud proofs.</a:t>
            </a:r>
          </a:p>
          <a:p>
            <a:pPr marL="742950" lvl="1" indent="-285750" rtl="0">
              <a:buFont typeface="Arial" panose="020B0604020202020204" pitchFamily="34" charset="0"/>
              <a:buChar char="•"/>
            </a:pPr>
            <a:r>
              <a:rPr lang="en-US" b="1" dirty="0">
                <a:effectLst/>
              </a:rPr>
              <a:t>Efficiency:</a:t>
            </a:r>
            <a:r>
              <a:rPr lang="en-US" dirty="0">
                <a:effectLst/>
              </a:rPr>
              <a:t> Fraud proofs are typically much faster and cheaper to verify compared to full transaction re-executions on the main chain.</a:t>
            </a:r>
          </a:p>
          <a:p>
            <a:pPr rtl="0"/>
            <a:r>
              <a:rPr lang="en-US" dirty="0">
                <a:effectLst/>
              </a:rPr>
              <a:t>In essence, fraud proofs act as a vigilant watchtower in optimistic rollups, ensuring the validity of transactions and maintaining the overall security of the Layer 2 scaling solution.</a:t>
            </a:r>
          </a:p>
          <a:p>
            <a:endParaRPr lang="en-IE" dirty="0"/>
          </a:p>
        </p:txBody>
      </p:sp>
      <p:sp>
        <p:nvSpPr>
          <p:cNvPr id="4" name="Date Placeholder 3">
            <a:extLst>
              <a:ext uri="{FF2B5EF4-FFF2-40B4-BE49-F238E27FC236}">
                <a16:creationId xmlns:a16="http://schemas.microsoft.com/office/drawing/2014/main" id="{D443F704-3224-72FC-3DE6-437AD120F8FE}"/>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3121581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8469C-2496-EFC5-A098-4075B6167712}"/>
              </a:ext>
            </a:extLst>
          </p:cNvPr>
          <p:cNvSpPr>
            <a:spLocks noGrp="1"/>
          </p:cNvSpPr>
          <p:nvPr>
            <p:ph type="title"/>
          </p:nvPr>
        </p:nvSpPr>
        <p:spPr/>
        <p:txBody>
          <a:bodyPr/>
          <a:lstStyle/>
          <a:p>
            <a:r>
              <a:rPr lang="en-IE" dirty="0"/>
              <a:t>Rollups - Optimistic – Drawbacks</a:t>
            </a:r>
          </a:p>
        </p:txBody>
      </p:sp>
      <p:sp>
        <p:nvSpPr>
          <p:cNvPr id="4" name="Date Placeholder 3">
            <a:extLst>
              <a:ext uri="{FF2B5EF4-FFF2-40B4-BE49-F238E27FC236}">
                <a16:creationId xmlns:a16="http://schemas.microsoft.com/office/drawing/2014/main" id="{E82A03E9-C1F5-A618-A6BE-21DF2E76FA22}"/>
              </a:ext>
            </a:extLst>
          </p:cNvPr>
          <p:cNvSpPr>
            <a:spLocks noGrp="1"/>
          </p:cNvSpPr>
          <p:nvPr>
            <p:ph type="dt" sz="half" idx="10"/>
          </p:nvPr>
        </p:nvSpPr>
        <p:spPr/>
        <p:txBody>
          <a:bodyPr/>
          <a:lstStyle/>
          <a:p>
            <a:r>
              <a:rPr lang="en-IE"/>
              <a:t>06.11.19</a:t>
            </a:r>
            <a:endParaRPr lang="en-US"/>
          </a:p>
        </p:txBody>
      </p:sp>
      <p:sp>
        <p:nvSpPr>
          <p:cNvPr id="5" name="Rectangle 1">
            <a:extLst>
              <a:ext uri="{FF2B5EF4-FFF2-40B4-BE49-F238E27FC236}">
                <a16:creationId xmlns:a16="http://schemas.microsoft.com/office/drawing/2014/main" id="{FEBCA8D5-B5E4-6C62-9F93-2E272EF6BA38}"/>
              </a:ext>
            </a:extLst>
          </p:cNvPr>
          <p:cNvSpPr>
            <a:spLocks noGrp="1" noChangeArrowheads="1"/>
          </p:cNvSpPr>
          <p:nvPr>
            <p:ph idx="1"/>
          </p:nvPr>
        </p:nvSpPr>
        <p:spPr bwMode="auto">
          <a:xfrm>
            <a:off x="647937" y="1449742"/>
            <a:ext cx="10610613"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Delayed Finality:</a:t>
            </a:r>
            <a:r>
              <a:rPr kumimoji="0" lang="en-US" altLang="en-US" sz="1800" b="0" i="0" u="none" strike="noStrike" cap="none" normalizeH="0" baseline="0" dirty="0">
                <a:ln>
                  <a:noFill/>
                </a:ln>
                <a:solidFill>
                  <a:schemeClr val="tx1"/>
                </a:solidFill>
                <a:effectLst/>
                <a:latin typeface="Arial" panose="020B0604020202020204" pitchFamily="34" charset="0"/>
              </a:rPr>
              <a:t> Unlike transactions directly on the main chain, transactions processed on optimistic rollups aren't considered truly final until the challenge period elapses. This means users might have to wait several days (depending on the specific rollup) to be certain their funds have moved irreversibly.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Vulnerability to Fraudulent Sequencers:</a:t>
            </a:r>
            <a:r>
              <a:rPr kumimoji="0" lang="en-US" altLang="en-US" sz="1800" b="0" i="0" u="none" strike="noStrike" cap="none" normalizeH="0" baseline="0" dirty="0">
                <a:ln>
                  <a:noFill/>
                </a:ln>
                <a:solidFill>
                  <a:schemeClr val="tx1"/>
                </a:solidFill>
                <a:effectLst/>
                <a:latin typeface="Arial" panose="020B0604020202020204" pitchFamily="34" charset="0"/>
              </a:rPr>
              <a:t> Optimistic rollups rely on sequencers to batch and submit transactions off-chain. A malicious sequencer could theoretically include invalid transactions or manipulate the order of transactions for personal gain. While fraud proofs mitigate this risk, it emphasizes the importance of choosing a reputable and secure rollup provider.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Limited Smart Contract Functionality:</a:t>
            </a:r>
            <a:r>
              <a:rPr kumimoji="0" lang="en-US" altLang="en-US" sz="1800" b="0" i="0" u="none" strike="noStrike" cap="none" normalizeH="0" baseline="0" dirty="0">
                <a:ln>
                  <a:noFill/>
                </a:ln>
                <a:solidFill>
                  <a:schemeClr val="tx1"/>
                </a:solidFill>
                <a:effectLst/>
                <a:latin typeface="Arial" panose="020B0604020202020204" pitchFamily="34" charset="0"/>
              </a:rPr>
              <a:t> Currently, optimistic rollups might not support the full spectrum of functionalities available on the main chain's smart contract environment. This can limit their applicability for certain decentralized applications (</a:t>
            </a:r>
            <a:r>
              <a:rPr kumimoji="0" lang="en-US" altLang="en-US" sz="1800" b="0" i="0" u="none" strike="noStrike" cap="none" normalizeH="0" baseline="0" dirty="0" err="1">
                <a:ln>
                  <a:noFill/>
                </a:ln>
                <a:solidFill>
                  <a:schemeClr val="tx1"/>
                </a:solidFill>
                <a:effectLst/>
                <a:latin typeface="Arial" panose="020B0604020202020204" pitchFamily="34" charset="0"/>
              </a:rPr>
              <a:t>dApps</a:t>
            </a:r>
            <a:r>
              <a:rPr kumimoji="0" lang="en-US" altLang="en-US" sz="1800" b="0" i="0" u="none" strike="noStrike" cap="none" normalizeH="0" baseline="0" dirty="0">
                <a:ln>
                  <a:noFill/>
                </a:ln>
                <a:solidFill>
                  <a:schemeClr val="tx1"/>
                </a:solidFill>
                <a:effectLst/>
                <a:latin typeface="Arial" panose="020B0604020202020204" pitchFamily="34" charset="0"/>
              </a:rPr>
              <a:t>) that rely on complex smart contract logic.</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Potential for Censorship:</a:t>
            </a:r>
            <a:r>
              <a:rPr kumimoji="0" lang="en-US" altLang="en-US" sz="1800" b="0" i="0" u="none" strike="noStrike" cap="none" normalizeH="0" baseline="0" dirty="0">
                <a:ln>
                  <a:noFill/>
                </a:ln>
                <a:solidFill>
                  <a:schemeClr val="tx1"/>
                </a:solidFill>
                <a:effectLst/>
                <a:latin typeface="Arial" panose="020B0604020202020204" pitchFamily="34" charset="0"/>
              </a:rPr>
              <a:t> There's a possibility for censorship attacks if the sequencer becomes too centralized or colludes with validators. This could lead to the blocking of specific transactions or users from the rollup. However, ongoing research is exploring ways to minimize such risks.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Data Availability Concerns:</a:t>
            </a:r>
            <a:r>
              <a:rPr kumimoji="0" lang="en-US" altLang="en-US" sz="1800" b="0" i="0" u="none" strike="noStrike" cap="none" normalizeH="0" baseline="0" dirty="0">
                <a:ln>
                  <a:noFill/>
                </a:ln>
                <a:solidFill>
                  <a:schemeClr val="tx1"/>
                </a:solidFill>
                <a:effectLst/>
                <a:latin typeface="Arial" panose="020B0604020202020204" pitchFamily="34" charset="0"/>
              </a:rPr>
              <a:t> While optimistic rollups only submit compressed transaction data and proofs to the main chain, some users might be concerned about the potential lack of immediate and complete data availability on the Layer 2 side.</a:t>
            </a:r>
          </a:p>
        </p:txBody>
      </p:sp>
    </p:spTree>
    <p:extLst>
      <p:ext uri="{BB962C8B-B14F-4D97-AF65-F5344CB8AC3E}">
        <p14:creationId xmlns:p14="http://schemas.microsoft.com/office/powerpoint/2010/main" val="2943548199"/>
      </p:ext>
    </p:extLst>
  </p:cSld>
  <p:clrMapOvr>
    <a:masterClrMapping/>
  </p:clrMapOvr>
</p:sld>
</file>

<file path=ppt/theme/theme1.xml><?xml version="1.0" encoding="utf-8"?>
<a:theme xmlns:a="http://schemas.openxmlformats.org/drawingml/2006/main" name="1_Office Theme">
  <a:themeElements>
    <a:clrScheme name="UL">
      <a:dk1>
        <a:srgbClr val="171616"/>
      </a:dk1>
      <a:lt1>
        <a:sysClr val="window" lastClr="FFFFFF"/>
      </a:lt1>
      <a:dk2>
        <a:srgbClr val="7F7F7F"/>
      </a:dk2>
      <a:lt2>
        <a:srgbClr val="E7E6E6"/>
      </a:lt2>
      <a:accent1>
        <a:srgbClr val="00B140"/>
      </a:accent1>
      <a:accent2>
        <a:srgbClr val="034638"/>
      </a:accent2>
      <a:accent3>
        <a:srgbClr val="00A3E0"/>
      </a:accent3>
      <a:accent4>
        <a:srgbClr val="FFC72C"/>
      </a:accent4>
      <a:accent5>
        <a:srgbClr val="E31C79"/>
      </a:accent5>
      <a:accent6>
        <a:srgbClr val="D45D00"/>
      </a:accent6>
      <a:hlink>
        <a:srgbClr val="00A3E0"/>
      </a:hlink>
      <a:folHlink>
        <a:srgbClr val="6F263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Presentation" id="{8C4FAECB-4FFE-514E-86E1-D19CB0E3BBD1}" vid="{3EB642C7-DB8F-A140-B2AB-5A42E3409E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f6f89937-4def-44f6-b50b-4cde9b2863e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03ECFAD1AE32C4A9FF45320FDF98F81" ma:contentTypeVersion="18" ma:contentTypeDescription="Create a new document." ma:contentTypeScope="" ma:versionID="ef3159988c17bdfd564c2c6812e19177">
  <xsd:schema xmlns:xsd="http://www.w3.org/2001/XMLSchema" xmlns:xs="http://www.w3.org/2001/XMLSchema" xmlns:p="http://schemas.microsoft.com/office/2006/metadata/properties" xmlns:ns3="2a9572be-70e7-4640-b730-6b2f6169728b" xmlns:ns4="f6f89937-4def-44f6-b50b-4cde9b2863e3" targetNamespace="http://schemas.microsoft.com/office/2006/metadata/properties" ma:root="true" ma:fieldsID="6db88833b017fb08920892fce3fe7a22" ns3:_="" ns4:_="">
    <xsd:import namespace="2a9572be-70e7-4640-b730-6b2f6169728b"/>
    <xsd:import namespace="f6f89937-4def-44f6-b50b-4cde9b2863e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Location" minOccurs="0"/>
                <xsd:element ref="ns4:MediaLengthInSeconds" minOccurs="0"/>
                <xsd:element ref="ns4:_activity" minOccurs="0"/>
                <xsd:element ref="ns4:MediaServiceSearchProperties"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9572be-70e7-4640-b730-6b2f6169728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f89937-4def-44f6-b50b-4cde9b2863e3"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59A579-D064-4EDE-A43B-CCB4555AA032}">
  <ds:schemaRefs>
    <ds:schemaRef ds:uri="http://purl.org/dc/terms/"/>
    <ds:schemaRef ds:uri="http://purl.org/dc/dcmitype/"/>
    <ds:schemaRef ds:uri="http://purl.org/dc/elements/1.1/"/>
    <ds:schemaRef ds:uri="http://schemas.microsoft.com/office/2006/metadata/properties"/>
    <ds:schemaRef ds:uri="http://schemas.microsoft.com/office/infopath/2007/PartnerControls"/>
    <ds:schemaRef ds:uri="f6f89937-4def-44f6-b50b-4cde9b2863e3"/>
    <ds:schemaRef ds:uri="http://schemas.microsoft.com/office/2006/documentManagement/types"/>
    <ds:schemaRef ds:uri="http://schemas.openxmlformats.org/package/2006/metadata/core-properties"/>
    <ds:schemaRef ds:uri="2a9572be-70e7-4640-b730-6b2f6169728b"/>
    <ds:schemaRef ds:uri="http://www.w3.org/XML/1998/namespace"/>
  </ds:schemaRefs>
</ds:datastoreItem>
</file>

<file path=customXml/itemProps2.xml><?xml version="1.0" encoding="utf-8"?>
<ds:datastoreItem xmlns:ds="http://schemas.openxmlformats.org/officeDocument/2006/customXml" ds:itemID="{330D3130-F1DB-468C-83BB-5A1D2BA207CB}">
  <ds:schemaRefs>
    <ds:schemaRef ds:uri="http://schemas.microsoft.com/sharepoint/v3/contenttype/forms"/>
  </ds:schemaRefs>
</ds:datastoreItem>
</file>

<file path=customXml/itemProps3.xml><?xml version="1.0" encoding="utf-8"?>
<ds:datastoreItem xmlns:ds="http://schemas.openxmlformats.org/officeDocument/2006/customXml" ds:itemID="{5C80B0D8-7173-4ED3-967C-4238856ABF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9572be-70e7-4640-b730-6b2f6169728b"/>
    <ds:schemaRef ds:uri="f6f89937-4def-44f6-b50b-4cde9b2863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4549</Words>
  <Application>Microsoft Office PowerPoint</Application>
  <PresentationFormat>Widescreen</PresentationFormat>
  <Paragraphs>269</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Georgia</vt:lpstr>
      <vt:lpstr>Helvetica</vt:lpstr>
      <vt:lpstr>Inter</vt:lpstr>
      <vt:lpstr>1_Office Theme</vt:lpstr>
      <vt:lpstr>Blockchain Technologies and Applications</vt:lpstr>
      <vt:lpstr>Agenda</vt:lpstr>
      <vt:lpstr>Lecture 3 Recap</vt:lpstr>
      <vt:lpstr>Rollups</vt:lpstr>
      <vt:lpstr>Rollups - Naive</vt:lpstr>
      <vt:lpstr>Rollups - Optimistic</vt:lpstr>
      <vt:lpstr>Rollups – Optimistic – Fraud Proofs</vt:lpstr>
      <vt:lpstr>Rollups - Optimistic – Fraud Proofs</vt:lpstr>
      <vt:lpstr>Rollups - Optimistic – Drawbacks</vt:lpstr>
      <vt:lpstr>Rollups - Zero Knowledge</vt:lpstr>
      <vt:lpstr>Rollups - Zero Knowledge</vt:lpstr>
      <vt:lpstr>Rollups - Zero Knowledge</vt:lpstr>
      <vt:lpstr>Rollups - Zero Knowledge - Drawbacks</vt:lpstr>
      <vt:lpstr>Rollup Quiz</vt:lpstr>
      <vt:lpstr>Rollup Quiz</vt:lpstr>
      <vt:lpstr>Bridges</vt:lpstr>
      <vt:lpstr>Bridges</vt:lpstr>
      <vt:lpstr>Bridges - Examples</vt:lpstr>
      <vt:lpstr>Sharding</vt:lpstr>
      <vt:lpstr>Sharding</vt:lpstr>
      <vt:lpstr>Sharding</vt:lpstr>
      <vt:lpstr>Ethereum  Roadmap</vt:lpstr>
      <vt:lpstr>Quiz</vt:lpstr>
      <vt:lpstr>Quiz</vt:lpstr>
      <vt:lpstr>Decentralized Exchanges - Uniswap</vt:lpstr>
      <vt:lpstr>Decentralized Exchanges - Uniswap</vt:lpstr>
      <vt:lpstr>Decentralized Exchanges - Uniswap</vt:lpstr>
      <vt:lpstr>Decentralized Exchanges – Uniswap – Constant Product</vt:lpstr>
      <vt:lpstr>Decentralized Exchanges – Uniswap – Constant Product</vt:lpstr>
      <vt:lpstr>Decentralized Exchanges – Uniswap – Constant Product</vt:lpstr>
      <vt:lpstr>Decentralized Exchanges – Uniswap – Constant Product</vt:lpstr>
      <vt:lpstr>Exercise – Constant Product</vt:lpstr>
      <vt:lpstr>Tutorial 6 Primer</vt:lpstr>
      <vt:lpstr>  Questions?  Brightspace Link Available to Upload Projects   Tutorial Tomorrow 11-1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Brightspace</dc:title>
  <dc:creator>Kate.Flannery</dc:creator>
  <cp:lastModifiedBy>Andy Le Gear</cp:lastModifiedBy>
  <cp:revision>23</cp:revision>
  <dcterms:created xsi:type="dcterms:W3CDTF">2023-08-17T11:00:35Z</dcterms:created>
  <dcterms:modified xsi:type="dcterms:W3CDTF">2024-05-08T10:24:04Z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0x010100C03ECFAD1AE32C4A9FF45320FDF98F81</vt:lpwstr>
  </property>
  <property fmtid="{D5CDD505-2E9C-101B-9397-08002B2CF9AE}" pid="3" name="MSIP_Label_3ea806cd-318b-4413-baad-99df763c0512_Enabled">
    <vt:lpwstr>true</vt:lpwstr>
  </property>
  <property fmtid="{D5CDD505-2E9C-101B-9397-08002B2CF9AE}" pid="4" name="MSIP_Label_3ea806cd-318b-4413-baad-99df763c0512_SetDate">
    <vt:lpwstr>2024-04-17T19:48:56Z</vt:lpwstr>
  </property>
  <property fmtid="{D5CDD505-2E9C-101B-9397-08002B2CF9AE}" pid="5" name="MSIP_Label_3ea806cd-318b-4413-baad-99df763c0512_Method">
    <vt:lpwstr>Standard</vt:lpwstr>
  </property>
  <property fmtid="{D5CDD505-2E9C-101B-9397-08002B2CF9AE}" pid="6" name="MSIP_Label_3ea806cd-318b-4413-baad-99df763c0512_Name">
    <vt:lpwstr>Public</vt:lpwstr>
  </property>
  <property fmtid="{D5CDD505-2E9C-101B-9397-08002B2CF9AE}" pid="7" name="MSIP_Label_3ea806cd-318b-4413-baad-99df763c0512_SiteId">
    <vt:lpwstr>87c6cf41-3423-4938-a5f6-562d06935134</vt:lpwstr>
  </property>
  <property fmtid="{D5CDD505-2E9C-101B-9397-08002B2CF9AE}" pid="8" name="MSIP_Label_3ea806cd-318b-4413-baad-99df763c0512_ActionId">
    <vt:lpwstr>95c5458c-35eb-486d-bd1c-5aff420b1d13</vt:lpwstr>
  </property>
  <property fmtid="{D5CDD505-2E9C-101B-9397-08002B2CF9AE}" pid="9" name="MSIP_Label_3ea806cd-318b-4413-baad-99df763c0512_ContentBits">
    <vt:lpwstr>0</vt:lpwstr>
  </property>
</Properties>
</file>