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sldIdLst>
    <p:sldId id="326" r:id="rId5"/>
    <p:sldId id="329" r:id="rId6"/>
    <p:sldId id="330" r:id="rId7"/>
    <p:sldId id="358" r:id="rId8"/>
    <p:sldId id="359" r:id="rId9"/>
    <p:sldId id="360" r:id="rId10"/>
    <p:sldId id="361" r:id="rId11"/>
    <p:sldId id="362" r:id="rId12"/>
    <p:sldId id="345" r:id="rId13"/>
    <p:sldId id="344" r:id="rId14"/>
    <p:sldId id="346" r:id="rId15"/>
    <p:sldId id="347" r:id="rId16"/>
    <p:sldId id="348" r:id="rId17"/>
    <p:sldId id="349" r:id="rId18"/>
    <p:sldId id="350" r:id="rId19"/>
    <p:sldId id="351" r:id="rId20"/>
    <p:sldId id="352" r:id="rId21"/>
    <p:sldId id="353" r:id="rId22"/>
    <p:sldId id="354" r:id="rId23"/>
    <p:sldId id="355" r:id="rId24"/>
    <p:sldId id="356" r:id="rId25"/>
    <p:sldId id="357" r:id="rId26"/>
    <p:sldId id="363" r:id="rId27"/>
    <p:sldId id="364" r:id="rId28"/>
    <p:sldId id="365" r:id="rId29"/>
    <p:sldId id="366" r:id="rId30"/>
    <p:sldId id="367" r:id="rId31"/>
    <p:sldId id="368" r:id="rId32"/>
    <p:sldId id="369" r:id="rId33"/>
    <p:sldId id="370" r:id="rId34"/>
    <p:sldId id="371" r:id="rId35"/>
    <p:sldId id="343" r:id="rId36"/>
    <p:sldId id="372" r:id="rId37"/>
    <p:sldId id="373" r:id="rId38"/>
    <p:sldId id="37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6DF88E-EA11-49D9-B904-C5FAECCAB55D}">
          <p14:sldIdLst>
            <p14:sldId id="326"/>
            <p14:sldId id="329"/>
            <p14:sldId id="330"/>
            <p14:sldId id="358"/>
            <p14:sldId id="359"/>
            <p14:sldId id="360"/>
            <p14:sldId id="361"/>
            <p14:sldId id="362"/>
            <p14:sldId id="345"/>
            <p14:sldId id="344"/>
            <p14:sldId id="346"/>
            <p14:sldId id="347"/>
            <p14:sldId id="348"/>
            <p14:sldId id="349"/>
            <p14:sldId id="350"/>
            <p14:sldId id="351"/>
            <p14:sldId id="352"/>
            <p14:sldId id="353"/>
            <p14:sldId id="354"/>
            <p14:sldId id="355"/>
            <p14:sldId id="356"/>
            <p14:sldId id="357"/>
            <p14:sldId id="363"/>
            <p14:sldId id="364"/>
            <p14:sldId id="365"/>
            <p14:sldId id="366"/>
            <p14:sldId id="367"/>
            <p14:sldId id="368"/>
            <p14:sldId id="369"/>
            <p14:sldId id="370"/>
            <p14:sldId id="371"/>
            <p14:sldId id="343"/>
            <p14:sldId id="372"/>
            <p14:sldId id="373"/>
            <p14:sldId id="3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A734C7-7E91-48F0-AA99-F7F884F249AC}" v="9" dt="2023-08-17T14:15:14.4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2" d="100"/>
          <a:sy n="152" d="100"/>
        </p:scale>
        <p:origin x="604"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9936D-AC13-41E3-9124-2C9F0B6A3178}" type="datetimeFigureOut">
              <a:rPr lang="en-IE" smtClean="0"/>
              <a:t>25/04/2024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789AC8-F6BE-494E-A440-90A18C96299F}" type="slidenum">
              <a:rPr lang="en-IE" smtClean="0"/>
              <a:t>‹#›</a:t>
            </a:fld>
            <a:endParaRPr lang="en-IE"/>
          </a:p>
        </p:txBody>
      </p:sp>
    </p:spTree>
    <p:extLst>
      <p:ext uri="{BB962C8B-B14F-4D97-AF65-F5344CB8AC3E}">
        <p14:creationId xmlns:p14="http://schemas.microsoft.com/office/powerpoint/2010/main" val="2404958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647936" y="5249620"/>
            <a:ext cx="7559262" cy="537713"/>
          </a:xfrm>
        </p:spPr>
        <p:txBody>
          <a:bodyPr anchor="t">
            <a:normAutofit/>
          </a:bodyPr>
          <a:lstStyle>
            <a:lvl1pPr algn="l">
              <a:defRPr sz="3038">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2BE1192D-1B69-A648-85CB-F16FFBDED5C7}"/>
              </a:ext>
            </a:extLst>
          </p:cNvPr>
          <p:cNvSpPr>
            <a:spLocks noGrp="1"/>
          </p:cNvSpPr>
          <p:nvPr>
            <p:ph type="subTitle" idx="1"/>
          </p:nvPr>
        </p:nvSpPr>
        <p:spPr>
          <a:xfrm>
            <a:off x="647936" y="5787333"/>
            <a:ext cx="7559262" cy="537713"/>
          </a:xfrm>
        </p:spPr>
        <p:txBody>
          <a:bodyPr anchor="t">
            <a:normAutofit/>
          </a:bodyPr>
          <a:lstStyle>
            <a:lvl1pPr marL="0" indent="0" algn="l">
              <a:buNone/>
              <a:defRPr sz="2363">
                <a:solidFill>
                  <a:srgbClr val="00A956"/>
                </a:solidFill>
                <a:latin typeface="Georgia" panose="02040502050405020303" pitchFamily="18" charset="0"/>
              </a:defRPr>
            </a:lvl1pPr>
            <a:lvl2pPr marL="411589" indent="0" algn="ctr">
              <a:buNone/>
              <a:defRPr sz="1800"/>
            </a:lvl2pPr>
            <a:lvl3pPr marL="823178" indent="0" algn="ctr">
              <a:buNone/>
              <a:defRPr sz="1620"/>
            </a:lvl3pPr>
            <a:lvl4pPr marL="1234767" indent="0" algn="ctr">
              <a:buNone/>
              <a:defRPr sz="1441"/>
            </a:lvl4pPr>
            <a:lvl5pPr marL="1646356" indent="0" algn="ctr">
              <a:buNone/>
              <a:defRPr sz="1441"/>
            </a:lvl5pPr>
            <a:lvl6pPr marL="2057945" indent="0" algn="ctr">
              <a:buNone/>
              <a:defRPr sz="1441"/>
            </a:lvl6pPr>
            <a:lvl7pPr marL="2469534" indent="0" algn="ctr">
              <a:buNone/>
              <a:defRPr sz="1441"/>
            </a:lvl7pPr>
            <a:lvl8pPr marL="2881122" indent="0" algn="ctr">
              <a:buNone/>
              <a:defRPr sz="1441"/>
            </a:lvl8pPr>
            <a:lvl9pPr marL="3292712" indent="0" algn="ctr">
              <a:buNone/>
              <a:defRPr sz="1441"/>
            </a:lvl9pPr>
          </a:lstStyle>
          <a:p>
            <a:r>
              <a:rPr lang="en-US"/>
              <a:t>Click to edit Master subtitle style</a:t>
            </a:r>
          </a:p>
        </p:txBody>
      </p:sp>
    </p:spTree>
    <p:extLst>
      <p:ext uri="{BB962C8B-B14F-4D97-AF65-F5344CB8AC3E}">
        <p14:creationId xmlns:p14="http://schemas.microsoft.com/office/powerpoint/2010/main" val="691133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D19D5-0F85-CB4E-B0A9-93B988A6B1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A9A43A-A3AB-9641-9E5A-9DA8B2CC07DB}"/>
              </a:ext>
            </a:extLst>
          </p:cNvPr>
          <p:cNvSpPr>
            <a:spLocks noGrp="1"/>
          </p:cNvSpPr>
          <p:nvPr>
            <p:ph type="dt" sz="half" idx="10"/>
          </p:nvPr>
        </p:nvSpPr>
        <p:spPr/>
        <p:txBody>
          <a:bodyPr/>
          <a:lstStyle/>
          <a:p>
            <a:r>
              <a:rPr lang="en-IE"/>
              <a:t>06.11.19</a:t>
            </a:r>
            <a:endParaRPr lang="en-US"/>
          </a:p>
        </p:txBody>
      </p:sp>
      <p:sp>
        <p:nvSpPr>
          <p:cNvPr id="4" name="Footer Placeholder 3">
            <a:extLst>
              <a:ext uri="{FF2B5EF4-FFF2-40B4-BE49-F238E27FC236}">
                <a16:creationId xmlns:a16="http://schemas.microsoft.com/office/drawing/2014/main" id="{692B5666-28FF-9F4F-8C5C-D506843989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6F1F43-8673-9348-80A9-029FC361783D}"/>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057640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8995B1-CE25-1148-9140-B20A1F189560}"/>
              </a:ext>
            </a:extLst>
          </p:cNvPr>
          <p:cNvSpPr>
            <a:spLocks noGrp="1"/>
          </p:cNvSpPr>
          <p:nvPr>
            <p:ph type="dt" sz="half" idx="10"/>
          </p:nvPr>
        </p:nvSpPr>
        <p:spPr/>
        <p:txBody>
          <a:bodyPr/>
          <a:lstStyle/>
          <a:p>
            <a:r>
              <a:rPr lang="en-IE"/>
              <a:t>06.11.19</a:t>
            </a:r>
            <a:endParaRPr lang="en-US"/>
          </a:p>
        </p:txBody>
      </p:sp>
      <p:sp>
        <p:nvSpPr>
          <p:cNvPr id="3" name="Footer Placeholder 2">
            <a:extLst>
              <a:ext uri="{FF2B5EF4-FFF2-40B4-BE49-F238E27FC236}">
                <a16:creationId xmlns:a16="http://schemas.microsoft.com/office/drawing/2014/main" id="{74C093B2-889C-3D45-91E5-6ABBE19F1D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78FF8-B193-9B4D-A0D1-BDFE4CDC2F01}"/>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2682402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647936" y="4374684"/>
            <a:ext cx="7559262" cy="1220748"/>
          </a:xfrm>
        </p:spPr>
        <p:txBody>
          <a:bodyPr anchor="t">
            <a:normAutofit/>
          </a:bodyPr>
          <a:lstStyle>
            <a:lvl1pPr algn="l">
              <a:defRPr sz="3173" b="1">
                <a:solidFill>
                  <a:srgbClr val="00A956"/>
                </a:solidFill>
                <a:latin typeface="Helvetica" pitchFamily="2" charset="0"/>
              </a:defRPr>
            </a:lvl1pPr>
          </a:lstStyle>
          <a:p>
            <a:r>
              <a:rPr lang="en-US"/>
              <a:t>Click to edit Master title style</a:t>
            </a:r>
          </a:p>
        </p:txBody>
      </p:sp>
    </p:spTree>
    <p:extLst>
      <p:ext uri="{BB962C8B-B14F-4D97-AF65-F5344CB8AC3E}">
        <p14:creationId xmlns:p14="http://schemas.microsoft.com/office/powerpoint/2010/main" val="3865259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Only">
  <p:cSld name="1_Title Only">
    <p:bg>
      <p:bgPr>
        <a:solidFill>
          <a:schemeClr val="lt1"/>
        </a:solidFill>
        <a:effectLst/>
      </p:bgPr>
    </p:bg>
    <p:spTree>
      <p:nvGrpSpPr>
        <p:cNvPr id="1" name="Shape 21"/>
        <p:cNvGrpSpPr/>
        <p:nvPr/>
      </p:nvGrpSpPr>
      <p:grpSpPr>
        <a:xfrm>
          <a:off x="0" y="0"/>
          <a:ext cx="0" cy="0"/>
          <a:chOff x="0" y="0"/>
          <a:chExt cx="0" cy="0"/>
        </a:xfrm>
      </p:grpSpPr>
      <p:sp>
        <p:nvSpPr>
          <p:cNvPr id="22" name="Google Shape;22;p3"/>
          <p:cNvSpPr/>
          <p:nvPr/>
        </p:nvSpPr>
        <p:spPr>
          <a:xfrm>
            <a:off x="0" y="1"/>
            <a:ext cx="12190392" cy="6856435"/>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48">
              <a:solidFill>
                <a:schemeClr val="dk1"/>
              </a:solidFill>
              <a:latin typeface="Calibri"/>
              <a:ea typeface="Calibri"/>
              <a:cs typeface="Calibri"/>
              <a:sym typeface="Calibri"/>
            </a:endParaRPr>
          </a:p>
        </p:txBody>
      </p:sp>
      <p:sp>
        <p:nvSpPr>
          <p:cNvPr id="23" name="Google Shape;23;p3"/>
          <p:cNvSpPr txBox="1">
            <a:spLocks noGrp="1"/>
          </p:cNvSpPr>
          <p:nvPr>
            <p:ph type="title"/>
          </p:nvPr>
        </p:nvSpPr>
        <p:spPr>
          <a:xfrm>
            <a:off x="6675875" y="700326"/>
            <a:ext cx="4293987" cy="198951"/>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437" b="0" i="0">
                <a:solidFill>
                  <a:schemeClr val="lt1"/>
                </a:solidFill>
                <a:latin typeface="Inter"/>
                <a:ea typeface="Inter"/>
                <a:cs typeface="Inter"/>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145280" y="6377940"/>
            <a:ext cx="3901440" cy="16622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dt" idx="10"/>
          </p:nvPr>
        </p:nvSpPr>
        <p:spPr>
          <a:xfrm>
            <a:off x="609601" y="6377940"/>
            <a:ext cx="2804160" cy="16622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778240" y="6377941"/>
            <a:ext cx="2804160" cy="166199"/>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IE" smtClean="0"/>
              <a:pPr/>
              <a:t>‹#›</a:t>
            </a:fld>
            <a:endParaRPr lang="en-IE" sz="1848">
              <a:latin typeface="Calibri"/>
              <a:ea typeface="Calibri"/>
              <a:cs typeface="Calibri"/>
              <a:sym typeface="Calibri"/>
            </a:endParaRPr>
          </a:p>
        </p:txBody>
      </p:sp>
    </p:spTree>
    <p:extLst>
      <p:ext uri="{BB962C8B-B14F-4D97-AF65-F5344CB8AC3E}">
        <p14:creationId xmlns:p14="http://schemas.microsoft.com/office/powerpoint/2010/main" val="2670988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83AE-721B-8E45-86D0-EDEFBB6DA657}"/>
              </a:ext>
            </a:extLst>
          </p:cNvPr>
          <p:cNvSpPr>
            <a:spLocks noGrp="1"/>
          </p:cNvSpPr>
          <p:nvPr>
            <p:ph type="title"/>
          </p:nvPr>
        </p:nvSpPr>
        <p:spPr>
          <a:xfrm>
            <a:off x="647937" y="2527595"/>
            <a:ext cx="8099209" cy="454274"/>
          </a:xfrm>
        </p:spPr>
        <p:txBody>
          <a:bodyPr anchor="t"/>
          <a:lstStyle>
            <a:lvl1pPr>
              <a:defRPr sz="3038"/>
            </a:lvl1pPr>
          </a:lstStyle>
          <a:p>
            <a:r>
              <a:rPr lang="en-US"/>
              <a:t>Click to edit Master title style</a:t>
            </a:r>
          </a:p>
        </p:txBody>
      </p:sp>
      <p:sp>
        <p:nvSpPr>
          <p:cNvPr id="3" name="Text Placeholder 2">
            <a:extLst>
              <a:ext uri="{FF2B5EF4-FFF2-40B4-BE49-F238E27FC236}">
                <a16:creationId xmlns:a16="http://schemas.microsoft.com/office/drawing/2014/main" id="{D1279186-9A63-804D-B992-7A2615733B23}"/>
              </a:ext>
            </a:extLst>
          </p:cNvPr>
          <p:cNvSpPr>
            <a:spLocks noGrp="1"/>
          </p:cNvSpPr>
          <p:nvPr>
            <p:ph type="body" idx="1"/>
          </p:nvPr>
        </p:nvSpPr>
        <p:spPr>
          <a:xfrm>
            <a:off x="647937" y="2981869"/>
            <a:ext cx="8099209" cy="447131"/>
          </a:xfrm>
        </p:spPr>
        <p:txBody>
          <a:bodyPr anchor="t"/>
          <a:lstStyle>
            <a:lvl1pPr marL="0" indent="0">
              <a:buNone/>
              <a:defRPr sz="2025">
                <a:solidFill>
                  <a:srgbClr val="005336"/>
                </a:solidFill>
              </a:defRPr>
            </a:lvl1pPr>
            <a:lvl2pPr marL="411589" indent="0">
              <a:buNone/>
              <a:defRPr sz="1800">
                <a:solidFill>
                  <a:schemeClr val="tx1">
                    <a:tint val="75000"/>
                  </a:schemeClr>
                </a:solidFill>
              </a:defRPr>
            </a:lvl2pPr>
            <a:lvl3pPr marL="823178" indent="0">
              <a:buNone/>
              <a:defRPr sz="1620">
                <a:solidFill>
                  <a:schemeClr val="tx1">
                    <a:tint val="75000"/>
                  </a:schemeClr>
                </a:solidFill>
              </a:defRPr>
            </a:lvl3pPr>
            <a:lvl4pPr marL="1234767" indent="0">
              <a:buNone/>
              <a:defRPr sz="1441">
                <a:solidFill>
                  <a:schemeClr val="tx1">
                    <a:tint val="75000"/>
                  </a:schemeClr>
                </a:solidFill>
              </a:defRPr>
            </a:lvl4pPr>
            <a:lvl5pPr marL="1646356" indent="0">
              <a:buNone/>
              <a:defRPr sz="1441">
                <a:solidFill>
                  <a:schemeClr val="tx1">
                    <a:tint val="75000"/>
                  </a:schemeClr>
                </a:solidFill>
              </a:defRPr>
            </a:lvl5pPr>
            <a:lvl6pPr marL="2057945" indent="0">
              <a:buNone/>
              <a:defRPr sz="1441">
                <a:solidFill>
                  <a:schemeClr val="tx1">
                    <a:tint val="75000"/>
                  </a:schemeClr>
                </a:solidFill>
              </a:defRPr>
            </a:lvl6pPr>
            <a:lvl7pPr marL="2469534" indent="0">
              <a:buNone/>
              <a:defRPr sz="1441">
                <a:solidFill>
                  <a:schemeClr val="tx1">
                    <a:tint val="75000"/>
                  </a:schemeClr>
                </a:solidFill>
              </a:defRPr>
            </a:lvl7pPr>
            <a:lvl8pPr marL="2881122" indent="0">
              <a:buNone/>
              <a:defRPr sz="1441">
                <a:solidFill>
                  <a:schemeClr val="tx1">
                    <a:tint val="75000"/>
                  </a:schemeClr>
                </a:solidFill>
              </a:defRPr>
            </a:lvl8pPr>
            <a:lvl9pPr marL="3292712" indent="0">
              <a:buNone/>
              <a:defRPr sz="1441">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E03FE8-725B-C542-9752-0F0519FD700C}"/>
              </a:ext>
            </a:extLst>
          </p:cNvPr>
          <p:cNvSpPr>
            <a:spLocks noGrp="1"/>
          </p:cNvSpPr>
          <p:nvPr>
            <p:ph type="dt" sz="half" idx="10"/>
          </p:nvPr>
        </p:nvSpPr>
        <p:spPr/>
        <p:txBody>
          <a:bodyPr/>
          <a:lstStyle>
            <a:lvl1pPr>
              <a:defRPr>
                <a:solidFill>
                  <a:srgbClr val="00A956"/>
                </a:solidFill>
              </a:defRPr>
            </a:lvl1pPr>
          </a:lstStyle>
          <a:p>
            <a:r>
              <a:rPr lang="en-IE"/>
              <a:t>06.11.19</a:t>
            </a:r>
            <a:endParaRPr lang="en-US"/>
          </a:p>
        </p:txBody>
      </p:sp>
      <p:sp>
        <p:nvSpPr>
          <p:cNvPr id="8" name="Picture Placeholder 7">
            <a:extLst>
              <a:ext uri="{FF2B5EF4-FFF2-40B4-BE49-F238E27FC236}">
                <a16:creationId xmlns:a16="http://schemas.microsoft.com/office/drawing/2014/main" id="{A262716B-0319-2E48-8A4F-A486A8CCA025}"/>
              </a:ext>
            </a:extLst>
          </p:cNvPr>
          <p:cNvSpPr>
            <a:spLocks noGrp="1"/>
          </p:cNvSpPr>
          <p:nvPr>
            <p:ph type="pic" sz="quarter" idx="11"/>
          </p:nvPr>
        </p:nvSpPr>
        <p:spPr>
          <a:xfrm>
            <a:off x="2537752" y="3645569"/>
            <a:ext cx="1781826" cy="510380"/>
          </a:xfrm>
        </p:spPr>
        <p:txBody>
          <a:bodyPr/>
          <a:lstStyle>
            <a:lvl1pPr marL="0" indent="0">
              <a:buNone/>
              <a:defRPr/>
            </a:lvl1pPr>
          </a:lstStyle>
          <a:p>
            <a:r>
              <a:rPr lang="en-US"/>
              <a:t>Click icon to add picture</a:t>
            </a:r>
          </a:p>
        </p:txBody>
      </p:sp>
      <p:pic>
        <p:nvPicPr>
          <p:cNvPr id="10" name="Picture 9">
            <a:extLst>
              <a:ext uri="{FF2B5EF4-FFF2-40B4-BE49-F238E27FC236}">
                <a16:creationId xmlns:a16="http://schemas.microsoft.com/office/drawing/2014/main" id="{B704787F-D361-3E40-984A-D6B2F134C97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937" y="3402531"/>
            <a:ext cx="1781826" cy="1002532"/>
          </a:xfrm>
          <a:prstGeom prst="rect">
            <a:avLst/>
          </a:prstGeom>
        </p:spPr>
      </p:pic>
    </p:spTree>
    <p:extLst>
      <p:ext uri="{BB962C8B-B14F-4D97-AF65-F5344CB8AC3E}">
        <p14:creationId xmlns:p14="http://schemas.microsoft.com/office/powerpoint/2010/main" val="41979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57A8-4F44-A743-9523-4F882D6B3E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F2297-C797-C746-BFFC-71DBB90706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BC500-FEB0-E34F-8384-75379BA5205D}"/>
              </a:ext>
            </a:extLst>
          </p:cNvPr>
          <p:cNvSpPr>
            <a:spLocks noGrp="1"/>
          </p:cNvSpPr>
          <p:nvPr>
            <p:ph type="dt" sz="half" idx="10"/>
          </p:nvPr>
        </p:nvSpPr>
        <p:spPr/>
        <p:txBody>
          <a:bodyPr/>
          <a:lstStyle/>
          <a:p>
            <a:r>
              <a:rPr lang="en-IE"/>
              <a:t>06.11.19</a:t>
            </a:r>
            <a:endParaRPr lang="en-US"/>
          </a:p>
        </p:txBody>
      </p:sp>
      <p:sp>
        <p:nvSpPr>
          <p:cNvPr id="5" name="Footer Placeholder 4">
            <a:extLst>
              <a:ext uri="{FF2B5EF4-FFF2-40B4-BE49-F238E27FC236}">
                <a16:creationId xmlns:a16="http://schemas.microsoft.com/office/drawing/2014/main" id="{29A23037-7A0A-9643-8F64-D23E831E5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CD8BA-88AE-0D4A-A7D5-B98698AD4567}"/>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744656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amp;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647937" y="1628355"/>
            <a:ext cx="5181600" cy="1204687"/>
          </a:xfrm>
        </p:spPr>
        <p:txBody>
          <a:bodyPr/>
          <a:lstStyle>
            <a:lvl1pPr marL="0" indent="0">
              <a:lnSpc>
                <a:spcPct val="100000"/>
              </a:lnSpc>
              <a:buNone/>
              <a:defRPr b="1"/>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
        <p:nvSpPr>
          <p:cNvPr id="4" name="Content Placeholder 3">
            <a:extLst>
              <a:ext uri="{FF2B5EF4-FFF2-40B4-BE49-F238E27FC236}">
                <a16:creationId xmlns:a16="http://schemas.microsoft.com/office/drawing/2014/main" id="{B238C761-09FD-F940-A379-C15FF3112D08}"/>
              </a:ext>
            </a:extLst>
          </p:cNvPr>
          <p:cNvSpPr>
            <a:spLocks noGrp="1"/>
          </p:cNvSpPr>
          <p:nvPr>
            <p:ph sz="half" idx="2"/>
          </p:nvPr>
        </p:nvSpPr>
        <p:spPr>
          <a:xfrm>
            <a:off x="6172201" y="1628354"/>
            <a:ext cx="4991337" cy="4351338"/>
          </a:xfrm>
        </p:spPr>
        <p:txBody>
          <a:bodyPr/>
          <a:lstStyle>
            <a:lvl1pPr>
              <a:lnSpc>
                <a:spcPts val="2903"/>
              </a:lnSpc>
              <a:defRPr sz="1688" b="1"/>
            </a:lvl1pPr>
            <a:lvl2pPr>
              <a:lnSpc>
                <a:spcPts val="2903"/>
              </a:lnSpc>
              <a:defRPr sz="1688" b="1"/>
            </a:lvl2pPr>
            <a:lvl3pPr>
              <a:lnSpc>
                <a:spcPts val="2903"/>
              </a:lnSpc>
              <a:defRPr sz="1688" b="1"/>
            </a:lvl3pPr>
            <a:lvl4pPr>
              <a:lnSpc>
                <a:spcPts val="2903"/>
              </a:lnSpc>
              <a:defRPr sz="1688" b="1"/>
            </a:lvl4pPr>
            <a:lvl5pPr>
              <a:lnSpc>
                <a:spcPts val="2903"/>
              </a:lnSpc>
              <a:defRPr sz="1688"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647937" y="2940152"/>
            <a:ext cx="5181600" cy="3039541"/>
          </a:xfrm>
        </p:spPr>
        <p:txBody>
          <a:bodyPr/>
          <a:lstStyle>
            <a:lvl1pPr marL="0" indent="0">
              <a:lnSpc>
                <a:spcPct val="100000"/>
              </a:lnSpc>
              <a:spcBef>
                <a:spcPts val="0"/>
              </a:spcBef>
              <a:buNone/>
              <a:defRPr b="0"/>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Tree>
    <p:extLst>
      <p:ext uri="{BB962C8B-B14F-4D97-AF65-F5344CB8AC3E}">
        <p14:creationId xmlns:p14="http://schemas.microsoft.com/office/powerpoint/2010/main" val="1624252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amp; Pictur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647939" y="1628355"/>
            <a:ext cx="4859525" cy="1204687"/>
          </a:xfrm>
        </p:spPr>
        <p:txBody>
          <a:bodyPr/>
          <a:lstStyle>
            <a:lvl1pPr marL="0" indent="0">
              <a:lnSpc>
                <a:spcPct val="100000"/>
              </a:lnSpc>
              <a:buNone/>
              <a:defRPr b="1"/>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647939" y="2940152"/>
            <a:ext cx="4859525" cy="3039541"/>
          </a:xfrm>
        </p:spPr>
        <p:txBody>
          <a:bodyPr/>
          <a:lstStyle>
            <a:lvl1pPr marL="0" indent="0">
              <a:lnSpc>
                <a:spcPct val="100000"/>
              </a:lnSpc>
              <a:spcBef>
                <a:spcPts val="0"/>
              </a:spcBef>
              <a:buNone/>
              <a:defRPr b="0"/>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
        <p:nvSpPr>
          <p:cNvPr id="10" name="Picture Placeholder 9">
            <a:extLst>
              <a:ext uri="{FF2B5EF4-FFF2-40B4-BE49-F238E27FC236}">
                <a16:creationId xmlns:a16="http://schemas.microsoft.com/office/drawing/2014/main" id="{100852C3-1AE9-6D47-B34A-4970BBFD8C34}"/>
              </a:ext>
            </a:extLst>
          </p:cNvPr>
          <p:cNvSpPr>
            <a:spLocks noGrp="1"/>
          </p:cNvSpPr>
          <p:nvPr>
            <p:ph type="pic" sz="quarter" idx="14"/>
          </p:nvPr>
        </p:nvSpPr>
        <p:spPr>
          <a:xfrm>
            <a:off x="5669446" y="1628355"/>
            <a:ext cx="5939420" cy="3645569"/>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1804412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a:t>Click icon to add picture</a:t>
            </a:r>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0" y="0"/>
            <a:ext cx="5739714"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231492" indent="-231492">
              <a:lnSpc>
                <a:spcPts val="2700"/>
              </a:lnSpc>
              <a:spcBef>
                <a:spcPts val="0"/>
              </a:spcBef>
              <a:buFont typeface="Arial" panose="020B0604020202020204" pitchFamily="34" charset="0"/>
              <a:buChar char="•"/>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1566428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Transparent 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a:t>Click icon to add picture</a:t>
            </a:r>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0" y="0"/>
            <a:ext cx="5739714"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231492" indent="-231492">
              <a:lnSpc>
                <a:spcPts val="2700"/>
              </a:lnSpc>
              <a:spcBef>
                <a:spcPts val="0"/>
              </a:spcBef>
              <a:buFont typeface="Arial" panose="020B0604020202020204" pitchFamily="34" charset="0"/>
              <a:buChar char="•"/>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690363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a:t>Click icon to add picture</a:t>
            </a:r>
          </a:p>
        </p:txBody>
      </p:sp>
      <p:pic>
        <p:nvPicPr>
          <p:cNvPr id="10" name="Picture 9">
            <a:extLst>
              <a:ext uri="{FF2B5EF4-FFF2-40B4-BE49-F238E27FC236}">
                <a16:creationId xmlns:a16="http://schemas.microsoft.com/office/drawing/2014/main" id="{C76267A8-E11A-BC4B-ABF0-35302C5B76E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0" y="-1553"/>
            <a:ext cx="5739715"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0" indent="0">
              <a:lnSpc>
                <a:spcPts val="2700"/>
              </a:lnSpc>
              <a:spcBef>
                <a:spcPts val="0"/>
              </a:spcBef>
              <a:buFont typeface="Arial" panose="020B0604020202020204" pitchFamily="34" charset="0"/>
              <a:buNone/>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646333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Transparent 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a:t>Click icon to add picture</a:t>
            </a:r>
          </a:p>
        </p:txBody>
      </p:sp>
      <p:pic>
        <p:nvPicPr>
          <p:cNvPr id="10" name="Picture 9">
            <a:extLst>
              <a:ext uri="{FF2B5EF4-FFF2-40B4-BE49-F238E27FC236}">
                <a16:creationId xmlns:a16="http://schemas.microsoft.com/office/drawing/2014/main" id="{5482D14D-EFB8-194E-9283-741A4DB5D39E}"/>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0" y="-1553"/>
            <a:ext cx="5739715"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0" indent="0">
              <a:lnSpc>
                <a:spcPts val="2700"/>
              </a:lnSpc>
              <a:spcBef>
                <a:spcPts val="0"/>
              </a:spcBef>
              <a:buFont typeface="Arial" panose="020B0604020202020204" pitchFamily="34" charset="0"/>
              <a:buNone/>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1457519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7FBCA-0170-A045-A7B9-C21077D8ECE0}"/>
              </a:ext>
            </a:extLst>
          </p:cNvPr>
          <p:cNvSpPr>
            <a:spLocks noGrp="1"/>
          </p:cNvSpPr>
          <p:nvPr>
            <p:ph type="title"/>
          </p:nvPr>
        </p:nvSpPr>
        <p:spPr>
          <a:xfrm>
            <a:off x="647937" y="826329"/>
            <a:ext cx="10515600" cy="704101"/>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ECAE127D-E475-0447-ABE5-C831EB30D39D}"/>
              </a:ext>
            </a:extLst>
          </p:cNvPr>
          <p:cNvSpPr>
            <a:spLocks noGrp="1"/>
          </p:cNvSpPr>
          <p:nvPr>
            <p:ph type="body" idx="1"/>
          </p:nvPr>
        </p:nvSpPr>
        <p:spPr>
          <a:xfrm>
            <a:off x="647937" y="1628354"/>
            <a:ext cx="10515600" cy="32220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1DA5F-71C7-C24D-A60E-69D381002AD5}"/>
              </a:ext>
            </a:extLst>
          </p:cNvPr>
          <p:cNvSpPr>
            <a:spLocks noGrp="1"/>
          </p:cNvSpPr>
          <p:nvPr>
            <p:ph type="dt" sz="half" idx="2"/>
          </p:nvPr>
        </p:nvSpPr>
        <p:spPr>
          <a:xfrm>
            <a:off x="647937" y="6318987"/>
            <a:ext cx="2743200" cy="365125"/>
          </a:xfrm>
          <a:prstGeom prst="rect">
            <a:avLst/>
          </a:prstGeom>
        </p:spPr>
        <p:txBody>
          <a:bodyPr vert="horz" lIns="91440" tIns="45720" rIns="91440" bIns="45720" rtlCol="0" anchor="ctr">
            <a:noAutofit/>
          </a:bodyPr>
          <a:lstStyle>
            <a:lvl1pPr algn="l">
              <a:defRPr sz="1080">
                <a:solidFill>
                  <a:srgbClr val="005336"/>
                </a:solidFill>
                <a:latin typeface="Helvetica" pitchFamily="2" charset="0"/>
              </a:defRPr>
            </a:lvl1pPr>
          </a:lstStyle>
          <a:p>
            <a:r>
              <a:rPr lang="en-IE"/>
              <a:t>06.11.19</a:t>
            </a:r>
            <a:endParaRPr lang="en-US"/>
          </a:p>
        </p:txBody>
      </p:sp>
      <p:sp>
        <p:nvSpPr>
          <p:cNvPr id="5" name="Footer Placeholder 4">
            <a:extLst>
              <a:ext uri="{FF2B5EF4-FFF2-40B4-BE49-F238E27FC236}">
                <a16:creationId xmlns:a16="http://schemas.microsoft.com/office/drawing/2014/main" id="{85C6C108-9FF4-4247-BF63-31A399B9D07C}"/>
              </a:ext>
            </a:extLst>
          </p:cNvPr>
          <p:cNvSpPr>
            <a:spLocks noGrp="1"/>
          </p:cNvSpPr>
          <p:nvPr>
            <p:ph type="ftr" sz="quarter" idx="3"/>
          </p:nvPr>
        </p:nvSpPr>
        <p:spPr>
          <a:xfrm>
            <a:off x="3391136" y="6318987"/>
            <a:ext cx="4114800" cy="365125"/>
          </a:xfrm>
          <a:prstGeom prst="rect">
            <a:avLst/>
          </a:prstGeom>
        </p:spPr>
        <p:txBody>
          <a:bodyPr vert="horz" lIns="91440" tIns="45720" rIns="91440" bIns="45720" rtlCol="0" anchor="ctr">
            <a:noAutofit/>
          </a:bodyPr>
          <a:lstStyle>
            <a:lvl1pPr algn="ctr">
              <a:defRPr sz="1080">
                <a:solidFill>
                  <a:srgbClr val="005336"/>
                </a:solidFill>
                <a:latin typeface="Helvetica" pitchFamily="2" charset="0"/>
              </a:defRPr>
            </a:lvl1pPr>
          </a:lstStyle>
          <a:p>
            <a:endParaRPr lang="en-US"/>
          </a:p>
        </p:txBody>
      </p:sp>
      <p:sp>
        <p:nvSpPr>
          <p:cNvPr id="6" name="Slide Number Placeholder 5">
            <a:extLst>
              <a:ext uri="{FF2B5EF4-FFF2-40B4-BE49-F238E27FC236}">
                <a16:creationId xmlns:a16="http://schemas.microsoft.com/office/drawing/2014/main" id="{8E2FD07C-4D6A-8244-A552-36C15D64DCD4}"/>
              </a:ext>
            </a:extLst>
          </p:cNvPr>
          <p:cNvSpPr>
            <a:spLocks noGrp="1"/>
          </p:cNvSpPr>
          <p:nvPr>
            <p:ph type="sldNum" sz="quarter" idx="4"/>
          </p:nvPr>
        </p:nvSpPr>
        <p:spPr>
          <a:xfrm>
            <a:off x="7505937" y="6318987"/>
            <a:ext cx="2237187" cy="365125"/>
          </a:xfrm>
          <a:prstGeom prst="rect">
            <a:avLst/>
          </a:prstGeom>
        </p:spPr>
        <p:txBody>
          <a:bodyPr vert="horz" lIns="91440" tIns="45720" rIns="91440" bIns="45720" rtlCol="0" anchor="ctr">
            <a:noAutofit/>
          </a:bodyPr>
          <a:lstStyle>
            <a:lvl1pPr algn="r">
              <a:defRPr sz="1080">
                <a:solidFill>
                  <a:srgbClr val="005336"/>
                </a:solidFill>
                <a:latin typeface="Helvetica" pitchFamily="2" charset="0"/>
              </a:defRPr>
            </a:lvl1pPr>
          </a:lstStyle>
          <a:p>
            <a:fld id="{78BCC47E-4B7D-1647-9F80-3037E352F95F}" type="slidenum">
              <a:rPr lang="en-US" smtClean="0"/>
              <a:pPr/>
              <a:t>‹#›</a:t>
            </a:fld>
            <a:endParaRPr lang="en-US"/>
          </a:p>
        </p:txBody>
      </p:sp>
    </p:spTree>
    <p:extLst>
      <p:ext uri="{BB962C8B-B14F-4D97-AF65-F5344CB8AC3E}">
        <p14:creationId xmlns:p14="http://schemas.microsoft.com/office/powerpoint/2010/main" val="3327219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p:txStyles>
    <p:titleStyle>
      <a:lvl1pPr algn="l" defTabSz="823178" rtl="0" eaLnBrk="1" latinLnBrk="0" hangingPunct="1">
        <a:lnSpc>
          <a:spcPct val="90000"/>
        </a:lnSpc>
        <a:spcBef>
          <a:spcPct val="0"/>
        </a:spcBef>
        <a:buNone/>
        <a:defRPr sz="3038" b="0" kern="1200">
          <a:solidFill>
            <a:srgbClr val="005336"/>
          </a:solidFill>
          <a:latin typeface="Georgia" panose="02040502050405020303" pitchFamily="18" charset="0"/>
          <a:ea typeface="+mj-ea"/>
          <a:cs typeface="+mj-cs"/>
        </a:defRPr>
      </a:lvl1pPr>
    </p:titleStyle>
    <p:bodyStyle>
      <a:lvl1pPr marL="205794" indent="-205794" algn="l" defTabSz="823178" rtl="0" eaLnBrk="1" latinLnBrk="0" hangingPunct="1">
        <a:lnSpc>
          <a:spcPct val="90000"/>
        </a:lnSpc>
        <a:spcBef>
          <a:spcPts val="901"/>
        </a:spcBef>
        <a:buFont typeface="Arial" panose="020B0604020202020204" pitchFamily="34" charset="0"/>
        <a:buChar char="•"/>
        <a:defRPr sz="1553" kern="1200">
          <a:solidFill>
            <a:srgbClr val="005336"/>
          </a:solidFill>
          <a:latin typeface="Helvetica" pitchFamily="2" charset="0"/>
          <a:ea typeface="+mn-ea"/>
          <a:cs typeface="+mn-cs"/>
        </a:defRPr>
      </a:lvl1pPr>
      <a:lvl2pPr marL="61738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2pPr>
      <a:lvl3pPr marL="102897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3pPr>
      <a:lvl4pPr marL="1440561"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4pPr>
      <a:lvl5pPr marL="1852150"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5pPr>
      <a:lvl6pPr marL="2263739"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32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91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507"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3178" rtl="0" eaLnBrk="1" latinLnBrk="0" hangingPunct="1">
        <a:defRPr sz="1620" kern="1200">
          <a:solidFill>
            <a:schemeClr val="tx1"/>
          </a:solidFill>
          <a:latin typeface="+mn-lt"/>
          <a:ea typeface="+mn-ea"/>
          <a:cs typeface="+mn-cs"/>
        </a:defRPr>
      </a:lvl1pPr>
      <a:lvl2pPr marL="411589" algn="l" defTabSz="823178" rtl="0" eaLnBrk="1" latinLnBrk="0" hangingPunct="1">
        <a:defRPr sz="1620" kern="1200">
          <a:solidFill>
            <a:schemeClr val="tx1"/>
          </a:solidFill>
          <a:latin typeface="+mn-lt"/>
          <a:ea typeface="+mn-ea"/>
          <a:cs typeface="+mn-cs"/>
        </a:defRPr>
      </a:lvl2pPr>
      <a:lvl3pPr marL="823178" algn="l" defTabSz="823178" rtl="0" eaLnBrk="1" latinLnBrk="0" hangingPunct="1">
        <a:defRPr sz="1620" kern="1200">
          <a:solidFill>
            <a:schemeClr val="tx1"/>
          </a:solidFill>
          <a:latin typeface="+mn-lt"/>
          <a:ea typeface="+mn-ea"/>
          <a:cs typeface="+mn-cs"/>
        </a:defRPr>
      </a:lvl3pPr>
      <a:lvl4pPr marL="1234767" algn="l" defTabSz="823178" rtl="0" eaLnBrk="1" latinLnBrk="0" hangingPunct="1">
        <a:defRPr sz="1620" kern="1200">
          <a:solidFill>
            <a:schemeClr val="tx1"/>
          </a:solidFill>
          <a:latin typeface="+mn-lt"/>
          <a:ea typeface="+mn-ea"/>
          <a:cs typeface="+mn-cs"/>
        </a:defRPr>
      </a:lvl4pPr>
      <a:lvl5pPr marL="1646356" algn="l" defTabSz="823178" rtl="0" eaLnBrk="1" latinLnBrk="0" hangingPunct="1">
        <a:defRPr sz="1620" kern="1200">
          <a:solidFill>
            <a:schemeClr val="tx1"/>
          </a:solidFill>
          <a:latin typeface="+mn-lt"/>
          <a:ea typeface="+mn-ea"/>
          <a:cs typeface="+mn-cs"/>
        </a:defRPr>
      </a:lvl5pPr>
      <a:lvl6pPr marL="2057945" algn="l" defTabSz="823178" rtl="0" eaLnBrk="1" latinLnBrk="0" hangingPunct="1">
        <a:defRPr sz="1620" kern="1200">
          <a:solidFill>
            <a:schemeClr val="tx1"/>
          </a:solidFill>
          <a:latin typeface="+mn-lt"/>
          <a:ea typeface="+mn-ea"/>
          <a:cs typeface="+mn-cs"/>
        </a:defRPr>
      </a:lvl6pPr>
      <a:lvl7pPr marL="2469534" algn="l" defTabSz="823178" rtl="0" eaLnBrk="1" latinLnBrk="0" hangingPunct="1">
        <a:defRPr sz="1620" kern="1200">
          <a:solidFill>
            <a:schemeClr val="tx1"/>
          </a:solidFill>
          <a:latin typeface="+mn-lt"/>
          <a:ea typeface="+mn-ea"/>
          <a:cs typeface="+mn-cs"/>
        </a:defRPr>
      </a:lvl7pPr>
      <a:lvl8pPr marL="2881122" algn="l" defTabSz="823178" rtl="0" eaLnBrk="1" latinLnBrk="0" hangingPunct="1">
        <a:defRPr sz="1620" kern="1200">
          <a:solidFill>
            <a:schemeClr val="tx1"/>
          </a:solidFill>
          <a:latin typeface="+mn-lt"/>
          <a:ea typeface="+mn-ea"/>
          <a:cs typeface="+mn-cs"/>
        </a:defRPr>
      </a:lvl8pPr>
      <a:lvl9pPr marL="3292712" algn="l" defTabSz="823178"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blockstream.info/tx/43fde2632b6d1b62a3cdba89d146950662e441033861fcb15aa8f14757c85e5b?expand"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ACCBD6-BA2A-21A9-7743-F5669B021512}"/>
              </a:ext>
            </a:extLst>
          </p:cNvPr>
          <p:cNvSpPr>
            <a:spLocks noGrp="1"/>
          </p:cNvSpPr>
          <p:nvPr>
            <p:ph type="ctrTitle"/>
          </p:nvPr>
        </p:nvSpPr>
        <p:spPr/>
        <p:txBody>
          <a:bodyPr/>
          <a:lstStyle/>
          <a:p>
            <a:r>
              <a:rPr lang="en-IE" dirty="0"/>
              <a:t>Blockchain Technologies and Applications</a:t>
            </a:r>
          </a:p>
        </p:txBody>
      </p:sp>
      <p:sp>
        <p:nvSpPr>
          <p:cNvPr id="8" name="Subtitle 7">
            <a:extLst>
              <a:ext uri="{FF2B5EF4-FFF2-40B4-BE49-F238E27FC236}">
                <a16:creationId xmlns:a16="http://schemas.microsoft.com/office/drawing/2014/main" id="{A2CD30BC-9B02-4FE6-B816-A6234D8DE576}"/>
              </a:ext>
            </a:extLst>
          </p:cNvPr>
          <p:cNvSpPr>
            <a:spLocks noGrp="1"/>
          </p:cNvSpPr>
          <p:nvPr>
            <p:ph type="subTitle" idx="1"/>
          </p:nvPr>
        </p:nvSpPr>
        <p:spPr/>
        <p:txBody>
          <a:bodyPr/>
          <a:lstStyle/>
          <a:p>
            <a:r>
              <a:rPr lang="en-IE" dirty="0"/>
              <a:t>ISE Block 8 – Week 4</a:t>
            </a:r>
          </a:p>
        </p:txBody>
      </p:sp>
    </p:spTree>
    <p:extLst>
      <p:ext uri="{BB962C8B-B14F-4D97-AF65-F5344CB8AC3E}">
        <p14:creationId xmlns:p14="http://schemas.microsoft.com/office/powerpoint/2010/main" val="3499721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FAD0-CE5D-EB1E-6571-9A0B5A935EDD}"/>
              </a:ext>
            </a:extLst>
          </p:cNvPr>
          <p:cNvSpPr>
            <a:spLocks noGrp="1"/>
          </p:cNvSpPr>
          <p:nvPr>
            <p:ph type="title"/>
          </p:nvPr>
        </p:nvSpPr>
        <p:spPr/>
        <p:txBody>
          <a:bodyPr/>
          <a:lstStyle/>
          <a:p>
            <a:r>
              <a:rPr lang="en-IE" dirty="0"/>
              <a:t>Transaction Protocols – Bitcoin Transaction Model</a:t>
            </a:r>
          </a:p>
        </p:txBody>
      </p:sp>
      <p:sp>
        <p:nvSpPr>
          <p:cNvPr id="4" name="Date Placeholder 3">
            <a:extLst>
              <a:ext uri="{FF2B5EF4-FFF2-40B4-BE49-F238E27FC236}">
                <a16:creationId xmlns:a16="http://schemas.microsoft.com/office/drawing/2014/main" id="{23238258-4027-4A16-F1BF-36DE28B7712A}"/>
              </a:ext>
            </a:extLst>
          </p:cNvPr>
          <p:cNvSpPr>
            <a:spLocks noGrp="1"/>
          </p:cNvSpPr>
          <p:nvPr>
            <p:ph type="dt" sz="half" idx="10"/>
          </p:nvPr>
        </p:nvSpPr>
        <p:spPr/>
        <p:txBody>
          <a:bodyPr/>
          <a:lstStyle/>
          <a:p>
            <a:r>
              <a:rPr lang="en-IE"/>
              <a:t>06.11.19</a:t>
            </a:r>
            <a:endParaRPr lang="en-US"/>
          </a:p>
        </p:txBody>
      </p:sp>
      <p:sp>
        <p:nvSpPr>
          <p:cNvPr id="5" name="Rectangle 1">
            <a:extLst>
              <a:ext uri="{FF2B5EF4-FFF2-40B4-BE49-F238E27FC236}">
                <a16:creationId xmlns:a16="http://schemas.microsoft.com/office/drawing/2014/main" id="{8CD054D3-1E74-030C-457E-7FD422F33ACD}"/>
              </a:ext>
            </a:extLst>
          </p:cNvPr>
          <p:cNvSpPr>
            <a:spLocks noGrp="1" noChangeArrowheads="1"/>
          </p:cNvSpPr>
          <p:nvPr>
            <p:ph idx="1"/>
          </p:nvPr>
        </p:nvSpPr>
        <p:spPr bwMode="auto">
          <a:xfrm>
            <a:off x="647937" y="2115911"/>
            <a:ext cx="1057544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1F1F1F"/>
                </a:solidFill>
                <a:effectLst/>
                <a:latin typeface="Google Sans"/>
              </a:rPr>
              <a:t>UTXOs and Your Balance:</a:t>
            </a:r>
            <a:endParaRPr kumimoji="0" lang="en-US" altLang="en-US" sz="1800" b="0" i="0" u="none" strike="noStrike" cap="none" normalizeH="0" baseline="0" dirty="0">
              <a:ln>
                <a:noFill/>
              </a:ln>
              <a:solidFill>
                <a:srgbClr val="1F1F1F"/>
              </a:solidFill>
              <a:effectLst/>
              <a:latin typeface="Google Sans"/>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1F1F1F"/>
                </a:solidFill>
                <a:effectLst/>
                <a:latin typeface="Google Sans"/>
              </a:rPr>
              <a:t>Your Bitcoin wallet balance isn't stored in one place.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1F1F1F"/>
                </a:solidFill>
                <a:effectLst/>
                <a:latin typeface="Google Sans"/>
              </a:rPr>
              <a:t>It's the sum of all UTXOs associated with your wallet addresses.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1F1F1F"/>
                </a:solidFill>
                <a:effectLst/>
                <a:latin typeface="Google Sans"/>
              </a:rPr>
              <a:t>Your wallet software scans the blockchain to find all your UTXOs and calculates the total value.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1F1F1F"/>
                </a:solidFill>
                <a:effectLst/>
                <a:latin typeface="Google Sans"/>
              </a:rPr>
              <a:t>Additional Points:</a:t>
            </a:r>
            <a:endParaRPr kumimoji="0" lang="en-US" altLang="en-US" sz="1800" b="0" i="0" u="none" strike="noStrike" cap="none" normalizeH="0" baseline="0" dirty="0">
              <a:ln>
                <a:noFill/>
              </a:ln>
              <a:solidFill>
                <a:srgbClr val="1F1F1F"/>
              </a:solidFill>
              <a:effectLst/>
              <a:latin typeface="Google Sans"/>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1F1F1F"/>
                </a:solidFill>
                <a:effectLst/>
                <a:latin typeface="Google Sans"/>
              </a:rPr>
              <a:t>UTXOs are public information on the blockchain. Anyone can see them, but only someone with the private key can spend them.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1F1F1F"/>
                </a:solidFill>
                <a:effectLst/>
                <a:latin typeface="Google Sans"/>
              </a:rPr>
              <a:t>Managing UTXOs can be complex. Some wallets offer features to consolidate UTXOs for better transaction efficiency.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1F1F1F"/>
                </a:solidFill>
                <a:effectLst/>
                <a:latin typeface="Google Sans"/>
              </a:rPr>
              <a:t>In essence, UTXOs act like individual coins you spend and receive change for, forming a unique record of ownership on the Bitcoin blockchain.</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40160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FAD0-CE5D-EB1E-6571-9A0B5A935EDD}"/>
              </a:ext>
            </a:extLst>
          </p:cNvPr>
          <p:cNvSpPr>
            <a:spLocks noGrp="1"/>
          </p:cNvSpPr>
          <p:nvPr>
            <p:ph type="title"/>
          </p:nvPr>
        </p:nvSpPr>
        <p:spPr/>
        <p:txBody>
          <a:bodyPr/>
          <a:lstStyle/>
          <a:p>
            <a:r>
              <a:rPr lang="en-IE" dirty="0"/>
              <a:t>Transaction Protocols – Bitcoin Transaction Model</a:t>
            </a:r>
          </a:p>
        </p:txBody>
      </p:sp>
      <p:sp>
        <p:nvSpPr>
          <p:cNvPr id="4" name="Date Placeholder 3">
            <a:extLst>
              <a:ext uri="{FF2B5EF4-FFF2-40B4-BE49-F238E27FC236}">
                <a16:creationId xmlns:a16="http://schemas.microsoft.com/office/drawing/2014/main" id="{23238258-4027-4A16-F1BF-36DE28B7712A}"/>
              </a:ext>
            </a:extLst>
          </p:cNvPr>
          <p:cNvSpPr>
            <a:spLocks noGrp="1"/>
          </p:cNvSpPr>
          <p:nvPr>
            <p:ph type="dt" sz="half" idx="10"/>
          </p:nvPr>
        </p:nvSpPr>
        <p:spPr/>
        <p:txBody>
          <a:bodyPr/>
          <a:lstStyle/>
          <a:p>
            <a:r>
              <a:rPr lang="en-IE"/>
              <a:t>06.11.19</a:t>
            </a:r>
            <a:endParaRPr lang="en-US"/>
          </a:p>
        </p:txBody>
      </p:sp>
      <p:sp>
        <p:nvSpPr>
          <p:cNvPr id="3" name="Content Placeholder 2">
            <a:extLst>
              <a:ext uri="{FF2B5EF4-FFF2-40B4-BE49-F238E27FC236}">
                <a16:creationId xmlns:a16="http://schemas.microsoft.com/office/drawing/2014/main" id="{F220EFA4-6E42-2BF4-C21B-14399623EE17}"/>
              </a:ext>
            </a:extLst>
          </p:cNvPr>
          <p:cNvSpPr>
            <a:spLocks noGrp="1"/>
          </p:cNvSpPr>
          <p:nvPr>
            <p:ph idx="1"/>
          </p:nvPr>
        </p:nvSpPr>
        <p:spPr>
          <a:xfrm>
            <a:off x="647937" y="1628354"/>
            <a:ext cx="10515600" cy="460465"/>
          </a:xfrm>
        </p:spPr>
        <p:txBody>
          <a:bodyPr/>
          <a:lstStyle/>
          <a:p>
            <a:r>
              <a:rPr lang="en-IE" dirty="0"/>
              <a:t>Example:  Transaction 1</a:t>
            </a:r>
          </a:p>
        </p:txBody>
      </p:sp>
      <p:sp>
        <p:nvSpPr>
          <p:cNvPr id="6" name="Rectangle 5">
            <a:extLst>
              <a:ext uri="{FF2B5EF4-FFF2-40B4-BE49-F238E27FC236}">
                <a16:creationId xmlns:a16="http://schemas.microsoft.com/office/drawing/2014/main" id="{2C914EE3-FC44-329C-092B-F4830BA4E112}"/>
              </a:ext>
            </a:extLst>
          </p:cNvPr>
          <p:cNvSpPr/>
          <p:nvPr/>
        </p:nvSpPr>
        <p:spPr>
          <a:xfrm>
            <a:off x="1512444" y="2374840"/>
            <a:ext cx="2288166" cy="4604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400" dirty="0"/>
              <a:t>UTXO 1: value 1BTC: from a</a:t>
            </a:r>
          </a:p>
        </p:txBody>
      </p:sp>
      <p:sp>
        <p:nvSpPr>
          <p:cNvPr id="7" name="Rectangle 6">
            <a:extLst>
              <a:ext uri="{FF2B5EF4-FFF2-40B4-BE49-F238E27FC236}">
                <a16:creationId xmlns:a16="http://schemas.microsoft.com/office/drawing/2014/main" id="{744CCF37-F933-F1DA-E94E-CDFAE70915D4}"/>
              </a:ext>
            </a:extLst>
          </p:cNvPr>
          <p:cNvSpPr/>
          <p:nvPr/>
        </p:nvSpPr>
        <p:spPr>
          <a:xfrm>
            <a:off x="1512444" y="3038803"/>
            <a:ext cx="2288166" cy="4604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400" dirty="0"/>
              <a:t>UTXO 2 : value 1BTC: from b</a:t>
            </a:r>
          </a:p>
        </p:txBody>
      </p:sp>
      <p:sp>
        <p:nvSpPr>
          <p:cNvPr id="8" name="Rectangle 7">
            <a:extLst>
              <a:ext uri="{FF2B5EF4-FFF2-40B4-BE49-F238E27FC236}">
                <a16:creationId xmlns:a16="http://schemas.microsoft.com/office/drawing/2014/main" id="{C29846A1-2F65-B922-32D7-443ECD58977A}"/>
              </a:ext>
            </a:extLst>
          </p:cNvPr>
          <p:cNvSpPr/>
          <p:nvPr/>
        </p:nvSpPr>
        <p:spPr>
          <a:xfrm>
            <a:off x="1512444" y="3702766"/>
            <a:ext cx="2288166" cy="4604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400" dirty="0"/>
              <a:t>UTXO 3 : value 1BTC: from c</a:t>
            </a:r>
          </a:p>
        </p:txBody>
      </p:sp>
      <p:sp>
        <p:nvSpPr>
          <p:cNvPr id="9" name="Rectangle 8">
            <a:extLst>
              <a:ext uri="{FF2B5EF4-FFF2-40B4-BE49-F238E27FC236}">
                <a16:creationId xmlns:a16="http://schemas.microsoft.com/office/drawing/2014/main" id="{6EF586D2-ACCF-00CE-6EDA-2D36CCFF792F}"/>
              </a:ext>
            </a:extLst>
          </p:cNvPr>
          <p:cNvSpPr/>
          <p:nvPr/>
        </p:nvSpPr>
        <p:spPr>
          <a:xfrm>
            <a:off x="4234698" y="1914375"/>
            <a:ext cx="1381711" cy="28548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600" dirty="0"/>
              <a:t>Transaction.</a:t>
            </a:r>
          </a:p>
          <a:p>
            <a:pPr algn="ctr"/>
            <a:r>
              <a:rPr lang="en-IE" sz="1600" dirty="0"/>
              <a:t>Signed by d</a:t>
            </a:r>
          </a:p>
        </p:txBody>
      </p:sp>
      <p:sp>
        <p:nvSpPr>
          <p:cNvPr id="10" name="Rectangle 9">
            <a:extLst>
              <a:ext uri="{FF2B5EF4-FFF2-40B4-BE49-F238E27FC236}">
                <a16:creationId xmlns:a16="http://schemas.microsoft.com/office/drawing/2014/main" id="{94B84D30-93C9-92E4-6692-7ADF09F4152A}"/>
              </a:ext>
            </a:extLst>
          </p:cNvPr>
          <p:cNvSpPr/>
          <p:nvPr/>
        </p:nvSpPr>
        <p:spPr>
          <a:xfrm>
            <a:off x="6206508" y="2374840"/>
            <a:ext cx="2288166" cy="4604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400" dirty="0"/>
              <a:t>UTXO 4: value 2.5BTC: to e</a:t>
            </a:r>
          </a:p>
        </p:txBody>
      </p:sp>
      <p:sp>
        <p:nvSpPr>
          <p:cNvPr id="11" name="Rectangle 10">
            <a:extLst>
              <a:ext uri="{FF2B5EF4-FFF2-40B4-BE49-F238E27FC236}">
                <a16:creationId xmlns:a16="http://schemas.microsoft.com/office/drawing/2014/main" id="{B08E6CB9-FB76-73B3-534B-7F0BE0D2C27C}"/>
              </a:ext>
            </a:extLst>
          </p:cNvPr>
          <p:cNvSpPr/>
          <p:nvPr/>
        </p:nvSpPr>
        <p:spPr>
          <a:xfrm>
            <a:off x="6206508" y="3052719"/>
            <a:ext cx="2288166" cy="4604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400" dirty="0"/>
              <a:t>UTXO 5: value 0.25BTC: to d</a:t>
            </a:r>
          </a:p>
        </p:txBody>
      </p:sp>
      <p:sp>
        <p:nvSpPr>
          <p:cNvPr id="12" name="TextBox 11">
            <a:extLst>
              <a:ext uri="{FF2B5EF4-FFF2-40B4-BE49-F238E27FC236}">
                <a16:creationId xmlns:a16="http://schemas.microsoft.com/office/drawing/2014/main" id="{76EBA561-E753-2305-88F1-309F87AEA0AC}"/>
              </a:ext>
            </a:extLst>
          </p:cNvPr>
          <p:cNvSpPr txBox="1"/>
          <p:nvPr/>
        </p:nvSpPr>
        <p:spPr>
          <a:xfrm>
            <a:off x="404351" y="3038803"/>
            <a:ext cx="813043" cy="369332"/>
          </a:xfrm>
          <a:prstGeom prst="rect">
            <a:avLst/>
          </a:prstGeom>
          <a:noFill/>
        </p:spPr>
        <p:txBody>
          <a:bodyPr wrap="none" rtlCol="0">
            <a:spAutoFit/>
          </a:bodyPr>
          <a:lstStyle/>
          <a:p>
            <a:r>
              <a:rPr lang="en-IE" dirty="0"/>
              <a:t>Inputs</a:t>
            </a:r>
          </a:p>
        </p:txBody>
      </p:sp>
      <p:sp>
        <p:nvSpPr>
          <p:cNvPr id="13" name="TextBox 12">
            <a:extLst>
              <a:ext uri="{FF2B5EF4-FFF2-40B4-BE49-F238E27FC236}">
                <a16:creationId xmlns:a16="http://schemas.microsoft.com/office/drawing/2014/main" id="{DCA5B0EC-765B-6B9E-D90A-8218D40F3A63}"/>
              </a:ext>
            </a:extLst>
          </p:cNvPr>
          <p:cNvSpPr txBox="1"/>
          <p:nvPr/>
        </p:nvSpPr>
        <p:spPr>
          <a:xfrm>
            <a:off x="8842689" y="2762171"/>
            <a:ext cx="992579" cy="369332"/>
          </a:xfrm>
          <a:prstGeom prst="rect">
            <a:avLst/>
          </a:prstGeom>
          <a:noFill/>
        </p:spPr>
        <p:txBody>
          <a:bodyPr wrap="none" rtlCol="0">
            <a:spAutoFit/>
          </a:bodyPr>
          <a:lstStyle/>
          <a:p>
            <a:r>
              <a:rPr lang="en-IE" dirty="0"/>
              <a:t>Outputs</a:t>
            </a:r>
          </a:p>
        </p:txBody>
      </p:sp>
      <p:sp>
        <p:nvSpPr>
          <p:cNvPr id="14" name="Rectangle 13">
            <a:extLst>
              <a:ext uri="{FF2B5EF4-FFF2-40B4-BE49-F238E27FC236}">
                <a16:creationId xmlns:a16="http://schemas.microsoft.com/office/drawing/2014/main" id="{CA288A1D-5E60-9B6B-5E18-9E9ABF6E9521}"/>
              </a:ext>
            </a:extLst>
          </p:cNvPr>
          <p:cNvSpPr/>
          <p:nvPr/>
        </p:nvSpPr>
        <p:spPr>
          <a:xfrm>
            <a:off x="6206508" y="3743437"/>
            <a:ext cx="2288166" cy="460465"/>
          </a:xfrm>
          <a:prstGeom prst="rect">
            <a:avLst/>
          </a:prstGeom>
          <a:solidFill>
            <a:schemeClr val="accent1">
              <a:alpha val="43000"/>
            </a:schemeClr>
          </a:solidFill>
          <a:ln>
            <a:solidFill>
              <a:schemeClr val="accent1">
                <a:shade val="1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400" dirty="0"/>
              <a:t>value 0.25BTC fee</a:t>
            </a:r>
          </a:p>
        </p:txBody>
      </p:sp>
    </p:spTree>
    <p:extLst>
      <p:ext uri="{BB962C8B-B14F-4D97-AF65-F5344CB8AC3E}">
        <p14:creationId xmlns:p14="http://schemas.microsoft.com/office/powerpoint/2010/main" val="4084974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FAD0-CE5D-EB1E-6571-9A0B5A935EDD}"/>
              </a:ext>
            </a:extLst>
          </p:cNvPr>
          <p:cNvSpPr>
            <a:spLocks noGrp="1"/>
          </p:cNvSpPr>
          <p:nvPr>
            <p:ph type="title"/>
          </p:nvPr>
        </p:nvSpPr>
        <p:spPr/>
        <p:txBody>
          <a:bodyPr/>
          <a:lstStyle/>
          <a:p>
            <a:r>
              <a:rPr lang="en-IE" dirty="0"/>
              <a:t>Transaction Protocols – Bitcoin Transaction Model</a:t>
            </a:r>
          </a:p>
        </p:txBody>
      </p:sp>
      <p:sp>
        <p:nvSpPr>
          <p:cNvPr id="4" name="Date Placeholder 3">
            <a:extLst>
              <a:ext uri="{FF2B5EF4-FFF2-40B4-BE49-F238E27FC236}">
                <a16:creationId xmlns:a16="http://schemas.microsoft.com/office/drawing/2014/main" id="{23238258-4027-4A16-F1BF-36DE28B7712A}"/>
              </a:ext>
            </a:extLst>
          </p:cNvPr>
          <p:cNvSpPr>
            <a:spLocks noGrp="1"/>
          </p:cNvSpPr>
          <p:nvPr>
            <p:ph type="dt" sz="half" idx="10"/>
          </p:nvPr>
        </p:nvSpPr>
        <p:spPr/>
        <p:txBody>
          <a:bodyPr/>
          <a:lstStyle/>
          <a:p>
            <a:r>
              <a:rPr lang="en-IE"/>
              <a:t>06.11.19</a:t>
            </a:r>
            <a:endParaRPr lang="en-US"/>
          </a:p>
        </p:txBody>
      </p:sp>
      <p:sp>
        <p:nvSpPr>
          <p:cNvPr id="6" name="TextBox 5">
            <a:extLst>
              <a:ext uri="{FF2B5EF4-FFF2-40B4-BE49-F238E27FC236}">
                <a16:creationId xmlns:a16="http://schemas.microsoft.com/office/drawing/2014/main" id="{3593EFFA-3005-C5E6-A0CB-D8B45554D67C}"/>
              </a:ext>
            </a:extLst>
          </p:cNvPr>
          <p:cNvSpPr txBox="1"/>
          <p:nvPr/>
        </p:nvSpPr>
        <p:spPr>
          <a:xfrm>
            <a:off x="1693660" y="1530430"/>
            <a:ext cx="7465495" cy="4893647"/>
          </a:xfrm>
          <a:prstGeom prst="rect">
            <a:avLst/>
          </a:prstGeom>
          <a:noFill/>
        </p:spPr>
        <p:txBody>
          <a:bodyPr wrap="square">
            <a:spAutoFit/>
          </a:bodyPr>
          <a:lstStyle/>
          <a:p>
            <a:r>
              <a:rPr lang="en-IE" sz="1200" dirty="0">
                <a:latin typeface="Courier New" panose="02070309020205020404" pitchFamily="49" charset="0"/>
                <a:cs typeface="Courier New" panose="02070309020205020404" pitchFamily="49" charset="0"/>
              </a:rPr>
              <a:t>{</a:t>
            </a:r>
          </a:p>
          <a:p>
            <a:r>
              <a:rPr lang="en-IE" sz="1200" dirty="0">
                <a:latin typeface="Courier New" panose="02070309020205020404" pitchFamily="49" charset="0"/>
                <a:cs typeface="Courier New" panose="02070309020205020404" pitchFamily="49" charset="0"/>
              </a:rPr>
              <a:t>  "</a:t>
            </a:r>
            <a:r>
              <a:rPr lang="en-IE" sz="1200" dirty="0" err="1">
                <a:latin typeface="Courier New" panose="02070309020205020404" pitchFamily="49" charset="0"/>
                <a:cs typeface="Courier New" panose="02070309020205020404" pitchFamily="49" charset="0"/>
              </a:rPr>
              <a:t>jsonrpc</a:t>
            </a:r>
            <a:r>
              <a:rPr lang="en-IE" sz="1200" dirty="0">
                <a:latin typeface="Courier New" panose="02070309020205020404" pitchFamily="49" charset="0"/>
                <a:cs typeface="Courier New" panose="02070309020205020404" pitchFamily="49" charset="0"/>
              </a:rPr>
              <a:t>": "1.0",</a:t>
            </a:r>
          </a:p>
          <a:p>
            <a:r>
              <a:rPr lang="en-IE" sz="1200" dirty="0">
                <a:latin typeface="Courier New" panose="02070309020205020404" pitchFamily="49" charset="0"/>
                <a:cs typeface="Courier New" panose="02070309020205020404" pitchFamily="49" charset="0"/>
              </a:rPr>
              <a:t>  "id": "</a:t>
            </a:r>
            <a:r>
              <a:rPr lang="en-IE" sz="1200" dirty="0" err="1">
                <a:latin typeface="Courier New" panose="02070309020205020404" pitchFamily="49" charset="0"/>
                <a:cs typeface="Courier New" panose="02070309020205020404" pitchFamily="49" charset="0"/>
              </a:rPr>
              <a:t>my_transaction</a:t>
            </a:r>
            <a:r>
              <a:rPr lang="en-IE" sz="1200" dirty="0">
                <a:latin typeface="Courier New" panose="02070309020205020404" pitchFamily="49" charset="0"/>
                <a:cs typeface="Courier New" panose="02070309020205020404" pitchFamily="49" charset="0"/>
              </a:rPr>
              <a:t>",</a:t>
            </a:r>
          </a:p>
          <a:p>
            <a:r>
              <a:rPr lang="en-IE" sz="1200" dirty="0">
                <a:latin typeface="Courier New" panose="02070309020205020404" pitchFamily="49" charset="0"/>
                <a:cs typeface="Courier New" panose="02070309020205020404" pitchFamily="49" charset="0"/>
              </a:rPr>
              <a:t>  "method": "</a:t>
            </a:r>
            <a:r>
              <a:rPr lang="en-IE" sz="1200" dirty="0" err="1">
                <a:latin typeface="Courier New" panose="02070309020205020404" pitchFamily="49" charset="0"/>
                <a:cs typeface="Courier New" panose="02070309020205020404" pitchFamily="49" charset="0"/>
              </a:rPr>
              <a:t>createrawtransaction</a:t>
            </a:r>
            <a:r>
              <a:rPr lang="en-IE" sz="1200" dirty="0">
                <a:latin typeface="Courier New" panose="02070309020205020404" pitchFamily="49" charset="0"/>
                <a:cs typeface="Courier New" panose="02070309020205020404" pitchFamily="49" charset="0"/>
              </a:rPr>
              <a:t>",</a:t>
            </a:r>
          </a:p>
          <a:p>
            <a:r>
              <a:rPr lang="en-IE" sz="1200" dirty="0">
                <a:latin typeface="Courier New" panose="02070309020205020404" pitchFamily="49" charset="0"/>
                <a:cs typeface="Courier New" panose="02070309020205020404" pitchFamily="49" charset="0"/>
              </a:rPr>
              <a:t>  "params": [</a:t>
            </a:r>
          </a:p>
          <a:p>
            <a:r>
              <a:rPr lang="en-IE" sz="1200" dirty="0">
                <a:latin typeface="Courier New" panose="02070309020205020404" pitchFamily="49" charset="0"/>
                <a:cs typeface="Courier New" panose="02070309020205020404" pitchFamily="49" charset="0"/>
              </a:rPr>
              <a:t>    [</a:t>
            </a:r>
          </a:p>
          <a:p>
            <a:r>
              <a:rPr lang="en-IE" sz="1200" dirty="0">
                <a:latin typeface="Courier New" panose="02070309020205020404" pitchFamily="49" charset="0"/>
                <a:cs typeface="Courier New" panose="02070309020205020404" pitchFamily="49" charset="0"/>
              </a:rPr>
              <a:t>      {</a:t>
            </a:r>
          </a:p>
          <a:p>
            <a:r>
              <a:rPr lang="en-IE" sz="1200" dirty="0">
                <a:latin typeface="Courier New" panose="02070309020205020404" pitchFamily="49" charset="0"/>
                <a:cs typeface="Courier New" panose="02070309020205020404" pitchFamily="49" charset="0"/>
              </a:rPr>
              <a:t>        "</a:t>
            </a:r>
            <a:r>
              <a:rPr lang="en-IE" sz="1200" dirty="0" err="1">
                <a:latin typeface="Courier New" panose="02070309020205020404" pitchFamily="49" charset="0"/>
                <a:cs typeface="Courier New" panose="02070309020205020404" pitchFamily="49" charset="0"/>
              </a:rPr>
              <a:t>txid</a:t>
            </a:r>
            <a:r>
              <a:rPr lang="en-IE" sz="1200" dirty="0">
                <a:latin typeface="Courier New" panose="02070309020205020404" pitchFamily="49" charset="0"/>
                <a:cs typeface="Courier New" panose="02070309020205020404" pitchFamily="49" charset="0"/>
              </a:rPr>
              <a:t>": "txid_of_input_1",</a:t>
            </a:r>
          </a:p>
          <a:p>
            <a:r>
              <a:rPr lang="en-IE" sz="1200" dirty="0">
                <a:latin typeface="Courier New" panose="02070309020205020404" pitchFamily="49" charset="0"/>
                <a:cs typeface="Courier New" panose="02070309020205020404" pitchFamily="49" charset="0"/>
              </a:rPr>
              <a:t>        "</a:t>
            </a:r>
            <a:r>
              <a:rPr lang="en-IE" sz="1200" dirty="0" err="1">
                <a:latin typeface="Courier New" panose="02070309020205020404" pitchFamily="49" charset="0"/>
                <a:cs typeface="Courier New" panose="02070309020205020404" pitchFamily="49" charset="0"/>
              </a:rPr>
              <a:t>vout</a:t>
            </a:r>
            <a:r>
              <a:rPr lang="en-IE" sz="1200" dirty="0">
                <a:latin typeface="Courier New" panose="02070309020205020404" pitchFamily="49" charset="0"/>
                <a:cs typeface="Courier New" panose="02070309020205020404" pitchFamily="49" charset="0"/>
              </a:rPr>
              <a:t>": 0  // Index of the output being spent in txid_of_input_1</a:t>
            </a:r>
          </a:p>
          <a:p>
            <a:r>
              <a:rPr lang="en-IE" sz="1200" dirty="0">
                <a:latin typeface="Courier New" panose="02070309020205020404" pitchFamily="49" charset="0"/>
                <a:cs typeface="Courier New" panose="02070309020205020404" pitchFamily="49" charset="0"/>
              </a:rPr>
              <a:t>      },</a:t>
            </a:r>
          </a:p>
          <a:p>
            <a:r>
              <a:rPr lang="en-IE" sz="1200" dirty="0">
                <a:latin typeface="Courier New" panose="02070309020205020404" pitchFamily="49" charset="0"/>
                <a:cs typeface="Courier New" panose="02070309020205020404" pitchFamily="49" charset="0"/>
              </a:rPr>
              <a:t>      {</a:t>
            </a:r>
          </a:p>
          <a:p>
            <a:r>
              <a:rPr lang="en-IE" sz="1200" dirty="0">
                <a:latin typeface="Courier New" panose="02070309020205020404" pitchFamily="49" charset="0"/>
                <a:cs typeface="Courier New" panose="02070309020205020404" pitchFamily="49" charset="0"/>
              </a:rPr>
              <a:t>        "</a:t>
            </a:r>
            <a:r>
              <a:rPr lang="en-IE" sz="1200" dirty="0" err="1">
                <a:latin typeface="Courier New" panose="02070309020205020404" pitchFamily="49" charset="0"/>
                <a:cs typeface="Courier New" panose="02070309020205020404" pitchFamily="49" charset="0"/>
              </a:rPr>
              <a:t>txid</a:t>
            </a:r>
            <a:r>
              <a:rPr lang="en-IE" sz="1200" dirty="0">
                <a:latin typeface="Courier New" panose="02070309020205020404" pitchFamily="49" charset="0"/>
                <a:cs typeface="Courier New" panose="02070309020205020404" pitchFamily="49" charset="0"/>
              </a:rPr>
              <a:t>": "txid_of_input_2",</a:t>
            </a:r>
          </a:p>
          <a:p>
            <a:r>
              <a:rPr lang="en-IE" sz="1200" dirty="0">
                <a:latin typeface="Courier New" panose="02070309020205020404" pitchFamily="49" charset="0"/>
                <a:cs typeface="Courier New" panose="02070309020205020404" pitchFamily="49" charset="0"/>
              </a:rPr>
              <a:t>        "</a:t>
            </a:r>
            <a:r>
              <a:rPr lang="en-IE" sz="1200" dirty="0" err="1">
                <a:latin typeface="Courier New" panose="02070309020205020404" pitchFamily="49" charset="0"/>
                <a:cs typeface="Courier New" panose="02070309020205020404" pitchFamily="49" charset="0"/>
              </a:rPr>
              <a:t>vout</a:t>
            </a:r>
            <a:r>
              <a:rPr lang="en-IE" sz="1200" dirty="0">
                <a:latin typeface="Courier New" panose="02070309020205020404" pitchFamily="49" charset="0"/>
                <a:cs typeface="Courier New" panose="02070309020205020404" pitchFamily="49" charset="0"/>
              </a:rPr>
              <a:t>": 1  // Index of the output being spent in txid_of_input_2</a:t>
            </a:r>
          </a:p>
          <a:p>
            <a:r>
              <a:rPr lang="en-IE" sz="1200" dirty="0">
                <a:latin typeface="Courier New" panose="02070309020205020404" pitchFamily="49" charset="0"/>
                <a:cs typeface="Courier New" panose="02070309020205020404" pitchFamily="49" charset="0"/>
              </a:rPr>
              <a:t>      }</a:t>
            </a:r>
          </a:p>
          <a:p>
            <a:r>
              <a:rPr lang="en-IE" sz="1200" dirty="0">
                <a:latin typeface="Courier New" panose="02070309020205020404" pitchFamily="49" charset="0"/>
                <a:cs typeface="Courier New" panose="02070309020205020404" pitchFamily="49" charset="0"/>
              </a:rPr>
              <a:t>    ],  // Array of UTXOs to be spent</a:t>
            </a:r>
          </a:p>
          <a:p>
            <a:r>
              <a:rPr lang="en-IE" sz="1200" dirty="0">
                <a:latin typeface="Courier New" panose="02070309020205020404" pitchFamily="49" charset="0"/>
                <a:cs typeface="Courier New" panose="02070309020205020404" pitchFamily="49" charset="0"/>
              </a:rPr>
              <a:t>    {</a:t>
            </a:r>
          </a:p>
          <a:p>
            <a:r>
              <a:rPr lang="en-IE" sz="1200" dirty="0">
                <a:latin typeface="Courier New" panose="02070309020205020404" pitchFamily="49" charset="0"/>
                <a:cs typeface="Courier New" panose="02070309020205020404" pitchFamily="49" charset="0"/>
              </a:rPr>
              <a:t>      "address_1": 0.001,  // Output to recipient 1 with amount 0.001 BTC</a:t>
            </a:r>
          </a:p>
          <a:p>
            <a:r>
              <a:rPr lang="en-IE" sz="1200" dirty="0">
                <a:latin typeface="Courier New" panose="02070309020205020404" pitchFamily="49" charset="0"/>
                <a:cs typeface="Courier New" panose="02070309020205020404" pitchFamily="49" charset="0"/>
              </a:rPr>
              <a:t>      "address_2": 0.0005,  // Output to recipient 2 with amount 0.0005 BTC</a:t>
            </a:r>
          </a:p>
          <a:p>
            <a:r>
              <a:rPr lang="en-IE" sz="1200" dirty="0">
                <a:latin typeface="Courier New" panose="02070309020205020404" pitchFamily="49" charset="0"/>
                <a:cs typeface="Courier New" panose="02070309020205020404" pitchFamily="49" charset="0"/>
              </a:rPr>
              <a:t>      "</a:t>
            </a:r>
            <a:r>
              <a:rPr lang="en-IE" sz="1200" dirty="0" err="1">
                <a:latin typeface="Courier New" panose="02070309020205020404" pitchFamily="49" charset="0"/>
                <a:cs typeface="Courier New" panose="02070309020205020404" pitchFamily="49" charset="0"/>
              </a:rPr>
              <a:t>your_own_address</a:t>
            </a:r>
            <a:r>
              <a:rPr lang="en-IE" sz="1200" dirty="0">
                <a:latin typeface="Courier New" panose="02070309020205020404" pitchFamily="49" charset="0"/>
                <a:cs typeface="Courier New" panose="02070309020205020404" pitchFamily="49" charset="0"/>
              </a:rPr>
              <a:t>": "</a:t>
            </a:r>
            <a:r>
              <a:rPr lang="en-IE" sz="1200" dirty="0" err="1">
                <a:latin typeface="Courier New" panose="02070309020205020404" pitchFamily="49" charset="0"/>
                <a:cs typeface="Courier New" panose="02070309020205020404" pitchFamily="49" charset="0"/>
              </a:rPr>
              <a:t>your_bitcoin_address</a:t>
            </a:r>
            <a:r>
              <a:rPr lang="en-IE" sz="1200" dirty="0">
                <a:latin typeface="Courier New" panose="02070309020205020404" pitchFamily="49" charset="0"/>
                <a:cs typeface="Courier New" panose="02070309020205020404" pitchFamily="49" charset="0"/>
              </a:rPr>
              <a:t>"  // Output sending remainder back to yourself</a:t>
            </a:r>
          </a:p>
          <a:p>
            <a:r>
              <a:rPr lang="en-IE" sz="1200" dirty="0">
                <a:latin typeface="Courier New" panose="02070309020205020404" pitchFamily="49" charset="0"/>
                <a:cs typeface="Courier New" panose="02070309020205020404" pitchFamily="49" charset="0"/>
              </a:rPr>
              <a:t>    },</a:t>
            </a:r>
          </a:p>
          <a:p>
            <a:r>
              <a:rPr lang="en-IE" sz="1200" dirty="0">
                <a:latin typeface="Courier New" panose="02070309020205020404" pitchFamily="49" charset="0"/>
                <a:cs typeface="Courier New" panose="02070309020205020404" pitchFamily="49" charset="0"/>
              </a:rPr>
              <a:t>    {  // Optional fee rate (in </a:t>
            </a:r>
            <a:r>
              <a:rPr lang="en-IE" sz="1200" dirty="0" err="1">
                <a:latin typeface="Courier New" panose="02070309020205020404" pitchFamily="49" charset="0"/>
                <a:cs typeface="Courier New" panose="02070309020205020404" pitchFamily="49" charset="0"/>
              </a:rPr>
              <a:t>satoshis</a:t>
            </a:r>
            <a:r>
              <a:rPr lang="en-IE" sz="1200" dirty="0">
                <a:latin typeface="Courier New" panose="02070309020205020404" pitchFamily="49" charset="0"/>
                <a:cs typeface="Courier New" panose="02070309020205020404" pitchFamily="49" charset="0"/>
              </a:rPr>
              <a:t> per byte)</a:t>
            </a:r>
          </a:p>
          <a:p>
            <a:r>
              <a:rPr lang="en-IE" sz="1200" dirty="0">
                <a:latin typeface="Courier New" panose="02070309020205020404" pitchFamily="49" charset="0"/>
                <a:cs typeface="Courier New" panose="02070309020205020404" pitchFamily="49" charset="0"/>
              </a:rPr>
              <a:t>      "replaceable": true  // Optional, allows for replacing with higher fee </a:t>
            </a:r>
            <a:r>
              <a:rPr lang="en-IE" sz="1200" dirty="0" err="1">
                <a:latin typeface="Courier New" panose="02070309020205020404" pitchFamily="49" charset="0"/>
                <a:cs typeface="Courier New" panose="02070309020205020404" pitchFamily="49" charset="0"/>
              </a:rPr>
              <a:t>tx</a:t>
            </a:r>
            <a:endParaRPr lang="en-IE" sz="1200" dirty="0">
              <a:latin typeface="Courier New" panose="02070309020205020404" pitchFamily="49" charset="0"/>
              <a:cs typeface="Courier New" panose="02070309020205020404" pitchFamily="49" charset="0"/>
            </a:endParaRPr>
          </a:p>
          <a:p>
            <a:r>
              <a:rPr lang="en-IE" sz="1200" dirty="0">
                <a:latin typeface="Courier New" panose="02070309020205020404" pitchFamily="49" charset="0"/>
                <a:cs typeface="Courier New" panose="02070309020205020404" pitchFamily="49" charset="0"/>
              </a:rPr>
              <a:t>    }</a:t>
            </a:r>
          </a:p>
          <a:p>
            <a:r>
              <a:rPr lang="en-IE" sz="1200" dirty="0">
                <a:latin typeface="Courier New" panose="02070309020205020404" pitchFamily="49" charset="0"/>
                <a:cs typeface="Courier New" panose="02070309020205020404" pitchFamily="49" charset="0"/>
              </a:rPr>
              <a:t>  ]</a:t>
            </a:r>
          </a:p>
          <a:p>
            <a:r>
              <a:rPr lang="en-IE" sz="12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44855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FAD0-CE5D-EB1E-6571-9A0B5A935EDD}"/>
              </a:ext>
            </a:extLst>
          </p:cNvPr>
          <p:cNvSpPr>
            <a:spLocks noGrp="1"/>
          </p:cNvSpPr>
          <p:nvPr>
            <p:ph type="title"/>
          </p:nvPr>
        </p:nvSpPr>
        <p:spPr/>
        <p:txBody>
          <a:bodyPr/>
          <a:lstStyle/>
          <a:p>
            <a:r>
              <a:rPr lang="en-IE" dirty="0"/>
              <a:t>Transaction Protocols – Bitcoin Transaction Model</a:t>
            </a:r>
          </a:p>
        </p:txBody>
      </p:sp>
      <p:sp>
        <p:nvSpPr>
          <p:cNvPr id="4" name="Date Placeholder 3">
            <a:extLst>
              <a:ext uri="{FF2B5EF4-FFF2-40B4-BE49-F238E27FC236}">
                <a16:creationId xmlns:a16="http://schemas.microsoft.com/office/drawing/2014/main" id="{23238258-4027-4A16-F1BF-36DE28B7712A}"/>
              </a:ext>
            </a:extLst>
          </p:cNvPr>
          <p:cNvSpPr>
            <a:spLocks noGrp="1"/>
          </p:cNvSpPr>
          <p:nvPr>
            <p:ph type="dt" sz="half" idx="10"/>
          </p:nvPr>
        </p:nvSpPr>
        <p:spPr/>
        <p:txBody>
          <a:bodyPr/>
          <a:lstStyle/>
          <a:p>
            <a:r>
              <a:rPr lang="en-IE"/>
              <a:t>06.11.19</a:t>
            </a:r>
            <a:endParaRPr lang="en-US"/>
          </a:p>
        </p:txBody>
      </p:sp>
      <p:sp>
        <p:nvSpPr>
          <p:cNvPr id="3" name="Rectangle 1">
            <a:extLst>
              <a:ext uri="{FF2B5EF4-FFF2-40B4-BE49-F238E27FC236}">
                <a16:creationId xmlns:a16="http://schemas.microsoft.com/office/drawing/2014/main" id="{5E24FDB4-4054-5725-6D3F-1A654785432C}"/>
              </a:ext>
            </a:extLst>
          </p:cNvPr>
          <p:cNvSpPr>
            <a:spLocks noChangeArrowheads="1"/>
          </p:cNvSpPr>
          <p:nvPr/>
        </p:nvSpPr>
        <p:spPr bwMode="auto">
          <a:xfrm>
            <a:off x="240809" y="1187364"/>
            <a:ext cx="11710382" cy="523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1F1F1F"/>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1F1F1F"/>
                </a:solidFill>
                <a:effectLst/>
                <a:latin typeface="Google Sans"/>
              </a:rPr>
              <a:t>Explanation:</a:t>
            </a:r>
            <a:endParaRPr kumimoji="0" lang="en-US" altLang="en-US" sz="2000" b="0" i="0" u="none" strike="noStrike" cap="none" normalizeH="0" baseline="0" dirty="0">
              <a:ln>
                <a:noFill/>
              </a:ln>
              <a:solidFill>
                <a:srgbClr val="1F1F1F"/>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rgbClr val="1F1F1F"/>
                </a:solidFill>
                <a:effectLst/>
                <a:latin typeface="Google Sans"/>
              </a:rPr>
              <a:t>method</a:t>
            </a:r>
            <a:r>
              <a:rPr kumimoji="0" lang="en-US" altLang="en-US" sz="2000" b="0" i="0" u="none" strike="noStrike" cap="none" normalizeH="0" baseline="0" dirty="0">
                <a:ln>
                  <a:noFill/>
                </a:ln>
                <a:solidFill>
                  <a:srgbClr val="1F1F1F"/>
                </a:solidFill>
                <a:effectLst/>
                <a:latin typeface="Google Sans"/>
              </a:rPr>
              <a:t>: This is set to "</a:t>
            </a:r>
            <a:r>
              <a:rPr kumimoji="0" lang="en-US" altLang="en-US" sz="2000" b="0" i="0" u="none" strike="noStrike" cap="none" normalizeH="0" baseline="0" dirty="0" err="1">
                <a:ln>
                  <a:noFill/>
                </a:ln>
                <a:solidFill>
                  <a:srgbClr val="1F1F1F"/>
                </a:solidFill>
                <a:effectLst/>
                <a:latin typeface="Google Sans"/>
              </a:rPr>
              <a:t>createrawtransaction</a:t>
            </a:r>
            <a:r>
              <a:rPr kumimoji="0" lang="en-US" altLang="en-US" sz="2000" b="0" i="0" u="none" strike="noStrike" cap="none" normalizeH="0" baseline="0" dirty="0">
                <a:ln>
                  <a:noFill/>
                </a:ln>
                <a:solidFill>
                  <a:srgbClr val="1F1F1F"/>
                </a:solidFill>
                <a:effectLst/>
                <a:latin typeface="Google Sans"/>
              </a:rPr>
              <a:t>" to instruct the Bitcoin software to construct a raw transaction.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rgbClr val="1F1F1F"/>
                </a:solidFill>
                <a:effectLst/>
                <a:latin typeface="Google Sans"/>
              </a:rPr>
              <a:t>params</a:t>
            </a:r>
            <a:r>
              <a:rPr kumimoji="0" lang="en-US" altLang="en-US" sz="2000" b="0" i="0" u="none" strike="noStrike" cap="none" normalizeH="0" baseline="0" dirty="0">
                <a:ln>
                  <a:noFill/>
                </a:ln>
                <a:solidFill>
                  <a:srgbClr val="1F1F1F"/>
                </a:solidFill>
                <a:effectLst/>
                <a:latin typeface="Google Sans"/>
              </a:rPr>
              <a:t>: This array contains the arguments for the method: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rgbClr val="1F1F1F"/>
                </a:solidFill>
                <a:effectLst/>
                <a:latin typeface="Google Sans"/>
              </a:rPr>
              <a:t>[0]</a:t>
            </a:r>
            <a:r>
              <a:rPr kumimoji="0" lang="en-US" altLang="en-US" sz="2000" b="0" i="0" u="none" strike="noStrike" cap="none" normalizeH="0" baseline="0" dirty="0">
                <a:ln>
                  <a:noFill/>
                </a:ln>
                <a:solidFill>
                  <a:srgbClr val="1F1F1F"/>
                </a:solidFill>
                <a:effectLst/>
                <a:latin typeface="Google Sans"/>
              </a:rPr>
              <a:t>: This is an array containing information about the UTXOs (Unspent Transaction Outputs) to be spent in the transaction. </a:t>
            </a:r>
          </a:p>
          <a:p>
            <a:pPr marL="914400" marR="0" lvl="2"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rgbClr val="1F1F1F"/>
                </a:solidFill>
                <a:effectLst/>
                <a:latin typeface="Google Sans"/>
              </a:rPr>
              <a:t>Each element is an object with: </a:t>
            </a:r>
          </a:p>
          <a:p>
            <a:pPr marL="1371600" marR="0" lvl="3"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1F1F1F"/>
                </a:solidFill>
                <a:effectLst/>
                <a:latin typeface="Google Sans"/>
              </a:rPr>
              <a:t>txid</a:t>
            </a:r>
            <a:r>
              <a:rPr kumimoji="0" lang="en-US" altLang="en-US" sz="2000" b="0" i="0" u="none" strike="noStrike" cap="none" normalizeH="0" baseline="0" dirty="0">
                <a:ln>
                  <a:noFill/>
                </a:ln>
                <a:solidFill>
                  <a:srgbClr val="1F1F1F"/>
                </a:solidFill>
                <a:effectLst/>
                <a:latin typeface="Google Sans"/>
              </a:rPr>
              <a:t>: The transaction ID of the UTXO. </a:t>
            </a:r>
          </a:p>
          <a:p>
            <a:pPr marL="1371600" marR="0" lvl="3"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err="1">
                <a:ln>
                  <a:noFill/>
                </a:ln>
                <a:solidFill>
                  <a:srgbClr val="1F1F1F"/>
                </a:solidFill>
                <a:effectLst/>
                <a:latin typeface="Google Sans"/>
              </a:rPr>
              <a:t>vout</a:t>
            </a:r>
            <a:r>
              <a:rPr kumimoji="0" lang="en-US" altLang="en-US" sz="2000" b="0" i="0" u="none" strike="noStrike" cap="none" normalizeH="0" baseline="0" dirty="0">
                <a:ln>
                  <a:noFill/>
                </a:ln>
                <a:solidFill>
                  <a:srgbClr val="1F1F1F"/>
                </a:solidFill>
                <a:effectLst/>
                <a:latin typeface="Google Sans"/>
              </a:rPr>
              <a:t>: The index (</a:t>
            </a:r>
            <a:r>
              <a:rPr kumimoji="0" lang="en-US" altLang="en-US" sz="2000" b="0" i="0" u="none" strike="noStrike" cap="none" normalizeH="0" baseline="0" dirty="0" err="1">
                <a:ln>
                  <a:noFill/>
                </a:ln>
                <a:solidFill>
                  <a:srgbClr val="1F1F1F"/>
                </a:solidFill>
                <a:effectLst/>
                <a:latin typeface="Google Sans"/>
              </a:rPr>
              <a:t>vout</a:t>
            </a:r>
            <a:r>
              <a:rPr kumimoji="0" lang="en-US" altLang="en-US" sz="2000" b="0" i="0" u="none" strike="noStrike" cap="none" normalizeH="0" baseline="0" dirty="0">
                <a:ln>
                  <a:noFill/>
                </a:ln>
                <a:solidFill>
                  <a:srgbClr val="1F1F1F"/>
                </a:solidFill>
                <a:effectLst/>
                <a:latin typeface="Google Sans"/>
              </a:rPr>
              <a:t>) of the specific output within the transaction identified by </a:t>
            </a:r>
            <a:r>
              <a:rPr kumimoji="0" lang="en-US" altLang="en-US" sz="2000" b="0" i="0" u="none" strike="noStrike" cap="none" normalizeH="0" baseline="0" dirty="0" err="1">
                <a:ln>
                  <a:noFill/>
                </a:ln>
                <a:solidFill>
                  <a:srgbClr val="1F1F1F"/>
                </a:solidFill>
                <a:effectLst/>
                <a:latin typeface="Google Sans"/>
              </a:rPr>
              <a:t>txid</a:t>
            </a:r>
            <a:r>
              <a:rPr kumimoji="0" lang="en-US" altLang="en-US" sz="2000" b="0" i="0" u="none" strike="noStrike" cap="none" normalizeH="0" baseline="0" dirty="0">
                <a:ln>
                  <a:noFill/>
                </a:ln>
                <a:solidFill>
                  <a:srgbClr val="1F1F1F"/>
                </a:solidFill>
                <a:effectLst/>
                <a:latin typeface="Google Sans"/>
              </a:rPr>
              <a:t> that is being spent.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rgbClr val="1F1F1F"/>
                </a:solidFill>
                <a:effectLst/>
                <a:latin typeface="Google Sans"/>
              </a:rPr>
              <a:t>[1]</a:t>
            </a:r>
            <a:r>
              <a:rPr kumimoji="0" lang="en-US" altLang="en-US" sz="2000" b="0" i="0" u="none" strike="noStrike" cap="none" normalizeH="0" baseline="0" dirty="0">
                <a:ln>
                  <a:noFill/>
                </a:ln>
                <a:solidFill>
                  <a:srgbClr val="1F1F1F"/>
                </a:solidFill>
                <a:effectLst/>
                <a:latin typeface="Google Sans"/>
              </a:rPr>
              <a:t>: This is another array containing the desired outputs of the transaction. </a:t>
            </a:r>
          </a:p>
          <a:p>
            <a:pPr marL="914400" marR="0" lvl="2"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a:ln>
                  <a:noFill/>
                </a:ln>
                <a:solidFill>
                  <a:srgbClr val="1F1F1F"/>
                </a:solidFill>
                <a:effectLst/>
                <a:latin typeface="Google Sans"/>
              </a:rPr>
              <a:t>Each element is an object with: </a:t>
            </a:r>
          </a:p>
          <a:p>
            <a:pPr marL="1371600" marR="0" lvl="3"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rgbClr val="1F1F1F"/>
                </a:solidFill>
                <a:effectLst/>
                <a:latin typeface="Google Sans"/>
              </a:rPr>
              <a:t>address</a:t>
            </a:r>
            <a:r>
              <a:rPr kumimoji="0" lang="en-US" altLang="en-US" sz="2000" b="0" i="0" u="none" strike="noStrike" cap="none" normalizeH="0" baseline="0" dirty="0">
                <a:ln>
                  <a:noFill/>
                </a:ln>
                <a:solidFill>
                  <a:srgbClr val="1F1F1F"/>
                </a:solidFill>
                <a:effectLst/>
                <a:latin typeface="Google Sans"/>
              </a:rPr>
              <a:t>: The Bitcoin address of the recipient or your own address for the remainder. </a:t>
            </a:r>
          </a:p>
          <a:p>
            <a:pPr marL="1371600" marR="0" lvl="3"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rgbClr val="1F1F1F"/>
                </a:solidFill>
                <a:effectLst/>
                <a:latin typeface="Google Sans"/>
              </a:rPr>
              <a:t>amount</a:t>
            </a:r>
            <a:r>
              <a:rPr kumimoji="0" lang="en-US" altLang="en-US" sz="2000" b="0" i="0" u="none" strike="noStrike" cap="none" normalizeH="0" baseline="0" dirty="0">
                <a:ln>
                  <a:noFill/>
                </a:ln>
                <a:solidFill>
                  <a:srgbClr val="1F1F1F"/>
                </a:solidFill>
                <a:effectLst/>
                <a:latin typeface="Google Sans"/>
              </a:rPr>
              <a:t>: The amount of BTC to be sent to that address.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rgbClr val="1F1F1F"/>
                </a:solidFill>
                <a:effectLst/>
                <a:latin typeface="Google Sans"/>
              </a:rPr>
              <a:t>[2]</a:t>
            </a:r>
            <a:r>
              <a:rPr kumimoji="0" lang="en-US" altLang="en-US" sz="2000" b="0" i="0" u="none" strike="noStrike" cap="none" normalizeH="0" baseline="0" dirty="0">
                <a:ln>
                  <a:noFill/>
                </a:ln>
                <a:solidFill>
                  <a:srgbClr val="1F1F1F"/>
                </a:solidFill>
                <a:effectLst/>
                <a:latin typeface="Google Sans"/>
              </a:rPr>
              <a:t>: This is an optional object for specifying fee related options. </a:t>
            </a:r>
          </a:p>
          <a:p>
            <a:pPr marL="914400" marR="0" lvl="2"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rgbClr val="1F1F1F"/>
                </a:solidFill>
                <a:effectLst/>
                <a:latin typeface="Google Sans"/>
              </a:rPr>
              <a:t>replaceable</a:t>
            </a:r>
            <a:r>
              <a:rPr kumimoji="0" lang="en-US" altLang="en-US" sz="2000" b="0" i="0" u="none" strike="noStrike" cap="none" normalizeH="0" baseline="0" dirty="0">
                <a:ln>
                  <a:noFill/>
                </a:ln>
                <a:solidFill>
                  <a:srgbClr val="1F1F1F"/>
                </a:solidFill>
                <a:effectLst/>
                <a:latin typeface="Google Sans"/>
              </a:rPr>
              <a:t>: This </a:t>
            </a:r>
            <a:r>
              <a:rPr kumimoji="0" lang="en-US" altLang="en-US" sz="2000" b="0" i="0" u="none" strike="noStrike" cap="none" normalizeH="0" baseline="0" dirty="0" err="1">
                <a:ln>
                  <a:noFill/>
                </a:ln>
                <a:solidFill>
                  <a:srgbClr val="1F1F1F"/>
                </a:solidFill>
                <a:effectLst/>
                <a:latin typeface="Google Sans"/>
              </a:rPr>
              <a:t>boolean</a:t>
            </a:r>
            <a:r>
              <a:rPr kumimoji="0" lang="en-US" altLang="en-US" sz="2000" b="0" i="0" u="none" strike="noStrike" cap="none" normalizeH="0" baseline="0" dirty="0">
                <a:ln>
                  <a:noFill/>
                </a:ln>
                <a:solidFill>
                  <a:srgbClr val="1F1F1F"/>
                </a:solidFill>
                <a:effectLst/>
                <a:latin typeface="Google Sans"/>
              </a:rPr>
              <a:t> value allows the transaction to be replaced with a higher fee transaction if needed (not always supported by all software). </a:t>
            </a:r>
          </a:p>
        </p:txBody>
      </p:sp>
    </p:spTree>
    <p:extLst>
      <p:ext uri="{BB962C8B-B14F-4D97-AF65-F5344CB8AC3E}">
        <p14:creationId xmlns:p14="http://schemas.microsoft.com/office/powerpoint/2010/main" val="1931831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1A8F2-6D3F-061A-DA66-00D4AF74AF64}"/>
              </a:ext>
            </a:extLst>
          </p:cNvPr>
          <p:cNvSpPr>
            <a:spLocks noGrp="1"/>
          </p:cNvSpPr>
          <p:nvPr>
            <p:ph type="title"/>
          </p:nvPr>
        </p:nvSpPr>
        <p:spPr/>
        <p:txBody>
          <a:bodyPr/>
          <a:lstStyle/>
          <a:p>
            <a:r>
              <a:rPr lang="en-IE" dirty="0"/>
              <a:t>Transaction Protocols – Ethereum JSON RPC</a:t>
            </a:r>
          </a:p>
        </p:txBody>
      </p:sp>
      <p:sp>
        <p:nvSpPr>
          <p:cNvPr id="3" name="Content Placeholder 2">
            <a:extLst>
              <a:ext uri="{FF2B5EF4-FFF2-40B4-BE49-F238E27FC236}">
                <a16:creationId xmlns:a16="http://schemas.microsoft.com/office/drawing/2014/main" id="{AF5E1581-6B14-F921-93E5-D98A7081C832}"/>
              </a:ext>
            </a:extLst>
          </p:cNvPr>
          <p:cNvSpPr>
            <a:spLocks noGrp="1"/>
          </p:cNvSpPr>
          <p:nvPr>
            <p:ph idx="1"/>
          </p:nvPr>
        </p:nvSpPr>
        <p:spPr/>
        <p:txBody>
          <a:bodyPr/>
          <a:lstStyle/>
          <a:p>
            <a:r>
              <a:rPr lang="en-US" b="1" dirty="0"/>
              <a:t>Interaction method:</a:t>
            </a:r>
            <a:r>
              <a:rPr lang="en-US" dirty="0"/>
              <a:t> JSON-RPC (JSON Remote Procedure Call) is a way for software applications to communicate with Ethereum nodes.</a:t>
            </a:r>
          </a:p>
          <a:p>
            <a:r>
              <a:rPr lang="en-US" b="1" dirty="0"/>
              <a:t>Data format:</a:t>
            </a:r>
            <a:r>
              <a:rPr lang="en-US" dirty="0"/>
              <a:t> It uses JSON format for sending and receiving data, making it lightweight and human-readable.</a:t>
            </a:r>
          </a:p>
          <a:p>
            <a:r>
              <a:rPr lang="en-US" b="1" dirty="0"/>
              <a:t>Standardized access:</a:t>
            </a:r>
            <a:r>
              <a:rPr lang="en-US" dirty="0"/>
              <a:t> All Ethereum clients implement JSON-RPC, providing a standard set of methods for applications to interact with the blockchain regardless of the specific client.</a:t>
            </a:r>
          </a:p>
          <a:p>
            <a:r>
              <a:rPr lang="en-US" b="1" dirty="0"/>
              <a:t>Functionalities:</a:t>
            </a:r>
            <a:r>
              <a:rPr lang="en-US" dirty="0"/>
              <a:t> Applications can use JSON-RPC to perform various actions like: * Reading data from the blockchain (block details, transaction history, account balances) * Sending transactions to the network</a:t>
            </a:r>
          </a:p>
          <a:p>
            <a:r>
              <a:rPr lang="en-US" b="1" dirty="0"/>
              <a:t>Transport agnostic:</a:t>
            </a:r>
            <a:r>
              <a:rPr lang="en-US" dirty="0"/>
              <a:t> JSON-RPC can be used over different communication channels like HTTP or </a:t>
            </a:r>
            <a:r>
              <a:rPr lang="en-US" dirty="0" err="1"/>
              <a:t>WebSockets</a:t>
            </a:r>
            <a:r>
              <a:rPr lang="en-US" dirty="0"/>
              <a:t>.</a:t>
            </a:r>
          </a:p>
          <a:p>
            <a:endParaRPr lang="en-IE" dirty="0"/>
          </a:p>
        </p:txBody>
      </p:sp>
      <p:sp>
        <p:nvSpPr>
          <p:cNvPr id="4" name="Date Placeholder 3">
            <a:extLst>
              <a:ext uri="{FF2B5EF4-FFF2-40B4-BE49-F238E27FC236}">
                <a16:creationId xmlns:a16="http://schemas.microsoft.com/office/drawing/2014/main" id="{AF490E8C-1F6D-6A20-2A38-AB59FBCDC0AA}"/>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1280005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1A8F2-6D3F-061A-DA66-00D4AF74AF64}"/>
              </a:ext>
            </a:extLst>
          </p:cNvPr>
          <p:cNvSpPr>
            <a:spLocks noGrp="1"/>
          </p:cNvSpPr>
          <p:nvPr>
            <p:ph type="title"/>
          </p:nvPr>
        </p:nvSpPr>
        <p:spPr/>
        <p:txBody>
          <a:bodyPr/>
          <a:lstStyle/>
          <a:p>
            <a:r>
              <a:rPr lang="en-IE" dirty="0"/>
              <a:t>Transaction Protocols – Ethereum JSON RPC</a:t>
            </a:r>
          </a:p>
        </p:txBody>
      </p:sp>
      <p:sp>
        <p:nvSpPr>
          <p:cNvPr id="3" name="Content Placeholder 2">
            <a:extLst>
              <a:ext uri="{FF2B5EF4-FFF2-40B4-BE49-F238E27FC236}">
                <a16:creationId xmlns:a16="http://schemas.microsoft.com/office/drawing/2014/main" id="{AF5E1581-6B14-F921-93E5-D98A7081C832}"/>
              </a:ext>
            </a:extLst>
          </p:cNvPr>
          <p:cNvSpPr>
            <a:spLocks noGrp="1"/>
          </p:cNvSpPr>
          <p:nvPr>
            <p:ph idx="1"/>
          </p:nvPr>
        </p:nvSpPr>
        <p:spPr/>
        <p:txBody>
          <a:bodyPr/>
          <a:lstStyle/>
          <a:p>
            <a:r>
              <a:rPr lang="en-US" b="1" dirty="0"/>
              <a:t>Construct the JSON Payload:</a:t>
            </a:r>
            <a:endParaRPr lang="en-US" dirty="0"/>
          </a:p>
          <a:p>
            <a:r>
              <a:rPr lang="en-US" dirty="0"/>
              <a:t>The JSON payload specifies the RPC method and parameters. Here's what you'll include:</a:t>
            </a:r>
          </a:p>
          <a:p>
            <a:pPr>
              <a:buFont typeface="Arial" panose="020B0604020202020204" pitchFamily="34" charset="0"/>
              <a:buChar char="•"/>
            </a:pPr>
            <a:r>
              <a:rPr lang="en-US" b="1" dirty="0" err="1"/>
              <a:t>jsonrpc</a:t>
            </a:r>
            <a:r>
              <a:rPr lang="en-US" b="1" dirty="0"/>
              <a:t>:</a:t>
            </a:r>
            <a:r>
              <a:rPr lang="en-US" dirty="0"/>
              <a:t> Set to "2.0" for the JSON-RPC version.</a:t>
            </a:r>
          </a:p>
          <a:p>
            <a:pPr>
              <a:buFont typeface="Arial" panose="020B0604020202020204" pitchFamily="34" charset="0"/>
              <a:buChar char="•"/>
            </a:pPr>
            <a:r>
              <a:rPr lang="en-US" b="1" dirty="0"/>
              <a:t>method:</a:t>
            </a:r>
            <a:r>
              <a:rPr lang="en-US" dirty="0"/>
              <a:t> Set to "</a:t>
            </a:r>
            <a:r>
              <a:rPr lang="en-US" dirty="0" err="1"/>
              <a:t>eth_call</a:t>
            </a:r>
            <a:r>
              <a:rPr lang="en-US" dirty="0"/>
              <a:t>" as we're using the Ethereum node for this call. </a:t>
            </a:r>
            <a:r>
              <a:rPr lang="en-US" dirty="0" err="1"/>
              <a:t>eth_call</a:t>
            </a:r>
            <a:r>
              <a:rPr lang="en-US" dirty="0"/>
              <a:t> is used for read operations.  No transaction occurs.</a:t>
            </a:r>
          </a:p>
          <a:p>
            <a:pPr>
              <a:buFont typeface="Arial" panose="020B0604020202020204" pitchFamily="34" charset="0"/>
              <a:buChar char="•"/>
            </a:pPr>
            <a:r>
              <a:rPr lang="en-US" b="1" dirty="0"/>
              <a:t>id:</a:t>
            </a:r>
            <a:r>
              <a:rPr lang="en-US" dirty="0"/>
              <a:t> A unique identifier for your request (any number will do).</a:t>
            </a:r>
          </a:p>
          <a:p>
            <a:pPr>
              <a:buFont typeface="Arial" panose="020B0604020202020204" pitchFamily="34" charset="0"/>
              <a:buChar char="•"/>
            </a:pPr>
            <a:r>
              <a:rPr lang="en-US" b="1" dirty="0"/>
              <a:t>params:</a:t>
            </a:r>
            <a:r>
              <a:rPr lang="en-US" dirty="0"/>
              <a:t> An array containing details about the call: </a:t>
            </a:r>
          </a:p>
          <a:p>
            <a:pPr marL="742950" lvl="1" indent="-285750">
              <a:buFont typeface="Arial" panose="020B0604020202020204" pitchFamily="34" charset="0"/>
              <a:buChar char="•"/>
            </a:pPr>
            <a:r>
              <a:rPr lang="en-US" b="1" dirty="0"/>
              <a:t>to:</a:t>
            </a:r>
            <a:r>
              <a:rPr lang="en-US" dirty="0"/>
              <a:t> The address of the ERC-20 token contract.</a:t>
            </a:r>
          </a:p>
          <a:p>
            <a:pPr marL="742950" lvl="1" indent="-285750">
              <a:buFont typeface="Arial" panose="020B0604020202020204" pitchFamily="34" charset="0"/>
              <a:buChar char="•"/>
            </a:pPr>
            <a:r>
              <a:rPr lang="en-US" b="1" dirty="0"/>
              <a:t>data:</a:t>
            </a:r>
            <a:r>
              <a:rPr lang="en-US" dirty="0"/>
              <a:t> We need to construct the data field using the function signature and wallet address.</a:t>
            </a:r>
          </a:p>
          <a:p>
            <a:endParaRPr lang="en-IE" dirty="0"/>
          </a:p>
        </p:txBody>
      </p:sp>
      <p:sp>
        <p:nvSpPr>
          <p:cNvPr id="4" name="Date Placeholder 3">
            <a:extLst>
              <a:ext uri="{FF2B5EF4-FFF2-40B4-BE49-F238E27FC236}">
                <a16:creationId xmlns:a16="http://schemas.microsoft.com/office/drawing/2014/main" id="{AF490E8C-1F6D-6A20-2A38-AB59FBCDC0AA}"/>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294350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1A8F2-6D3F-061A-DA66-00D4AF74AF64}"/>
              </a:ext>
            </a:extLst>
          </p:cNvPr>
          <p:cNvSpPr>
            <a:spLocks noGrp="1"/>
          </p:cNvSpPr>
          <p:nvPr>
            <p:ph type="title"/>
          </p:nvPr>
        </p:nvSpPr>
        <p:spPr/>
        <p:txBody>
          <a:bodyPr/>
          <a:lstStyle/>
          <a:p>
            <a:r>
              <a:rPr lang="en-IE" dirty="0"/>
              <a:t>Transaction Protocols – Ethereum JSON RPC</a:t>
            </a:r>
          </a:p>
        </p:txBody>
      </p:sp>
      <p:sp>
        <p:nvSpPr>
          <p:cNvPr id="3" name="Content Placeholder 2">
            <a:extLst>
              <a:ext uri="{FF2B5EF4-FFF2-40B4-BE49-F238E27FC236}">
                <a16:creationId xmlns:a16="http://schemas.microsoft.com/office/drawing/2014/main" id="{AF5E1581-6B14-F921-93E5-D98A7081C832}"/>
              </a:ext>
            </a:extLst>
          </p:cNvPr>
          <p:cNvSpPr>
            <a:spLocks noGrp="1"/>
          </p:cNvSpPr>
          <p:nvPr>
            <p:ph idx="1"/>
          </p:nvPr>
        </p:nvSpPr>
        <p:spPr/>
        <p:txBody>
          <a:bodyPr/>
          <a:lstStyle/>
          <a:p>
            <a:r>
              <a:rPr lang="en-US" b="1" dirty="0"/>
              <a:t>Building the data field:</a:t>
            </a:r>
            <a:endParaRPr lang="en-US" dirty="0"/>
          </a:p>
          <a:p>
            <a:pPr>
              <a:buFont typeface="Arial" panose="020B0604020202020204" pitchFamily="34" charset="0"/>
              <a:buChar char="•"/>
            </a:pPr>
            <a:r>
              <a:rPr lang="en-US" b="1" dirty="0"/>
              <a:t>Function Signature:</a:t>
            </a:r>
            <a:r>
              <a:rPr lang="en-US" dirty="0"/>
              <a:t> ERC-20 tokens have a standard function called "</a:t>
            </a:r>
            <a:r>
              <a:rPr lang="en-US" dirty="0" err="1"/>
              <a:t>balanceOf</a:t>
            </a:r>
            <a:r>
              <a:rPr lang="en-US" dirty="0"/>
              <a:t>(address)" to retrieve the balance for a specific address.</a:t>
            </a:r>
          </a:p>
          <a:p>
            <a:pPr marL="742950" lvl="1" indent="-285750">
              <a:buFont typeface="Arial" panose="020B0604020202020204" pitchFamily="34" charset="0"/>
              <a:buChar char="•"/>
            </a:pPr>
            <a:r>
              <a:rPr lang="en-US" dirty="0"/>
              <a:t>Get the Keccak-256 hash of the function signature "</a:t>
            </a:r>
            <a:r>
              <a:rPr lang="en-US" dirty="0" err="1"/>
              <a:t>balanceOf</a:t>
            </a:r>
            <a:r>
              <a:rPr lang="en-US" dirty="0"/>
              <a:t>(address)". You can find online tools for this. The hash will start with "0x".</a:t>
            </a:r>
          </a:p>
          <a:p>
            <a:pPr marL="742950" lvl="1" indent="-285750">
              <a:buFont typeface="Arial" panose="020B0604020202020204" pitchFamily="34" charset="0"/>
              <a:buChar char="•"/>
            </a:pPr>
            <a:r>
              <a:rPr lang="en-US" dirty="0"/>
              <a:t>Extract the first 4 bytes (8 characters) of the hash. This represents the </a:t>
            </a:r>
            <a:r>
              <a:rPr lang="en-US" u="sng" dirty="0"/>
              <a:t>function selector</a:t>
            </a:r>
            <a:r>
              <a:rPr lang="en-US" dirty="0"/>
              <a:t> for "</a:t>
            </a:r>
            <a:r>
              <a:rPr lang="en-US" dirty="0" err="1"/>
              <a:t>balanceOf</a:t>
            </a:r>
            <a:r>
              <a:rPr lang="en-US" dirty="0"/>
              <a:t>".</a:t>
            </a:r>
          </a:p>
          <a:p>
            <a:pPr>
              <a:buFont typeface="Arial" panose="020B0604020202020204" pitchFamily="34" charset="0"/>
              <a:buChar char="•"/>
            </a:pPr>
            <a:r>
              <a:rPr lang="en-US" b="1" dirty="0"/>
              <a:t>Wallet Address:</a:t>
            </a:r>
            <a:r>
              <a:rPr lang="en-US" dirty="0"/>
              <a:t> Convert the wallet address to hexadecimal format and remove the "0x" prefix.</a:t>
            </a:r>
          </a:p>
          <a:p>
            <a:pPr>
              <a:buFont typeface="Arial" panose="020B0604020202020204" pitchFamily="34" charset="0"/>
              <a:buChar char="•"/>
            </a:pPr>
            <a:r>
              <a:rPr lang="en-US" b="1" dirty="0"/>
              <a:t>Combine them:</a:t>
            </a:r>
            <a:endParaRPr lang="en-US" dirty="0"/>
          </a:p>
          <a:p>
            <a:pPr marL="742950" lvl="1" indent="-285750">
              <a:buFont typeface="Arial" panose="020B0604020202020204" pitchFamily="34" charset="0"/>
              <a:buChar char="•"/>
            </a:pPr>
            <a:r>
              <a:rPr lang="en-US" dirty="0"/>
              <a:t>[1] function selector</a:t>
            </a:r>
          </a:p>
          <a:p>
            <a:pPr marL="742950" lvl="1" indent="-285750">
              <a:buFont typeface="Arial" panose="020B0604020202020204" pitchFamily="34" charset="0"/>
              <a:buChar char="•"/>
            </a:pPr>
            <a:r>
              <a:rPr lang="en-US" dirty="0"/>
              <a:t>[2] A fixed length parameter (e.g. address, uint256) is allocated a 32-byte space in the protocol.   You have one parameter in this case.  And address is 20 bytes long.  Pad with a an additional 12 bytes of 0’s to total 32 bytes.  Each byte in hex is 2 characters, so you will result with a 64 character hex string.</a:t>
            </a:r>
          </a:p>
          <a:p>
            <a:endParaRPr lang="en-IE" dirty="0"/>
          </a:p>
        </p:txBody>
      </p:sp>
      <p:sp>
        <p:nvSpPr>
          <p:cNvPr id="4" name="Date Placeholder 3">
            <a:extLst>
              <a:ext uri="{FF2B5EF4-FFF2-40B4-BE49-F238E27FC236}">
                <a16:creationId xmlns:a16="http://schemas.microsoft.com/office/drawing/2014/main" id="{AF490E8C-1F6D-6A20-2A38-AB59FBCDC0AA}"/>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393674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7A457-C6EE-128F-00C7-310BCF4FCBE9}"/>
              </a:ext>
            </a:extLst>
          </p:cNvPr>
          <p:cNvSpPr>
            <a:spLocks noGrp="1"/>
          </p:cNvSpPr>
          <p:nvPr>
            <p:ph type="title"/>
          </p:nvPr>
        </p:nvSpPr>
        <p:spPr/>
        <p:txBody>
          <a:bodyPr/>
          <a:lstStyle/>
          <a:p>
            <a:r>
              <a:rPr lang="en-IE" dirty="0"/>
              <a:t>Transaction Protocols – Ethereum JSON RPC</a:t>
            </a:r>
          </a:p>
        </p:txBody>
      </p:sp>
      <p:sp>
        <p:nvSpPr>
          <p:cNvPr id="3" name="Content Placeholder 2">
            <a:extLst>
              <a:ext uri="{FF2B5EF4-FFF2-40B4-BE49-F238E27FC236}">
                <a16:creationId xmlns:a16="http://schemas.microsoft.com/office/drawing/2014/main" id="{77C523F6-0F21-0B3E-42E1-C0B961489D6E}"/>
              </a:ext>
            </a:extLst>
          </p:cNvPr>
          <p:cNvSpPr>
            <a:spLocks noGrp="1"/>
          </p:cNvSpPr>
          <p:nvPr>
            <p:ph idx="1"/>
          </p:nvPr>
        </p:nvSpPr>
        <p:spPr/>
        <p:txBody>
          <a:bodyPr/>
          <a:lstStyle/>
          <a:p>
            <a:r>
              <a:rPr lang="en-IE" b="1" dirty="0"/>
              <a:t>Example:</a:t>
            </a:r>
            <a:endParaRPr lang="en-IE" dirty="0"/>
          </a:p>
          <a:p>
            <a:r>
              <a:rPr lang="en-IE" dirty="0"/>
              <a:t>Let's say the Keccak-256 hash of "</a:t>
            </a:r>
            <a:r>
              <a:rPr lang="en-IE" dirty="0" err="1"/>
              <a:t>balanceOf</a:t>
            </a:r>
            <a:r>
              <a:rPr lang="en-IE" dirty="0"/>
              <a:t>(address)" is "0x70a08231b98ef4ca268c9cc3f6b4590e4bfec28280db06bb5d45e689f2a360be" and the wallet address is "0x1234567890AbCdEf1234567890AbCdEf12345678".</a:t>
            </a:r>
          </a:p>
          <a:p>
            <a:pPr>
              <a:buFont typeface="Arial" panose="020B0604020202020204" pitchFamily="34" charset="0"/>
              <a:buChar char="•"/>
            </a:pPr>
            <a:r>
              <a:rPr lang="en-IE" dirty="0"/>
              <a:t>Function selector: 0x70a08231</a:t>
            </a:r>
          </a:p>
          <a:p>
            <a:pPr>
              <a:buFont typeface="Arial" panose="020B0604020202020204" pitchFamily="34" charset="0"/>
              <a:buChar char="•"/>
            </a:pPr>
            <a:r>
              <a:rPr lang="en-IE" dirty="0"/>
              <a:t>Wallet address (hex): 1234567890abcdef1234567890abcdef12345678</a:t>
            </a:r>
          </a:p>
          <a:p>
            <a:r>
              <a:rPr lang="en-IE" b="1" dirty="0"/>
              <a:t>Combine:</a:t>
            </a:r>
            <a:r>
              <a:rPr lang="en-IE" dirty="0"/>
              <a:t> 0x70a082310000000000000000000000001234567890abcdef1234567890abcdef12345678</a:t>
            </a:r>
          </a:p>
          <a:p>
            <a:endParaRPr lang="en-IE" dirty="0"/>
          </a:p>
        </p:txBody>
      </p:sp>
      <p:sp>
        <p:nvSpPr>
          <p:cNvPr id="4" name="Date Placeholder 3">
            <a:extLst>
              <a:ext uri="{FF2B5EF4-FFF2-40B4-BE49-F238E27FC236}">
                <a16:creationId xmlns:a16="http://schemas.microsoft.com/office/drawing/2014/main" id="{15CEF063-E141-AEBD-014D-4F58644FDDB9}"/>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3261943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8606C-3F9A-5A6B-A020-FB0CE4922468}"/>
              </a:ext>
            </a:extLst>
          </p:cNvPr>
          <p:cNvSpPr>
            <a:spLocks noGrp="1"/>
          </p:cNvSpPr>
          <p:nvPr>
            <p:ph type="title"/>
          </p:nvPr>
        </p:nvSpPr>
        <p:spPr/>
        <p:txBody>
          <a:bodyPr/>
          <a:lstStyle/>
          <a:p>
            <a:r>
              <a:rPr lang="en-IE" dirty="0"/>
              <a:t>Transaction Protocols – Ethereum JSON RPC</a:t>
            </a:r>
          </a:p>
        </p:txBody>
      </p:sp>
      <p:sp>
        <p:nvSpPr>
          <p:cNvPr id="3" name="Content Placeholder 2">
            <a:extLst>
              <a:ext uri="{FF2B5EF4-FFF2-40B4-BE49-F238E27FC236}">
                <a16:creationId xmlns:a16="http://schemas.microsoft.com/office/drawing/2014/main" id="{263F2765-F63C-74E3-F066-185F5005E2CA}"/>
              </a:ext>
            </a:extLst>
          </p:cNvPr>
          <p:cNvSpPr>
            <a:spLocks noGrp="1"/>
          </p:cNvSpPr>
          <p:nvPr>
            <p:ph idx="1"/>
          </p:nvPr>
        </p:nvSpPr>
        <p:spPr/>
        <p:txBody>
          <a:bodyPr/>
          <a:lstStyle/>
          <a:p>
            <a:pPr marL="0" indent="0">
              <a:spcBef>
                <a:spcPts val="600"/>
              </a:spcBef>
              <a:buNone/>
            </a:pPr>
            <a:r>
              <a:rPr lang="en-US" sz="1200" dirty="0">
                <a:latin typeface="Courier New" panose="02070309020205020404" pitchFamily="49" charset="0"/>
                <a:cs typeface="Courier New" panose="02070309020205020404" pitchFamily="49" charset="0"/>
              </a:rPr>
              <a:t>{</a:t>
            </a:r>
          </a:p>
          <a:p>
            <a:pPr marL="0" indent="0">
              <a:spcBef>
                <a:spcPts val="600"/>
              </a:spcBef>
              <a:buNone/>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jsonrpc</a:t>
            </a:r>
            <a:r>
              <a:rPr lang="en-US" sz="1200" dirty="0">
                <a:latin typeface="Courier New" panose="02070309020205020404" pitchFamily="49" charset="0"/>
                <a:cs typeface="Courier New" panose="02070309020205020404" pitchFamily="49" charset="0"/>
              </a:rPr>
              <a:t>": "2.0",</a:t>
            </a:r>
          </a:p>
          <a:p>
            <a:pPr marL="0" indent="0">
              <a:spcBef>
                <a:spcPts val="600"/>
              </a:spcBef>
              <a:buNone/>
            </a:pPr>
            <a:r>
              <a:rPr lang="en-US" sz="1200" dirty="0">
                <a:latin typeface="Courier New" panose="02070309020205020404" pitchFamily="49" charset="0"/>
                <a:cs typeface="Courier New" panose="02070309020205020404" pitchFamily="49" charset="0"/>
              </a:rPr>
              <a:t>  "method": "</a:t>
            </a:r>
            <a:r>
              <a:rPr lang="en-US" sz="1200" dirty="0" err="1">
                <a:latin typeface="Courier New" panose="02070309020205020404" pitchFamily="49" charset="0"/>
                <a:cs typeface="Courier New" panose="02070309020205020404" pitchFamily="49" charset="0"/>
              </a:rPr>
              <a:t>eth_call</a:t>
            </a:r>
            <a:r>
              <a:rPr lang="en-US" sz="1200" dirty="0">
                <a:latin typeface="Courier New" panose="02070309020205020404" pitchFamily="49" charset="0"/>
                <a:cs typeface="Courier New" panose="02070309020205020404" pitchFamily="49" charset="0"/>
              </a:rPr>
              <a:t>",</a:t>
            </a:r>
          </a:p>
          <a:p>
            <a:pPr marL="0" indent="0">
              <a:spcBef>
                <a:spcPts val="600"/>
              </a:spcBef>
              <a:buNone/>
            </a:pPr>
            <a:r>
              <a:rPr lang="en-US" sz="1200" dirty="0">
                <a:latin typeface="Courier New" panose="02070309020205020404" pitchFamily="49" charset="0"/>
                <a:cs typeface="Courier New" panose="02070309020205020404" pitchFamily="49" charset="0"/>
              </a:rPr>
              <a:t>  "id": 1, </a:t>
            </a:r>
          </a:p>
          <a:p>
            <a:pPr marL="0" indent="0">
              <a:spcBef>
                <a:spcPts val="600"/>
              </a:spcBef>
              <a:buNone/>
            </a:pPr>
            <a:r>
              <a:rPr lang="en-US" sz="1200" dirty="0">
                <a:latin typeface="Courier New" panose="02070309020205020404" pitchFamily="49" charset="0"/>
                <a:cs typeface="Courier New" panose="02070309020205020404" pitchFamily="49" charset="0"/>
              </a:rPr>
              <a:t>  "params": [</a:t>
            </a:r>
          </a:p>
          <a:p>
            <a:pPr marL="0" indent="0">
              <a:spcBef>
                <a:spcPts val="600"/>
              </a:spcBef>
              <a:buNone/>
            </a:pPr>
            <a:r>
              <a:rPr lang="en-US" sz="1200" dirty="0">
                <a:latin typeface="Courier New" panose="02070309020205020404" pitchFamily="49" charset="0"/>
                <a:cs typeface="Courier New" panose="02070309020205020404" pitchFamily="49" charset="0"/>
              </a:rPr>
              <a:t>    {</a:t>
            </a:r>
          </a:p>
          <a:p>
            <a:pPr marL="0" indent="0">
              <a:spcBef>
                <a:spcPts val="600"/>
              </a:spcBef>
              <a:buNone/>
            </a:pPr>
            <a:r>
              <a:rPr lang="en-US" sz="1200" dirty="0">
                <a:latin typeface="Courier New" panose="02070309020205020404" pitchFamily="49" charset="0"/>
                <a:cs typeface="Courier New" panose="02070309020205020404" pitchFamily="49" charset="0"/>
              </a:rPr>
              <a:t>      "to": "0x&lt;ERC20_Contract_Address&gt;",  // Replace with actual contract address</a:t>
            </a:r>
          </a:p>
          <a:p>
            <a:pPr marL="0" indent="0">
              <a:spcBef>
                <a:spcPts val="600"/>
              </a:spcBef>
              <a:buNone/>
            </a:pPr>
            <a:r>
              <a:rPr lang="en-US" sz="1200" dirty="0">
                <a:latin typeface="Courier New" panose="02070309020205020404" pitchFamily="49" charset="0"/>
                <a:cs typeface="Courier New" panose="02070309020205020404" pitchFamily="49" charset="0"/>
              </a:rPr>
              <a:t>      "data": "</a:t>
            </a:r>
            <a:r>
              <a:rPr lang="en-IE" sz="1400" dirty="0">
                <a:latin typeface="Courier New" panose="02070309020205020404" pitchFamily="49" charset="0"/>
                <a:cs typeface="Courier New" panose="02070309020205020404" pitchFamily="49" charset="0"/>
              </a:rPr>
              <a:t>0x70a082310000000000000000000000001234567890abcdef1234567890abcdef12345678</a:t>
            </a:r>
            <a:r>
              <a:rPr lang="en-US" sz="1200" dirty="0">
                <a:latin typeface="Courier New" panose="02070309020205020404" pitchFamily="49" charset="0"/>
                <a:cs typeface="Courier New" panose="02070309020205020404" pitchFamily="49" charset="0"/>
              </a:rPr>
              <a:t>"</a:t>
            </a:r>
          </a:p>
          <a:p>
            <a:pPr marL="0" indent="0">
              <a:spcBef>
                <a:spcPts val="600"/>
              </a:spcBef>
              <a:buNone/>
            </a:pPr>
            <a:r>
              <a:rPr lang="en-US" sz="1200" dirty="0">
                <a:latin typeface="Courier New" panose="02070309020205020404" pitchFamily="49" charset="0"/>
                <a:cs typeface="Courier New" panose="02070309020205020404" pitchFamily="49" charset="0"/>
              </a:rPr>
              <a:t>    }</a:t>
            </a:r>
          </a:p>
          <a:p>
            <a:pPr marL="0" indent="0">
              <a:spcBef>
                <a:spcPts val="600"/>
              </a:spcBef>
              <a:buNone/>
            </a:pPr>
            <a:r>
              <a:rPr lang="en-US" sz="1200" dirty="0">
                <a:latin typeface="Courier New" panose="02070309020205020404" pitchFamily="49" charset="0"/>
                <a:cs typeface="Courier New" panose="02070309020205020404" pitchFamily="49" charset="0"/>
              </a:rPr>
              <a:t>  ]</a:t>
            </a:r>
          </a:p>
          <a:p>
            <a:pPr marL="0" indent="0">
              <a:spcBef>
                <a:spcPts val="600"/>
              </a:spcBef>
              <a:buNone/>
            </a:pPr>
            <a:r>
              <a:rPr lang="en-US" sz="1200" dirty="0">
                <a:latin typeface="Courier New" panose="02070309020205020404" pitchFamily="49" charset="0"/>
                <a:cs typeface="Courier New" panose="02070309020205020404" pitchFamily="49" charset="0"/>
              </a:rPr>
              <a:t>}</a:t>
            </a:r>
          </a:p>
          <a:p>
            <a:pPr marL="0" indent="0">
              <a:buNone/>
            </a:pPr>
            <a:endParaRPr lang="en-IE" sz="1200" dirty="0">
              <a:latin typeface="Courier New" panose="02070309020205020404" pitchFamily="49" charset="0"/>
              <a:cs typeface="Courier New" panose="02070309020205020404" pitchFamily="49" charset="0"/>
            </a:endParaRPr>
          </a:p>
        </p:txBody>
      </p:sp>
      <p:sp>
        <p:nvSpPr>
          <p:cNvPr id="4" name="Date Placeholder 3">
            <a:extLst>
              <a:ext uri="{FF2B5EF4-FFF2-40B4-BE49-F238E27FC236}">
                <a16:creationId xmlns:a16="http://schemas.microsoft.com/office/drawing/2014/main" id="{A68662E5-4CA9-5BAD-147D-0886DDE6C954}"/>
              </a:ext>
            </a:extLst>
          </p:cNvPr>
          <p:cNvSpPr>
            <a:spLocks noGrp="1"/>
          </p:cNvSpPr>
          <p:nvPr>
            <p:ph type="dt" sz="half" idx="10"/>
          </p:nvPr>
        </p:nvSpPr>
        <p:spPr/>
        <p:txBody>
          <a:bodyPr/>
          <a:lstStyle/>
          <a:p>
            <a:r>
              <a:rPr lang="en-IE"/>
              <a:t>06.11.19</a:t>
            </a:r>
            <a:endParaRPr lang="en-US"/>
          </a:p>
        </p:txBody>
      </p:sp>
      <p:sp>
        <p:nvSpPr>
          <p:cNvPr id="5" name="TextBox 4">
            <a:extLst>
              <a:ext uri="{FF2B5EF4-FFF2-40B4-BE49-F238E27FC236}">
                <a16:creationId xmlns:a16="http://schemas.microsoft.com/office/drawing/2014/main" id="{5940AB96-AF5B-77CD-167E-4D7E2A83CDF8}"/>
              </a:ext>
            </a:extLst>
          </p:cNvPr>
          <p:cNvSpPr txBox="1"/>
          <p:nvPr/>
        </p:nvSpPr>
        <p:spPr>
          <a:xfrm>
            <a:off x="860979" y="4460325"/>
            <a:ext cx="11533257" cy="2092881"/>
          </a:xfrm>
          <a:prstGeom prst="rect">
            <a:avLst/>
          </a:prstGeom>
          <a:noFill/>
        </p:spPr>
        <p:txBody>
          <a:bodyPr wrap="square" rtlCol="0">
            <a:spAutoFit/>
          </a:bodyPr>
          <a:lstStyle/>
          <a:p>
            <a:r>
              <a:rPr lang="en-US" sz="1600" b="1" dirty="0"/>
              <a:t>Send the Request:</a:t>
            </a:r>
            <a:endParaRPr lang="en-US" sz="1600" dirty="0"/>
          </a:p>
          <a:p>
            <a:r>
              <a:rPr lang="en-US" sz="1600" dirty="0"/>
              <a:t>Use the JSON payload to make a POST request to your Ethereum node URL with "Content-Type: application/</a:t>
            </a:r>
            <a:r>
              <a:rPr lang="en-US" sz="1600" dirty="0" err="1"/>
              <a:t>json</a:t>
            </a:r>
            <a:r>
              <a:rPr lang="en-US" sz="1600" dirty="0"/>
              <a:t>" header.</a:t>
            </a:r>
          </a:p>
          <a:p>
            <a:endParaRPr lang="en-IE" sz="1600" dirty="0"/>
          </a:p>
          <a:p>
            <a:r>
              <a:rPr lang="en-US" sz="1600" b="1" dirty="0"/>
              <a:t>Parse the Response:</a:t>
            </a:r>
            <a:endParaRPr lang="en-US" sz="1600" dirty="0"/>
          </a:p>
          <a:p>
            <a:r>
              <a:rPr lang="en-US" sz="1600" dirty="0"/>
              <a:t>The response will also be in JSON format. If successful, it will contain a "result" field with the ERC-20 token balance for the wallet address in hexadecimal format. You'll need to convert this value to a human-readable format based on the token's decimals.</a:t>
            </a:r>
          </a:p>
          <a:p>
            <a:endParaRPr lang="en-IE" sz="1600" dirty="0"/>
          </a:p>
        </p:txBody>
      </p:sp>
    </p:spTree>
    <p:extLst>
      <p:ext uri="{BB962C8B-B14F-4D97-AF65-F5344CB8AC3E}">
        <p14:creationId xmlns:p14="http://schemas.microsoft.com/office/powerpoint/2010/main" val="2032298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8606C-3F9A-5A6B-A020-FB0CE4922468}"/>
              </a:ext>
            </a:extLst>
          </p:cNvPr>
          <p:cNvSpPr>
            <a:spLocks noGrp="1"/>
          </p:cNvSpPr>
          <p:nvPr>
            <p:ph type="title"/>
          </p:nvPr>
        </p:nvSpPr>
        <p:spPr/>
        <p:txBody>
          <a:bodyPr/>
          <a:lstStyle/>
          <a:p>
            <a:r>
              <a:rPr lang="en-IE" dirty="0"/>
              <a:t>Transaction Protocols – Ethereum JSON RPC</a:t>
            </a:r>
          </a:p>
        </p:txBody>
      </p:sp>
      <p:sp>
        <p:nvSpPr>
          <p:cNvPr id="4" name="Date Placeholder 3">
            <a:extLst>
              <a:ext uri="{FF2B5EF4-FFF2-40B4-BE49-F238E27FC236}">
                <a16:creationId xmlns:a16="http://schemas.microsoft.com/office/drawing/2014/main" id="{A68662E5-4CA9-5BAD-147D-0886DDE6C954}"/>
              </a:ext>
            </a:extLst>
          </p:cNvPr>
          <p:cNvSpPr>
            <a:spLocks noGrp="1"/>
          </p:cNvSpPr>
          <p:nvPr>
            <p:ph type="dt" sz="half" idx="10"/>
          </p:nvPr>
        </p:nvSpPr>
        <p:spPr/>
        <p:txBody>
          <a:bodyPr/>
          <a:lstStyle/>
          <a:p>
            <a:r>
              <a:rPr lang="en-IE"/>
              <a:t>06.11.19</a:t>
            </a:r>
            <a:endParaRPr lang="en-US"/>
          </a:p>
        </p:txBody>
      </p:sp>
      <p:sp>
        <p:nvSpPr>
          <p:cNvPr id="5" name="TextBox 4">
            <a:extLst>
              <a:ext uri="{FF2B5EF4-FFF2-40B4-BE49-F238E27FC236}">
                <a16:creationId xmlns:a16="http://schemas.microsoft.com/office/drawing/2014/main" id="{5940AB96-AF5B-77CD-167E-4D7E2A83CDF8}"/>
              </a:ext>
            </a:extLst>
          </p:cNvPr>
          <p:cNvSpPr txBox="1"/>
          <p:nvPr/>
        </p:nvSpPr>
        <p:spPr>
          <a:xfrm>
            <a:off x="647937" y="1795131"/>
            <a:ext cx="11176481" cy="1446550"/>
          </a:xfrm>
          <a:prstGeom prst="rect">
            <a:avLst/>
          </a:prstGeom>
          <a:noFill/>
        </p:spPr>
        <p:txBody>
          <a:bodyPr wrap="square" rtlCol="0">
            <a:spAutoFit/>
          </a:bodyPr>
          <a:lstStyle/>
          <a:p>
            <a:r>
              <a:rPr lang="en-IE" sz="2800" dirty="0"/>
              <a:t>Exercise</a:t>
            </a:r>
            <a:r>
              <a:rPr lang="en-IE" sz="2000" dirty="0"/>
              <a:t>:</a:t>
            </a:r>
          </a:p>
          <a:p>
            <a:endParaRPr lang="en-IE" sz="2000" dirty="0"/>
          </a:p>
          <a:p>
            <a:r>
              <a:rPr lang="en-IE" sz="2000" dirty="0"/>
              <a:t>Use your favourite http sender (curl, postman, Get-Content, etc) to send a JSON RPC request to your ERC-20 from the last tutorial to check the balance. </a:t>
            </a:r>
          </a:p>
        </p:txBody>
      </p:sp>
    </p:spTree>
    <p:extLst>
      <p:ext uri="{BB962C8B-B14F-4D97-AF65-F5344CB8AC3E}">
        <p14:creationId xmlns:p14="http://schemas.microsoft.com/office/powerpoint/2010/main" val="387669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EA09-C3A3-AD5E-F8E9-2E1994620CBA}"/>
              </a:ext>
            </a:extLst>
          </p:cNvPr>
          <p:cNvSpPr>
            <a:spLocks noGrp="1"/>
          </p:cNvSpPr>
          <p:nvPr>
            <p:ph type="title"/>
          </p:nvPr>
        </p:nvSpPr>
        <p:spPr/>
        <p:txBody>
          <a:bodyPr/>
          <a:lstStyle/>
          <a:p>
            <a:r>
              <a:rPr lang="en-IE" dirty="0"/>
              <a:t>Agenda</a:t>
            </a:r>
          </a:p>
        </p:txBody>
      </p:sp>
      <p:sp>
        <p:nvSpPr>
          <p:cNvPr id="3" name="Content Placeholder 2">
            <a:extLst>
              <a:ext uri="{FF2B5EF4-FFF2-40B4-BE49-F238E27FC236}">
                <a16:creationId xmlns:a16="http://schemas.microsoft.com/office/drawing/2014/main" id="{854C5590-A687-0FAA-21C9-8095316B3681}"/>
              </a:ext>
            </a:extLst>
          </p:cNvPr>
          <p:cNvSpPr>
            <a:spLocks noGrp="1"/>
          </p:cNvSpPr>
          <p:nvPr>
            <p:ph idx="1"/>
          </p:nvPr>
        </p:nvSpPr>
        <p:spPr/>
        <p:txBody>
          <a:bodyPr/>
          <a:lstStyle/>
          <a:p>
            <a:pPr lvl="1"/>
            <a:r>
              <a:rPr lang="en-IE" dirty="0"/>
              <a:t>Lecture and Tutorial 3 Recap</a:t>
            </a:r>
          </a:p>
          <a:p>
            <a:pPr lvl="1"/>
            <a:r>
              <a:rPr lang="en-IE" dirty="0"/>
              <a:t>Questions from last week.</a:t>
            </a:r>
          </a:p>
          <a:p>
            <a:pPr lvl="1"/>
            <a:endParaRPr lang="en-IE" dirty="0"/>
          </a:p>
          <a:p>
            <a:pPr lvl="1"/>
            <a:r>
              <a:rPr lang="en-US" dirty="0"/>
              <a:t>Lecture 4: Transaction Protocols</a:t>
            </a:r>
          </a:p>
          <a:p>
            <a:pPr lvl="2"/>
            <a:r>
              <a:rPr lang="en-US" dirty="0"/>
              <a:t>Bitcoin Transaction Model – UTXO</a:t>
            </a:r>
          </a:p>
          <a:p>
            <a:pPr lvl="2"/>
            <a:r>
              <a:rPr lang="en-US" dirty="0"/>
              <a:t>Ethereum Transactions – JSON RPC Binary Interface</a:t>
            </a:r>
          </a:p>
          <a:p>
            <a:pPr lvl="2"/>
            <a:r>
              <a:rPr lang="en-US" dirty="0"/>
              <a:t>Interesting transactions:</a:t>
            </a:r>
          </a:p>
          <a:p>
            <a:pPr lvl="3"/>
            <a:r>
              <a:rPr lang="en-US" dirty="0"/>
              <a:t>Replacing a transaction in Ethereum</a:t>
            </a:r>
          </a:p>
          <a:p>
            <a:pPr lvl="3"/>
            <a:r>
              <a:rPr lang="en-US" dirty="0"/>
              <a:t>Storing information on the Bitcoin Blockchain</a:t>
            </a:r>
            <a:endParaRPr lang="en-IE" dirty="0"/>
          </a:p>
          <a:p>
            <a:pPr marL="823179" lvl="2" indent="0">
              <a:buNone/>
            </a:pPr>
            <a:endParaRPr lang="en-IE" dirty="0"/>
          </a:p>
          <a:p>
            <a:pPr lvl="1"/>
            <a:r>
              <a:rPr lang="en-IE" dirty="0"/>
              <a:t>Quiz</a:t>
            </a:r>
          </a:p>
          <a:p>
            <a:pPr lvl="1"/>
            <a:endParaRPr lang="en-IE" dirty="0"/>
          </a:p>
          <a:p>
            <a:pPr lvl="1"/>
            <a:r>
              <a:rPr lang="en-IE" dirty="0"/>
              <a:t>Tutorial 4 Introduction</a:t>
            </a:r>
          </a:p>
          <a:p>
            <a:pPr lvl="2"/>
            <a:r>
              <a:rPr lang="en-IE" dirty="0"/>
              <a:t>Payables</a:t>
            </a:r>
          </a:p>
          <a:p>
            <a:endParaRPr lang="en-IE" dirty="0"/>
          </a:p>
        </p:txBody>
      </p:sp>
    </p:spTree>
    <p:extLst>
      <p:ext uri="{BB962C8B-B14F-4D97-AF65-F5344CB8AC3E}">
        <p14:creationId xmlns:p14="http://schemas.microsoft.com/office/powerpoint/2010/main" val="430798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8606C-3F9A-5A6B-A020-FB0CE4922468}"/>
              </a:ext>
            </a:extLst>
          </p:cNvPr>
          <p:cNvSpPr>
            <a:spLocks noGrp="1"/>
          </p:cNvSpPr>
          <p:nvPr>
            <p:ph type="title"/>
          </p:nvPr>
        </p:nvSpPr>
        <p:spPr/>
        <p:txBody>
          <a:bodyPr/>
          <a:lstStyle/>
          <a:p>
            <a:r>
              <a:rPr lang="en-IE" dirty="0"/>
              <a:t>Transaction Protocols – Ethereum JSON RPC</a:t>
            </a:r>
          </a:p>
        </p:txBody>
      </p:sp>
      <p:sp>
        <p:nvSpPr>
          <p:cNvPr id="4" name="Date Placeholder 3">
            <a:extLst>
              <a:ext uri="{FF2B5EF4-FFF2-40B4-BE49-F238E27FC236}">
                <a16:creationId xmlns:a16="http://schemas.microsoft.com/office/drawing/2014/main" id="{A68662E5-4CA9-5BAD-147D-0886DDE6C954}"/>
              </a:ext>
            </a:extLst>
          </p:cNvPr>
          <p:cNvSpPr>
            <a:spLocks noGrp="1"/>
          </p:cNvSpPr>
          <p:nvPr>
            <p:ph type="dt" sz="half" idx="10"/>
          </p:nvPr>
        </p:nvSpPr>
        <p:spPr/>
        <p:txBody>
          <a:bodyPr/>
          <a:lstStyle/>
          <a:p>
            <a:r>
              <a:rPr lang="en-IE"/>
              <a:t>06.11.19</a:t>
            </a:r>
            <a:endParaRPr lang="en-US"/>
          </a:p>
        </p:txBody>
      </p:sp>
      <p:sp>
        <p:nvSpPr>
          <p:cNvPr id="5" name="TextBox 4">
            <a:extLst>
              <a:ext uri="{FF2B5EF4-FFF2-40B4-BE49-F238E27FC236}">
                <a16:creationId xmlns:a16="http://schemas.microsoft.com/office/drawing/2014/main" id="{5940AB96-AF5B-77CD-167E-4D7E2A83CDF8}"/>
              </a:ext>
            </a:extLst>
          </p:cNvPr>
          <p:cNvSpPr txBox="1"/>
          <p:nvPr/>
        </p:nvSpPr>
        <p:spPr>
          <a:xfrm>
            <a:off x="647937" y="1795131"/>
            <a:ext cx="11176481" cy="5078313"/>
          </a:xfrm>
          <a:prstGeom prst="rect">
            <a:avLst/>
          </a:prstGeom>
          <a:noFill/>
        </p:spPr>
        <p:txBody>
          <a:bodyPr wrap="square" rtlCol="0">
            <a:spAutoFit/>
          </a:bodyPr>
          <a:lstStyle/>
          <a:p>
            <a:r>
              <a:rPr lang="en-IE" sz="2400" dirty="0"/>
              <a:t>Sending a Transaction – Type 1 – Unlocked Account on Personal Ethereum Node</a:t>
            </a:r>
          </a:p>
          <a:p>
            <a:endParaRPr lang="en-IE" sz="2400" dirty="0"/>
          </a:p>
          <a:p>
            <a:r>
              <a:rPr lang="en-US" b="1" dirty="0"/>
              <a:t>Construct the JSON Payload:</a:t>
            </a:r>
            <a:endParaRPr lang="en-US" dirty="0"/>
          </a:p>
          <a:p>
            <a:r>
              <a:rPr lang="en-US" dirty="0"/>
              <a:t>Similar to the balance check, we'll use the "</a:t>
            </a:r>
            <a:r>
              <a:rPr lang="en-US" dirty="0" err="1"/>
              <a:t>eth_sendTransaction</a:t>
            </a:r>
            <a:r>
              <a:rPr lang="en-US" dirty="0"/>
              <a:t>" method. Here's the breakdown:</a:t>
            </a:r>
          </a:p>
          <a:p>
            <a:pPr>
              <a:buFont typeface="Arial" panose="020B0604020202020204" pitchFamily="34" charset="0"/>
              <a:buChar char="•"/>
            </a:pPr>
            <a:r>
              <a:rPr lang="en-US" b="1" dirty="0" err="1"/>
              <a:t>jsonrpc</a:t>
            </a:r>
            <a:r>
              <a:rPr lang="en-US" b="1" dirty="0"/>
              <a:t>:</a:t>
            </a:r>
            <a:r>
              <a:rPr lang="en-US" dirty="0"/>
              <a:t> Set to "2.0".</a:t>
            </a:r>
          </a:p>
          <a:p>
            <a:pPr>
              <a:buFont typeface="Arial" panose="020B0604020202020204" pitchFamily="34" charset="0"/>
              <a:buChar char="•"/>
            </a:pPr>
            <a:r>
              <a:rPr lang="en-US" b="1" dirty="0"/>
              <a:t>method:</a:t>
            </a:r>
            <a:r>
              <a:rPr lang="en-US" dirty="0"/>
              <a:t> Set to "</a:t>
            </a:r>
            <a:r>
              <a:rPr lang="en-US" dirty="0" err="1"/>
              <a:t>eth_sendTransaction</a:t>
            </a:r>
            <a:r>
              <a:rPr lang="en-US" dirty="0"/>
              <a:t>".</a:t>
            </a:r>
          </a:p>
          <a:p>
            <a:pPr>
              <a:buFont typeface="Arial" panose="020B0604020202020204" pitchFamily="34" charset="0"/>
              <a:buChar char="•"/>
            </a:pPr>
            <a:r>
              <a:rPr lang="en-US" b="1" dirty="0"/>
              <a:t>id:</a:t>
            </a:r>
            <a:r>
              <a:rPr lang="en-US" dirty="0"/>
              <a:t> A unique identifier for your request.</a:t>
            </a:r>
          </a:p>
          <a:p>
            <a:pPr>
              <a:buFont typeface="Arial" panose="020B0604020202020204" pitchFamily="34" charset="0"/>
              <a:buChar char="•"/>
            </a:pPr>
            <a:r>
              <a:rPr lang="en-US" b="1" dirty="0"/>
              <a:t>params:</a:t>
            </a:r>
            <a:r>
              <a:rPr lang="en-US" dirty="0"/>
              <a:t> An array containing transaction details: </a:t>
            </a:r>
          </a:p>
          <a:p>
            <a:pPr marL="742950" lvl="1" indent="-285750">
              <a:buFont typeface="Arial" panose="020B0604020202020204" pitchFamily="34" charset="0"/>
              <a:buChar char="•"/>
            </a:pPr>
            <a:r>
              <a:rPr lang="en-US" b="1" dirty="0"/>
              <a:t>from:</a:t>
            </a:r>
            <a:r>
              <a:rPr lang="en-US" dirty="0"/>
              <a:t> The address sending the tokens.</a:t>
            </a:r>
          </a:p>
          <a:p>
            <a:pPr marL="742950" lvl="1" indent="-285750">
              <a:buFont typeface="Arial" panose="020B0604020202020204" pitchFamily="34" charset="0"/>
              <a:buChar char="•"/>
            </a:pPr>
            <a:r>
              <a:rPr lang="en-US" b="1" dirty="0"/>
              <a:t>to:</a:t>
            </a:r>
            <a:r>
              <a:rPr lang="en-US" dirty="0"/>
              <a:t> The address receiving the tokens.</a:t>
            </a:r>
          </a:p>
          <a:p>
            <a:pPr marL="742950" lvl="1" indent="-285750">
              <a:buFont typeface="Arial" panose="020B0604020202020204" pitchFamily="34" charset="0"/>
              <a:buChar char="•"/>
            </a:pPr>
            <a:r>
              <a:rPr lang="en-US" b="1" dirty="0"/>
              <a:t>gas:</a:t>
            </a:r>
            <a:r>
              <a:rPr lang="en-US" dirty="0"/>
              <a:t> The maximum amount of gas you're willing to spend for the transaction (refer to Ethereum gas estimation tools).</a:t>
            </a:r>
          </a:p>
          <a:p>
            <a:pPr marL="742950" lvl="1" indent="-285750">
              <a:buFont typeface="Arial" panose="020B0604020202020204" pitchFamily="34" charset="0"/>
              <a:buChar char="•"/>
            </a:pPr>
            <a:r>
              <a:rPr lang="en-US" b="1" dirty="0" err="1"/>
              <a:t>gasPrice</a:t>
            </a:r>
            <a:r>
              <a:rPr lang="en-US" b="1" dirty="0"/>
              <a:t>:</a:t>
            </a:r>
            <a:r>
              <a:rPr lang="en-US" dirty="0"/>
              <a:t> The gas price you're willing to pay per unit of gas (affects transaction speed and confirmation time).</a:t>
            </a:r>
          </a:p>
          <a:p>
            <a:pPr marL="742950" lvl="1" indent="-285750">
              <a:buFont typeface="Arial" panose="020B0604020202020204" pitchFamily="34" charset="0"/>
              <a:buChar char="•"/>
            </a:pPr>
            <a:r>
              <a:rPr lang="en-US" b="1" dirty="0"/>
              <a:t>data:</a:t>
            </a:r>
            <a:r>
              <a:rPr lang="en-US" dirty="0"/>
              <a:t> This field contains the encoded function call for the transfer.</a:t>
            </a:r>
          </a:p>
          <a:p>
            <a:endParaRPr lang="en-IE" dirty="0"/>
          </a:p>
        </p:txBody>
      </p:sp>
    </p:spTree>
    <p:extLst>
      <p:ext uri="{BB962C8B-B14F-4D97-AF65-F5344CB8AC3E}">
        <p14:creationId xmlns:p14="http://schemas.microsoft.com/office/powerpoint/2010/main" val="71855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8606C-3F9A-5A6B-A020-FB0CE4922468}"/>
              </a:ext>
            </a:extLst>
          </p:cNvPr>
          <p:cNvSpPr>
            <a:spLocks noGrp="1"/>
          </p:cNvSpPr>
          <p:nvPr>
            <p:ph type="title"/>
          </p:nvPr>
        </p:nvSpPr>
        <p:spPr/>
        <p:txBody>
          <a:bodyPr/>
          <a:lstStyle/>
          <a:p>
            <a:r>
              <a:rPr lang="en-IE" dirty="0"/>
              <a:t>Transaction Protocols – Ethereum JSON RPC</a:t>
            </a:r>
          </a:p>
        </p:txBody>
      </p:sp>
      <p:sp>
        <p:nvSpPr>
          <p:cNvPr id="4" name="Date Placeholder 3">
            <a:extLst>
              <a:ext uri="{FF2B5EF4-FFF2-40B4-BE49-F238E27FC236}">
                <a16:creationId xmlns:a16="http://schemas.microsoft.com/office/drawing/2014/main" id="{A68662E5-4CA9-5BAD-147D-0886DDE6C954}"/>
              </a:ext>
            </a:extLst>
          </p:cNvPr>
          <p:cNvSpPr>
            <a:spLocks noGrp="1"/>
          </p:cNvSpPr>
          <p:nvPr>
            <p:ph type="dt" sz="half" idx="10"/>
          </p:nvPr>
        </p:nvSpPr>
        <p:spPr/>
        <p:txBody>
          <a:bodyPr/>
          <a:lstStyle/>
          <a:p>
            <a:r>
              <a:rPr lang="en-IE"/>
              <a:t>06.11.19</a:t>
            </a:r>
            <a:endParaRPr lang="en-US"/>
          </a:p>
        </p:txBody>
      </p:sp>
      <p:sp>
        <p:nvSpPr>
          <p:cNvPr id="5" name="TextBox 4">
            <a:extLst>
              <a:ext uri="{FF2B5EF4-FFF2-40B4-BE49-F238E27FC236}">
                <a16:creationId xmlns:a16="http://schemas.microsoft.com/office/drawing/2014/main" id="{5940AB96-AF5B-77CD-167E-4D7E2A83CDF8}"/>
              </a:ext>
            </a:extLst>
          </p:cNvPr>
          <p:cNvSpPr txBox="1"/>
          <p:nvPr/>
        </p:nvSpPr>
        <p:spPr>
          <a:xfrm>
            <a:off x="647937" y="1795131"/>
            <a:ext cx="11176481" cy="3693319"/>
          </a:xfrm>
          <a:prstGeom prst="rect">
            <a:avLst/>
          </a:prstGeom>
          <a:noFill/>
        </p:spPr>
        <p:txBody>
          <a:bodyPr wrap="square" rtlCol="0">
            <a:spAutoFit/>
          </a:bodyPr>
          <a:lstStyle/>
          <a:p>
            <a:r>
              <a:rPr lang="en-US" b="1" dirty="0"/>
              <a:t>Building the data field:</a:t>
            </a:r>
            <a:endParaRPr lang="en-US" dirty="0"/>
          </a:p>
          <a:p>
            <a:pPr>
              <a:buFont typeface="Arial" panose="020B0604020202020204" pitchFamily="34" charset="0"/>
              <a:buChar char="•"/>
            </a:pPr>
            <a:r>
              <a:rPr lang="en-US" b="1" dirty="0"/>
              <a:t>Function Signature:</a:t>
            </a:r>
            <a:r>
              <a:rPr lang="en-US" dirty="0"/>
              <a:t> The ERC-20 "transfer(address,uint256)" function transfers tokens to a recipient.</a:t>
            </a:r>
          </a:p>
          <a:p>
            <a:pPr marL="742950" lvl="1" indent="-285750">
              <a:buFont typeface="Arial" panose="020B0604020202020204" pitchFamily="34" charset="0"/>
              <a:buChar char="•"/>
            </a:pPr>
            <a:r>
              <a:rPr lang="en-US" dirty="0"/>
              <a:t>Get the Keccak-256 hash of "transfer(address,uint256)".</a:t>
            </a:r>
          </a:p>
          <a:p>
            <a:pPr marL="742950" lvl="1" indent="-285750">
              <a:buFont typeface="Arial" panose="020B0604020202020204" pitchFamily="34" charset="0"/>
              <a:buChar char="•"/>
            </a:pPr>
            <a:r>
              <a:rPr lang="en-US" dirty="0"/>
              <a:t>Extract the first 4 bytes (8 characters) of the hash for the function selector.</a:t>
            </a:r>
          </a:p>
          <a:p>
            <a:pPr>
              <a:buFont typeface="Arial" panose="020B0604020202020204" pitchFamily="34" charset="0"/>
              <a:buChar char="•"/>
            </a:pPr>
            <a:r>
              <a:rPr lang="en-US" b="1" dirty="0"/>
              <a:t>Recipient Address:</a:t>
            </a:r>
            <a:r>
              <a:rPr lang="en-US" dirty="0"/>
              <a:t> Convert the recipient address to hexadecimal format and remove the "0x" prefix.</a:t>
            </a:r>
          </a:p>
          <a:p>
            <a:pPr>
              <a:buFont typeface="Arial" panose="020B0604020202020204" pitchFamily="34" charset="0"/>
              <a:buChar char="•"/>
            </a:pPr>
            <a:r>
              <a:rPr lang="en-US" b="1" dirty="0"/>
              <a:t>Transfer Amount:</a:t>
            </a:r>
            <a:r>
              <a:rPr lang="en-US" dirty="0"/>
              <a:t> Convert the transfer amount from tokens to Wei (the smallest denomination of Ether). You can use online conversion tools. Then, convert the Wei value to hexadecimal format without the "0x" prefix.</a:t>
            </a:r>
          </a:p>
          <a:p>
            <a:r>
              <a:rPr lang="en-US" b="1" dirty="0"/>
              <a:t>Combine them:</a:t>
            </a:r>
            <a:endParaRPr lang="en-US" dirty="0"/>
          </a:p>
          <a:p>
            <a:pPr>
              <a:buFont typeface="Arial" panose="020B0604020202020204" pitchFamily="34" charset="0"/>
              <a:buChar char="•"/>
            </a:pPr>
            <a:r>
              <a:rPr lang="en-US" dirty="0"/>
              <a:t>Append padded 64 byte address as with the previous example</a:t>
            </a:r>
          </a:p>
          <a:p>
            <a:pPr>
              <a:buFont typeface="Arial" panose="020B0604020202020204" pitchFamily="34" charset="0"/>
              <a:buChar char="•"/>
            </a:pPr>
            <a:r>
              <a:rPr lang="en-US" dirty="0"/>
              <a:t>Append the transfer amount in hexadecimal format (padded with zeros if necessary to make it 32 bytes long).</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954983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8606C-3F9A-5A6B-A020-FB0CE4922468}"/>
              </a:ext>
            </a:extLst>
          </p:cNvPr>
          <p:cNvSpPr>
            <a:spLocks noGrp="1"/>
          </p:cNvSpPr>
          <p:nvPr>
            <p:ph type="title"/>
          </p:nvPr>
        </p:nvSpPr>
        <p:spPr/>
        <p:txBody>
          <a:bodyPr/>
          <a:lstStyle/>
          <a:p>
            <a:r>
              <a:rPr lang="en-IE" dirty="0"/>
              <a:t>Transaction Protocols – Ethereum JSON RPC</a:t>
            </a:r>
          </a:p>
        </p:txBody>
      </p:sp>
      <p:sp>
        <p:nvSpPr>
          <p:cNvPr id="4" name="Date Placeholder 3">
            <a:extLst>
              <a:ext uri="{FF2B5EF4-FFF2-40B4-BE49-F238E27FC236}">
                <a16:creationId xmlns:a16="http://schemas.microsoft.com/office/drawing/2014/main" id="{A68662E5-4CA9-5BAD-147D-0886DDE6C954}"/>
              </a:ext>
            </a:extLst>
          </p:cNvPr>
          <p:cNvSpPr>
            <a:spLocks noGrp="1"/>
          </p:cNvSpPr>
          <p:nvPr>
            <p:ph type="dt" sz="half" idx="10"/>
          </p:nvPr>
        </p:nvSpPr>
        <p:spPr/>
        <p:txBody>
          <a:bodyPr/>
          <a:lstStyle/>
          <a:p>
            <a:r>
              <a:rPr lang="en-IE"/>
              <a:t>06.11.19</a:t>
            </a:r>
            <a:endParaRPr lang="en-US"/>
          </a:p>
        </p:txBody>
      </p:sp>
      <p:sp>
        <p:nvSpPr>
          <p:cNvPr id="5" name="TextBox 4">
            <a:extLst>
              <a:ext uri="{FF2B5EF4-FFF2-40B4-BE49-F238E27FC236}">
                <a16:creationId xmlns:a16="http://schemas.microsoft.com/office/drawing/2014/main" id="{5940AB96-AF5B-77CD-167E-4D7E2A83CDF8}"/>
              </a:ext>
            </a:extLst>
          </p:cNvPr>
          <p:cNvSpPr txBox="1"/>
          <p:nvPr/>
        </p:nvSpPr>
        <p:spPr>
          <a:xfrm>
            <a:off x="647937" y="1795131"/>
            <a:ext cx="11176481" cy="2031325"/>
          </a:xfrm>
          <a:prstGeom prst="rect">
            <a:avLst/>
          </a:prstGeom>
          <a:noFill/>
        </p:spPr>
        <p:txBody>
          <a:bodyPr wrap="square" rtlCol="0">
            <a:spAutoFit/>
          </a:bodyPr>
          <a:lstStyle/>
          <a:p>
            <a:r>
              <a:rPr lang="en-US" b="1" dirty="0"/>
              <a:t>Exercise:</a:t>
            </a:r>
          </a:p>
          <a:p>
            <a:endParaRPr lang="en-US" b="1" dirty="0"/>
          </a:p>
          <a:p>
            <a:r>
              <a:rPr lang="en-US" b="1" dirty="0"/>
              <a:t>Construct the Data Field </a:t>
            </a:r>
          </a:p>
          <a:p>
            <a:r>
              <a:rPr lang="en-US" dirty="0"/>
              <a:t>Let's say the Keccak-256 hash of "transfer(address,uint256)" is "0xa9059cbb" and you want to transfer 10 tokens (assuming 18 decimals for the token).</a:t>
            </a:r>
          </a:p>
          <a:p>
            <a:endParaRPr lang="en-US" dirty="0"/>
          </a:p>
          <a:p>
            <a:endParaRPr lang="en-US" dirty="0"/>
          </a:p>
        </p:txBody>
      </p:sp>
    </p:spTree>
    <p:extLst>
      <p:ext uri="{BB962C8B-B14F-4D97-AF65-F5344CB8AC3E}">
        <p14:creationId xmlns:p14="http://schemas.microsoft.com/office/powerpoint/2010/main" val="2258204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8450-2EAE-23CC-55A8-558F64B91159}"/>
              </a:ext>
            </a:extLst>
          </p:cNvPr>
          <p:cNvSpPr>
            <a:spLocks noGrp="1"/>
          </p:cNvSpPr>
          <p:nvPr>
            <p:ph type="title"/>
          </p:nvPr>
        </p:nvSpPr>
        <p:spPr/>
        <p:txBody>
          <a:bodyPr/>
          <a:lstStyle/>
          <a:p>
            <a:r>
              <a:rPr lang="en-IE" dirty="0"/>
              <a:t>Transaction Protocols – Interesting Cases – Storing Information on the Bitcoin Blockchain</a:t>
            </a:r>
          </a:p>
        </p:txBody>
      </p:sp>
      <p:sp>
        <p:nvSpPr>
          <p:cNvPr id="3" name="Content Placeholder 2">
            <a:extLst>
              <a:ext uri="{FF2B5EF4-FFF2-40B4-BE49-F238E27FC236}">
                <a16:creationId xmlns:a16="http://schemas.microsoft.com/office/drawing/2014/main" id="{36A3A314-8279-1F23-FD31-9197B3B3206F}"/>
              </a:ext>
            </a:extLst>
          </p:cNvPr>
          <p:cNvSpPr>
            <a:spLocks noGrp="1"/>
          </p:cNvSpPr>
          <p:nvPr>
            <p:ph idx="1"/>
          </p:nvPr>
        </p:nvSpPr>
        <p:spPr>
          <a:xfrm>
            <a:off x="647937" y="1900996"/>
            <a:ext cx="10515600" cy="3222000"/>
          </a:xfrm>
        </p:spPr>
        <p:txBody>
          <a:bodyPr/>
          <a:lstStyle/>
          <a:p>
            <a:r>
              <a:rPr lang="en-IE" dirty="0"/>
              <a:t>Conventional wisdom is that Bitcoin can only store transactions on it’s ledger.</a:t>
            </a:r>
          </a:p>
          <a:p>
            <a:r>
              <a:rPr lang="en-IE" dirty="0"/>
              <a:t>No ability for smart contracts</a:t>
            </a:r>
          </a:p>
          <a:p>
            <a:pPr lvl="1"/>
            <a:r>
              <a:rPr lang="en-IE" dirty="0"/>
              <a:t>True</a:t>
            </a:r>
          </a:p>
          <a:p>
            <a:r>
              <a:rPr lang="en-IE" dirty="0"/>
              <a:t>But some basic scripting operations do exist.</a:t>
            </a:r>
          </a:p>
          <a:p>
            <a:pPr>
              <a:buFont typeface="Arial" panose="020B0604020202020204" pitchFamily="34" charset="0"/>
              <a:buChar char="•"/>
            </a:pPr>
            <a:r>
              <a:rPr lang="en-US" b="1" dirty="0"/>
              <a:t>OP_CHECKSIG:</a:t>
            </a:r>
            <a:r>
              <a:rPr lang="en-US" dirty="0"/>
              <a:t> This opcode is crucial for securing transactions. It verifies the validity of a signature by comparing it with the public key and the transaction hash. If the signature matches, it allows the spending of the associated bitcoins.</a:t>
            </a:r>
          </a:p>
          <a:p>
            <a:pPr>
              <a:buFont typeface="Arial" panose="020B0604020202020204" pitchFamily="34" charset="0"/>
              <a:buChar char="•"/>
            </a:pPr>
            <a:r>
              <a:rPr lang="en-US" b="1" dirty="0"/>
              <a:t>OP_EQUAL:</a:t>
            </a:r>
            <a:r>
              <a:rPr lang="en-US" dirty="0"/>
              <a:t> This opcode performs a simple comparison between the top elements on the stack. It returns a 1 if the elements are equal and a 0 otherwise. This opcode is often used in conjunction with other opcodes to create more complex spending conditions.</a:t>
            </a:r>
          </a:p>
          <a:p>
            <a:r>
              <a:rPr lang="en-US" dirty="0"/>
              <a:t>These opcodes play a central role in Bitcoin's scripting system, which defines how bitcoins can be spent. By utilizing these opcodes, Bitcoin ensures secure and controlled transactions on its blockchain.</a:t>
            </a:r>
          </a:p>
          <a:p>
            <a:endParaRPr lang="en-IE" dirty="0"/>
          </a:p>
        </p:txBody>
      </p:sp>
      <p:sp>
        <p:nvSpPr>
          <p:cNvPr id="4" name="Date Placeholder 3">
            <a:extLst>
              <a:ext uri="{FF2B5EF4-FFF2-40B4-BE49-F238E27FC236}">
                <a16:creationId xmlns:a16="http://schemas.microsoft.com/office/drawing/2014/main" id="{980B6752-FC27-B87B-6C44-C7FBC7A5E8A4}"/>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1539920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8450-2EAE-23CC-55A8-558F64B91159}"/>
              </a:ext>
            </a:extLst>
          </p:cNvPr>
          <p:cNvSpPr>
            <a:spLocks noGrp="1"/>
          </p:cNvSpPr>
          <p:nvPr>
            <p:ph type="title"/>
          </p:nvPr>
        </p:nvSpPr>
        <p:spPr/>
        <p:txBody>
          <a:bodyPr/>
          <a:lstStyle/>
          <a:p>
            <a:r>
              <a:rPr lang="en-IE" dirty="0"/>
              <a:t>Transaction Protocols – Interesting Cases – Storing Information on the Bitcoin Blockchain</a:t>
            </a:r>
          </a:p>
        </p:txBody>
      </p:sp>
      <p:sp>
        <p:nvSpPr>
          <p:cNvPr id="3" name="Content Placeholder 2">
            <a:extLst>
              <a:ext uri="{FF2B5EF4-FFF2-40B4-BE49-F238E27FC236}">
                <a16:creationId xmlns:a16="http://schemas.microsoft.com/office/drawing/2014/main" id="{36A3A314-8279-1F23-FD31-9197B3B3206F}"/>
              </a:ext>
            </a:extLst>
          </p:cNvPr>
          <p:cNvSpPr>
            <a:spLocks noGrp="1"/>
          </p:cNvSpPr>
          <p:nvPr>
            <p:ph idx="1"/>
          </p:nvPr>
        </p:nvSpPr>
        <p:spPr>
          <a:xfrm>
            <a:off x="647937" y="1900996"/>
            <a:ext cx="10515600" cy="3222000"/>
          </a:xfrm>
        </p:spPr>
        <p:txBody>
          <a:bodyPr/>
          <a:lstStyle/>
          <a:p>
            <a:r>
              <a:rPr lang="en-US" b="1" dirty="0"/>
              <a:t>OP_RETURN</a:t>
            </a:r>
            <a:r>
              <a:rPr lang="en-US" dirty="0"/>
              <a:t>.</a:t>
            </a:r>
          </a:p>
          <a:p>
            <a:r>
              <a:rPr lang="en-US" dirty="0"/>
              <a:t>However, it's important to understand some key points about using OP_RETURN for data storage:</a:t>
            </a:r>
          </a:p>
          <a:p>
            <a:pPr lvl="1"/>
            <a:r>
              <a:rPr lang="en-US" b="1" dirty="0"/>
              <a:t>Limited Functionality:</a:t>
            </a:r>
            <a:r>
              <a:rPr lang="en-US" dirty="0"/>
              <a:t> Bitcoin, by design, prioritizes security and transaction validation over general data storage. OP_RETURN allows embedding data within a transaction, but it doesn't validate or process the information.</a:t>
            </a:r>
          </a:p>
          <a:p>
            <a:pPr lvl="1"/>
            <a:r>
              <a:rPr lang="en-US" b="1" dirty="0" err="1"/>
              <a:t>Unspendable</a:t>
            </a:r>
            <a:r>
              <a:rPr lang="en-US" b="1" dirty="0"/>
              <a:t> Outputs:</a:t>
            </a:r>
            <a:r>
              <a:rPr lang="en-US" dirty="0"/>
              <a:t> Transactions with OP_RETURN are designed to be </a:t>
            </a:r>
            <a:r>
              <a:rPr lang="en-US" dirty="0" err="1"/>
              <a:t>unspendable</a:t>
            </a:r>
            <a:r>
              <a:rPr lang="en-US" dirty="0"/>
              <a:t>. The script containing the data is marked invalid, preventing anyone from claiming the bitcoins attached to the output.</a:t>
            </a:r>
          </a:p>
          <a:p>
            <a:pPr lvl="1"/>
            <a:r>
              <a:rPr lang="en-US" b="1" dirty="0"/>
              <a:t>Data Size Limitations:</a:t>
            </a:r>
            <a:r>
              <a:rPr lang="en-US" dirty="0"/>
              <a:t> While you can store arbitrary data with OP_RETURN, there are practical limitations on the amount due to transaction fees. Including a large amount of data can become very expensive.</a:t>
            </a:r>
          </a:p>
          <a:p>
            <a:pPr lvl="1"/>
            <a:r>
              <a:rPr lang="en-US" b="1" dirty="0"/>
              <a:t>In essence, OP_RETURN lets you etch information onto the blockchain, but it's not ideal for storing large amounts of critical data.</a:t>
            </a:r>
            <a:endParaRPr lang="en-US" dirty="0"/>
          </a:p>
          <a:p>
            <a:endParaRPr lang="en-IE" dirty="0"/>
          </a:p>
        </p:txBody>
      </p:sp>
      <p:sp>
        <p:nvSpPr>
          <p:cNvPr id="4" name="Date Placeholder 3">
            <a:extLst>
              <a:ext uri="{FF2B5EF4-FFF2-40B4-BE49-F238E27FC236}">
                <a16:creationId xmlns:a16="http://schemas.microsoft.com/office/drawing/2014/main" id="{980B6752-FC27-B87B-6C44-C7FBC7A5E8A4}"/>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284086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8450-2EAE-23CC-55A8-558F64B91159}"/>
              </a:ext>
            </a:extLst>
          </p:cNvPr>
          <p:cNvSpPr>
            <a:spLocks noGrp="1"/>
          </p:cNvSpPr>
          <p:nvPr>
            <p:ph type="title"/>
          </p:nvPr>
        </p:nvSpPr>
        <p:spPr/>
        <p:txBody>
          <a:bodyPr/>
          <a:lstStyle/>
          <a:p>
            <a:r>
              <a:rPr lang="en-IE" dirty="0"/>
              <a:t>Transaction Protocols – Interesting Cases – Storing Information on the Bitcoin Blockchain</a:t>
            </a:r>
          </a:p>
        </p:txBody>
      </p:sp>
      <p:sp>
        <p:nvSpPr>
          <p:cNvPr id="3" name="Content Placeholder 2">
            <a:extLst>
              <a:ext uri="{FF2B5EF4-FFF2-40B4-BE49-F238E27FC236}">
                <a16:creationId xmlns:a16="http://schemas.microsoft.com/office/drawing/2014/main" id="{36A3A314-8279-1F23-FD31-9197B3B3206F}"/>
              </a:ext>
            </a:extLst>
          </p:cNvPr>
          <p:cNvSpPr>
            <a:spLocks noGrp="1"/>
          </p:cNvSpPr>
          <p:nvPr>
            <p:ph idx="1"/>
          </p:nvPr>
        </p:nvSpPr>
        <p:spPr>
          <a:xfrm>
            <a:off x="647937" y="1900996"/>
            <a:ext cx="10515600" cy="3222000"/>
          </a:xfrm>
        </p:spPr>
        <p:txBody>
          <a:bodyPr/>
          <a:lstStyle/>
          <a:p>
            <a:r>
              <a:rPr lang="en-US" dirty="0"/>
              <a:t>In Horizon we used the OP_RETURN feature to “rollup” to the Bitcoin blockchain</a:t>
            </a:r>
          </a:p>
          <a:p>
            <a:r>
              <a:rPr lang="en-US" dirty="0"/>
              <a:t>Store the current </a:t>
            </a:r>
            <a:r>
              <a:rPr lang="en-US" dirty="0" err="1"/>
              <a:t>merkel</a:t>
            </a:r>
            <a:r>
              <a:rPr lang="en-US" dirty="0"/>
              <a:t> tree root hash from our private chain to Bitcoin</a:t>
            </a:r>
          </a:p>
          <a:p>
            <a:r>
              <a:rPr lang="en-US" dirty="0"/>
              <a:t>Using the security properties of another chain to verify your own chain</a:t>
            </a:r>
          </a:p>
          <a:p>
            <a:r>
              <a:rPr lang="en-IE" dirty="0">
                <a:hlinkClick r:id="rId2"/>
              </a:rPr>
              <a:t>https://blockstream.info/tx/43fde2632b6d1b62a3cdba89d146950662e441033861fcb15aa8f14757c85e5b?expand</a:t>
            </a:r>
            <a:r>
              <a:rPr lang="en-IE" dirty="0"/>
              <a:t> </a:t>
            </a:r>
          </a:p>
          <a:p>
            <a:endParaRPr lang="en-IE" dirty="0"/>
          </a:p>
        </p:txBody>
      </p:sp>
      <p:sp>
        <p:nvSpPr>
          <p:cNvPr id="4" name="Date Placeholder 3">
            <a:extLst>
              <a:ext uri="{FF2B5EF4-FFF2-40B4-BE49-F238E27FC236}">
                <a16:creationId xmlns:a16="http://schemas.microsoft.com/office/drawing/2014/main" id="{980B6752-FC27-B87B-6C44-C7FBC7A5E8A4}"/>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1523239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C5D99-D937-9ACF-399E-2D943AD376B5}"/>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C3CE3508-F37B-2CC1-601B-EFC9D5353BD5}"/>
              </a:ext>
            </a:extLst>
          </p:cNvPr>
          <p:cNvSpPr>
            <a:spLocks noGrp="1"/>
          </p:cNvSpPr>
          <p:nvPr>
            <p:ph idx="1"/>
          </p:nvPr>
        </p:nvSpPr>
        <p:spPr/>
        <p:txBody>
          <a:bodyPr/>
          <a:lstStyle/>
          <a:p>
            <a:endParaRPr lang="en-IE"/>
          </a:p>
        </p:txBody>
      </p:sp>
      <p:sp>
        <p:nvSpPr>
          <p:cNvPr id="4" name="Date Placeholder 3">
            <a:extLst>
              <a:ext uri="{FF2B5EF4-FFF2-40B4-BE49-F238E27FC236}">
                <a16:creationId xmlns:a16="http://schemas.microsoft.com/office/drawing/2014/main" id="{A673F889-F5E2-D182-BC5B-20877A756E2C}"/>
              </a:ext>
            </a:extLst>
          </p:cNvPr>
          <p:cNvSpPr>
            <a:spLocks noGrp="1"/>
          </p:cNvSpPr>
          <p:nvPr>
            <p:ph type="dt" sz="half" idx="10"/>
          </p:nvPr>
        </p:nvSpPr>
        <p:spPr/>
        <p:txBody>
          <a:bodyPr/>
          <a:lstStyle/>
          <a:p>
            <a:r>
              <a:rPr lang="en-IE"/>
              <a:t>06.11.19</a:t>
            </a:r>
            <a:endParaRPr lang="en-US"/>
          </a:p>
        </p:txBody>
      </p:sp>
      <p:pic>
        <p:nvPicPr>
          <p:cNvPr id="6" name="Picture 5">
            <a:extLst>
              <a:ext uri="{FF2B5EF4-FFF2-40B4-BE49-F238E27FC236}">
                <a16:creationId xmlns:a16="http://schemas.microsoft.com/office/drawing/2014/main" id="{B9A76222-16FF-A7AC-FD40-B2DF9A79DC90}"/>
              </a:ext>
            </a:extLst>
          </p:cNvPr>
          <p:cNvPicPr>
            <a:picLocks noChangeAspect="1"/>
          </p:cNvPicPr>
          <p:nvPr/>
        </p:nvPicPr>
        <p:blipFill>
          <a:blip r:embed="rId2"/>
          <a:stretch>
            <a:fillRect/>
          </a:stretch>
        </p:blipFill>
        <p:spPr>
          <a:xfrm>
            <a:off x="3206616" y="0"/>
            <a:ext cx="5778767" cy="6858000"/>
          </a:xfrm>
          <a:prstGeom prst="rect">
            <a:avLst/>
          </a:prstGeom>
        </p:spPr>
      </p:pic>
    </p:spTree>
    <p:extLst>
      <p:ext uri="{BB962C8B-B14F-4D97-AF65-F5344CB8AC3E}">
        <p14:creationId xmlns:p14="http://schemas.microsoft.com/office/powerpoint/2010/main" val="1616101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3FB0B-CD15-94AF-83F0-25D90C708600}"/>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7E15E74C-72AB-DAA3-5704-5464832BF6CA}"/>
              </a:ext>
            </a:extLst>
          </p:cNvPr>
          <p:cNvSpPr>
            <a:spLocks noGrp="1"/>
          </p:cNvSpPr>
          <p:nvPr>
            <p:ph idx="1"/>
          </p:nvPr>
        </p:nvSpPr>
        <p:spPr/>
        <p:txBody>
          <a:bodyPr/>
          <a:lstStyle/>
          <a:p>
            <a:endParaRPr lang="en-IE"/>
          </a:p>
        </p:txBody>
      </p:sp>
      <p:sp>
        <p:nvSpPr>
          <p:cNvPr id="4" name="Date Placeholder 3">
            <a:extLst>
              <a:ext uri="{FF2B5EF4-FFF2-40B4-BE49-F238E27FC236}">
                <a16:creationId xmlns:a16="http://schemas.microsoft.com/office/drawing/2014/main" id="{F19CE338-0F7D-F812-31A0-9158CCFC0DB1}"/>
              </a:ext>
            </a:extLst>
          </p:cNvPr>
          <p:cNvSpPr>
            <a:spLocks noGrp="1"/>
          </p:cNvSpPr>
          <p:nvPr>
            <p:ph type="dt" sz="half" idx="10"/>
          </p:nvPr>
        </p:nvSpPr>
        <p:spPr/>
        <p:txBody>
          <a:bodyPr/>
          <a:lstStyle/>
          <a:p>
            <a:r>
              <a:rPr lang="en-IE"/>
              <a:t>06.11.19</a:t>
            </a:r>
            <a:endParaRPr lang="en-US"/>
          </a:p>
        </p:txBody>
      </p:sp>
      <p:pic>
        <p:nvPicPr>
          <p:cNvPr id="6" name="Picture 5">
            <a:extLst>
              <a:ext uri="{FF2B5EF4-FFF2-40B4-BE49-F238E27FC236}">
                <a16:creationId xmlns:a16="http://schemas.microsoft.com/office/drawing/2014/main" id="{DF05E25D-B2E3-147A-325A-46E92AD1E9AE}"/>
              </a:ext>
            </a:extLst>
          </p:cNvPr>
          <p:cNvPicPr>
            <a:picLocks noChangeAspect="1"/>
          </p:cNvPicPr>
          <p:nvPr/>
        </p:nvPicPr>
        <p:blipFill>
          <a:blip r:embed="rId2"/>
          <a:stretch>
            <a:fillRect/>
          </a:stretch>
        </p:blipFill>
        <p:spPr>
          <a:xfrm>
            <a:off x="1236824" y="0"/>
            <a:ext cx="9718351" cy="6858000"/>
          </a:xfrm>
          <a:prstGeom prst="rect">
            <a:avLst/>
          </a:prstGeom>
        </p:spPr>
      </p:pic>
    </p:spTree>
    <p:extLst>
      <p:ext uri="{BB962C8B-B14F-4D97-AF65-F5344CB8AC3E}">
        <p14:creationId xmlns:p14="http://schemas.microsoft.com/office/powerpoint/2010/main" val="2173699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8AD4-F9ED-2610-7790-57ACCEB7F76C}"/>
              </a:ext>
            </a:extLst>
          </p:cNvPr>
          <p:cNvSpPr>
            <a:spLocks noGrp="1"/>
          </p:cNvSpPr>
          <p:nvPr>
            <p:ph type="title"/>
          </p:nvPr>
        </p:nvSpPr>
        <p:spPr/>
        <p:txBody>
          <a:bodyPr/>
          <a:lstStyle/>
          <a:p>
            <a:r>
              <a:rPr lang="en-IE" dirty="0"/>
              <a:t>Transaction Protocols – Interesting Cases – Replacing Transactions on the Ethereum Blockchain</a:t>
            </a:r>
          </a:p>
        </p:txBody>
      </p:sp>
      <p:sp>
        <p:nvSpPr>
          <p:cNvPr id="3" name="Content Placeholder 2">
            <a:extLst>
              <a:ext uri="{FF2B5EF4-FFF2-40B4-BE49-F238E27FC236}">
                <a16:creationId xmlns:a16="http://schemas.microsoft.com/office/drawing/2014/main" id="{69346359-741B-A7AF-5662-E8D6DE4D9475}"/>
              </a:ext>
            </a:extLst>
          </p:cNvPr>
          <p:cNvSpPr>
            <a:spLocks noGrp="1"/>
          </p:cNvSpPr>
          <p:nvPr>
            <p:ph idx="1"/>
          </p:nvPr>
        </p:nvSpPr>
        <p:spPr/>
        <p:txBody>
          <a:bodyPr/>
          <a:lstStyle/>
          <a:p>
            <a:endParaRPr lang="en-IE" dirty="0"/>
          </a:p>
          <a:p>
            <a:r>
              <a:rPr lang="en-IE" dirty="0"/>
              <a:t>!!!! My Transaction Is Stuck !!!!</a:t>
            </a:r>
          </a:p>
          <a:p>
            <a:endParaRPr lang="en-IE" dirty="0"/>
          </a:p>
          <a:p>
            <a:endParaRPr lang="en-US" dirty="0"/>
          </a:p>
          <a:p>
            <a:r>
              <a:rPr lang="en-US" b="1" dirty="0"/>
              <a:t>Low Gas Fees</a:t>
            </a:r>
            <a:r>
              <a:rPr lang="en-US" dirty="0"/>
              <a:t>:  Ethereum transactions rely on miners to process them. Miners prioritize transactions with higher gas fees, which act like a tip for their work. If you set a low gas fee, especially during busy times on the network, your transaction might get stuck waiting for a miner to pick it up.</a:t>
            </a:r>
          </a:p>
          <a:p>
            <a:endParaRPr lang="en-US" dirty="0"/>
          </a:p>
          <a:p>
            <a:r>
              <a:rPr lang="en-US" b="1" dirty="0"/>
              <a:t>Nonce Issues</a:t>
            </a:r>
            <a:r>
              <a:rPr lang="en-US" dirty="0"/>
              <a:t>:  Each transaction has a unique nonce number that helps prevent replay attacks. If you accidentally send a transaction with an incorrect nonce, like skipping a number in the sequence, the network might wait for all the previous transactions to be processed first, causing a delay.</a:t>
            </a:r>
            <a:endParaRPr lang="en-IE" dirty="0"/>
          </a:p>
        </p:txBody>
      </p:sp>
      <p:sp>
        <p:nvSpPr>
          <p:cNvPr id="4" name="Date Placeholder 3">
            <a:extLst>
              <a:ext uri="{FF2B5EF4-FFF2-40B4-BE49-F238E27FC236}">
                <a16:creationId xmlns:a16="http://schemas.microsoft.com/office/drawing/2014/main" id="{C6D46E8E-56C7-2D99-9589-E5F756803B63}"/>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4155037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8AD4-F9ED-2610-7790-57ACCEB7F76C}"/>
              </a:ext>
            </a:extLst>
          </p:cNvPr>
          <p:cNvSpPr>
            <a:spLocks noGrp="1"/>
          </p:cNvSpPr>
          <p:nvPr>
            <p:ph type="title"/>
          </p:nvPr>
        </p:nvSpPr>
        <p:spPr/>
        <p:txBody>
          <a:bodyPr/>
          <a:lstStyle/>
          <a:p>
            <a:r>
              <a:rPr lang="en-IE" dirty="0"/>
              <a:t>Transaction Protocols – Interesting Cases – Replacing Transactions on the Ethereum Blockchain</a:t>
            </a:r>
          </a:p>
        </p:txBody>
      </p:sp>
      <p:sp>
        <p:nvSpPr>
          <p:cNvPr id="3" name="Content Placeholder 2">
            <a:extLst>
              <a:ext uri="{FF2B5EF4-FFF2-40B4-BE49-F238E27FC236}">
                <a16:creationId xmlns:a16="http://schemas.microsoft.com/office/drawing/2014/main" id="{69346359-741B-A7AF-5662-E8D6DE4D9475}"/>
              </a:ext>
            </a:extLst>
          </p:cNvPr>
          <p:cNvSpPr>
            <a:spLocks noGrp="1"/>
          </p:cNvSpPr>
          <p:nvPr>
            <p:ph idx="1"/>
          </p:nvPr>
        </p:nvSpPr>
        <p:spPr>
          <a:xfrm>
            <a:off x="647937" y="1779350"/>
            <a:ext cx="10515600" cy="3222000"/>
          </a:xfrm>
        </p:spPr>
        <p:txBody>
          <a:bodyPr/>
          <a:lstStyle/>
          <a:p>
            <a:pPr>
              <a:buFont typeface="Arial" panose="020B0604020202020204" pitchFamily="34" charset="0"/>
              <a:buChar char="•"/>
            </a:pPr>
            <a:r>
              <a:rPr lang="en-US" b="1" dirty="0"/>
              <a:t>Transactions Can't Be Replaced After Mining:</a:t>
            </a:r>
            <a:r>
              <a:rPr lang="en-US" dirty="0"/>
              <a:t> Once a transaction is mined and included in a block on the blockchain, it's permanent and cannot be cancelled or replaced.</a:t>
            </a:r>
          </a:p>
          <a:p>
            <a:pPr>
              <a:buFont typeface="Arial" panose="020B0604020202020204" pitchFamily="34" charset="0"/>
              <a:buChar char="•"/>
            </a:pPr>
            <a:r>
              <a:rPr lang="en-US" b="1" dirty="0"/>
              <a:t>Replacing Pending Transactions (Possible):</a:t>
            </a:r>
            <a:r>
              <a:rPr lang="en-US" dirty="0"/>
              <a:t> If your transaction is stuck as "pending" due to low gas fees or nonce issues, you might be able to replace it with a new transaction. This involves sending a new transaction with the same nonce but a higher gas fee.</a:t>
            </a:r>
          </a:p>
          <a:p>
            <a:r>
              <a:rPr lang="en-US" dirty="0"/>
              <a:t>Here are some things to keep in mind:</a:t>
            </a:r>
          </a:p>
          <a:p>
            <a:pPr lvl="1"/>
            <a:r>
              <a:rPr lang="en-US" dirty="0"/>
              <a:t>This process isn't guaranteed to work and requires careful execution.</a:t>
            </a:r>
          </a:p>
          <a:p>
            <a:pPr lvl="1"/>
            <a:r>
              <a:rPr lang="en-US" dirty="0"/>
              <a:t>It only works with wallet interfaces that allow customizing transaction nonce (e.g., MetaMask with advanced settings enabled).</a:t>
            </a:r>
          </a:p>
          <a:p>
            <a:endParaRPr lang="en-IE" dirty="0"/>
          </a:p>
        </p:txBody>
      </p:sp>
      <p:sp>
        <p:nvSpPr>
          <p:cNvPr id="4" name="Date Placeholder 3">
            <a:extLst>
              <a:ext uri="{FF2B5EF4-FFF2-40B4-BE49-F238E27FC236}">
                <a16:creationId xmlns:a16="http://schemas.microsoft.com/office/drawing/2014/main" id="{C6D46E8E-56C7-2D99-9589-E5F756803B63}"/>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3950748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02528-7EF4-C4F8-2713-46592FB692D7}"/>
              </a:ext>
            </a:extLst>
          </p:cNvPr>
          <p:cNvSpPr>
            <a:spLocks noGrp="1"/>
          </p:cNvSpPr>
          <p:nvPr>
            <p:ph type="title"/>
          </p:nvPr>
        </p:nvSpPr>
        <p:spPr/>
        <p:txBody>
          <a:bodyPr/>
          <a:lstStyle/>
          <a:p>
            <a:r>
              <a:rPr lang="en-IE" dirty="0"/>
              <a:t>Lecture 3 Recap</a:t>
            </a:r>
          </a:p>
        </p:txBody>
      </p:sp>
      <p:sp>
        <p:nvSpPr>
          <p:cNvPr id="3" name="Content Placeholder 2">
            <a:extLst>
              <a:ext uri="{FF2B5EF4-FFF2-40B4-BE49-F238E27FC236}">
                <a16:creationId xmlns:a16="http://schemas.microsoft.com/office/drawing/2014/main" id="{E64664B6-E859-CD2A-B982-13608C5AA46F}"/>
              </a:ext>
            </a:extLst>
          </p:cNvPr>
          <p:cNvSpPr>
            <a:spLocks noGrp="1"/>
          </p:cNvSpPr>
          <p:nvPr>
            <p:ph idx="1"/>
          </p:nvPr>
        </p:nvSpPr>
        <p:spPr/>
        <p:txBody>
          <a:bodyPr/>
          <a:lstStyle/>
          <a:p>
            <a:r>
              <a:rPr lang="en-IE" sz="2800" dirty="0">
                <a:solidFill>
                  <a:schemeClr val="tx1"/>
                </a:solidFill>
              </a:rPr>
              <a:t>Consensus Mechanisms</a:t>
            </a:r>
          </a:p>
          <a:p>
            <a:r>
              <a:rPr lang="en-IE" sz="2800" dirty="0">
                <a:solidFill>
                  <a:schemeClr val="tx1"/>
                </a:solidFill>
              </a:rPr>
              <a:t>Nakamoto Consensus</a:t>
            </a:r>
          </a:p>
          <a:p>
            <a:pPr lvl="1"/>
            <a:r>
              <a:rPr lang="en-IE" sz="2800" dirty="0" err="1">
                <a:solidFill>
                  <a:schemeClr val="tx1"/>
                </a:solidFill>
              </a:rPr>
              <a:t>PoW</a:t>
            </a:r>
            <a:endParaRPr lang="en-IE" sz="2800" dirty="0">
              <a:solidFill>
                <a:schemeClr val="tx1"/>
              </a:solidFill>
            </a:endParaRPr>
          </a:p>
          <a:p>
            <a:r>
              <a:rPr lang="en-IE" sz="2800" dirty="0">
                <a:solidFill>
                  <a:schemeClr val="tx1"/>
                </a:solidFill>
              </a:rPr>
              <a:t>Forks</a:t>
            </a:r>
          </a:p>
          <a:p>
            <a:r>
              <a:rPr lang="en-IE" sz="2800" dirty="0" err="1">
                <a:solidFill>
                  <a:schemeClr val="tx1"/>
                </a:solidFill>
              </a:rPr>
              <a:t>PoS</a:t>
            </a:r>
            <a:endParaRPr lang="en-IE" sz="2800" dirty="0">
              <a:solidFill>
                <a:schemeClr val="tx1"/>
              </a:solidFill>
            </a:endParaRPr>
          </a:p>
          <a:p>
            <a:r>
              <a:rPr lang="en-IE" sz="2800" dirty="0" err="1">
                <a:solidFill>
                  <a:schemeClr val="tx1"/>
                </a:solidFill>
              </a:rPr>
              <a:t>PoA</a:t>
            </a:r>
            <a:endParaRPr lang="en-IE" sz="2800" dirty="0">
              <a:solidFill>
                <a:schemeClr val="tx1"/>
              </a:solidFill>
            </a:endParaRPr>
          </a:p>
          <a:p>
            <a:r>
              <a:rPr lang="en-IE" sz="2800" dirty="0" err="1">
                <a:solidFill>
                  <a:schemeClr val="tx1"/>
                </a:solidFill>
              </a:rPr>
              <a:t>PoH</a:t>
            </a:r>
            <a:endParaRPr lang="en-IE" sz="2800" dirty="0">
              <a:solidFill>
                <a:schemeClr val="tx1"/>
              </a:solidFill>
            </a:endParaRPr>
          </a:p>
        </p:txBody>
      </p:sp>
    </p:spTree>
    <p:extLst>
      <p:ext uri="{BB962C8B-B14F-4D97-AF65-F5344CB8AC3E}">
        <p14:creationId xmlns:p14="http://schemas.microsoft.com/office/powerpoint/2010/main" val="4038072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5D9E4-A060-E223-D706-AA16E0A00F94}"/>
              </a:ext>
            </a:extLst>
          </p:cNvPr>
          <p:cNvSpPr>
            <a:spLocks noGrp="1"/>
          </p:cNvSpPr>
          <p:nvPr>
            <p:ph type="title"/>
          </p:nvPr>
        </p:nvSpPr>
        <p:spPr/>
        <p:txBody>
          <a:bodyPr/>
          <a:lstStyle/>
          <a:p>
            <a:r>
              <a:rPr lang="en-IE" dirty="0"/>
              <a:t>Transaction Protocols – Interesting Cases – Replacing Transactions on the Ethereum Blockchain</a:t>
            </a:r>
          </a:p>
        </p:txBody>
      </p:sp>
      <p:sp>
        <p:nvSpPr>
          <p:cNvPr id="3" name="Content Placeholder 2">
            <a:extLst>
              <a:ext uri="{FF2B5EF4-FFF2-40B4-BE49-F238E27FC236}">
                <a16:creationId xmlns:a16="http://schemas.microsoft.com/office/drawing/2014/main" id="{DBAA5F25-FA9D-3D15-F296-182FB976C911}"/>
              </a:ext>
            </a:extLst>
          </p:cNvPr>
          <p:cNvSpPr>
            <a:spLocks noGrp="1"/>
          </p:cNvSpPr>
          <p:nvPr>
            <p:ph idx="1"/>
          </p:nvPr>
        </p:nvSpPr>
        <p:spPr>
          <a:xfrm>
            <a:off x="681493" y="2313708"/>
            <a:ext cx="10515600" cy="3222000"/>
          </a:xfrm>
        </p:spPr>
        <p:txBody>
          <a:bodyPr/>
          <a:lstStyle/>
          <a:p>
            <a:pPr marL="342900" indent="-342900">
              <a:buFont typeface="+mj-lt"/>
              <a:buAutoNum type="arabicPeriod"/>
            </a:pPr>
            <a:r>
              <a:rPr lang="en-US" b="1" dirty="0"/>
              <a:t>Find the Transaction Nonce: </a:t>
            </a:r>
            <a:r>
              <a:rPr lang="en-US" dirty="0" err="1"/>
              <a:t>Etherscan</a:t>
            </a:r>
            <a:r>
              <a:rPr lang="en-US" dirty="0"/>
              <a:t> will usually display the nonce associated with your pending transaction. You'll need this for the new transaction.</a:t>
            </a:r>
          </a:p>
          <a:p>
            <a:pPr marL="342900" indent="-342900">
              <a:buFont typeface="+mj-lt"/>
              <a:buAutoNum type="arabicPeriod"/>
            </a:pPr>
            <a:r>
              <a:rPr lang="en-US" b="1" dirty="0"/>
              <a:t>Increase Gas Fee (Optional): </a:t>
            </a:r>
            <a:r>
              <a:rPr lang="en-US" dirty="0"/>
              <a:t>Gas fees are dynamic. Consider using a higher gas fee for the replacement transaction to incentivize miners to pick it up sooner.</a:t>
            </a:r>
          </a:p>
          <a:p>
            <a:pPr marL="342900" indent="-342900">
              <a:buFont typeface="+mj-lt"/>
              <a:buAutoNum type="arabicPeriod"/>
            </a:pPr>
            <a:r>
              <a:rPr lang="en-US" b="1" dirty="0"/>
              <a:t>Use Wallet's Advanced Settings (if possible): </a:t>
            </a:r>
            <a:r>
              <a:rPr lang="en-US" dirty="0"/>
              <a:t>Not all wallets allow this, but some like MetaMask have an "Advanced" section where you can override the default nonce.</a:t>
            </a:r>
          </a:p>
          <a:p>
            <a:pPr marL="342900" indent="-342900">
              <a:buFont typeface="+mj-lt"/>
              <a:buAutoNum type="arabicPeriod"/>
            </a:pPr>
            <a:r>
              <a:rPr lang="en-US" b="1" dirty="0"/>
              <a:t>Create New Transaction with Same Nonce: </a:t>
            </a:r>
            <a:r>
              <a:rPr lang="en-US" dirty="0"/>
              <a:t>Initiate a new transaction within your wallet. Set the recipient address to </a:t>
            </a:r>
            <a:r>
              <a:rPr lang="en-US" b="1" dirty="0"/>
              <a:t>your own wallet address</a:t>
            </a:r>
            <a:r>
              <a:rPr lang="en-US" dirty="0"/>
              <a:t>. Enter an amount of 0 ETH (since this is essentially a cancellation).</a:t>
            </a:r>
          </a:p>
          <a:p>
            <a:pPr marL="342900" indent="-342900">
              <a:buFont typeface="+mj-lt"/>
              <a:buAutoNum type="arabicPeriod"/>
            </a:pPr>
            <a:r>
              <a:rPr lang="en-US" b="1" dirty="0"/>
              <a:t>Set Replacement Transaction's Nonce: </a:t>
            </a:r>
            <a:r>
              <a:rPr lang="en-US" dirty="0"/>
              <a:t>In the advanced settings (if available), enter the </a:t>
            </a:r>
            <a:r>
              <a:rPr lang="en-US" b="1" dirty="0"/>
              <a:t>nonce</a:t>
            </a:r>
            <a:r>
              <a:rPr lang="en-US" dirty="0"/>
              <a:t> you obtained from the pending transaction.</a:t>
            </a:r>
          </a:p>
          <a:p>
            <a:pPr marL="342900" indent="-342900">
              <a:buFont typeface="+mj-lt"/>
              <a:buAutoNum type="arabicPeriod"/>
            </a:pPr>
            <a:r>
              <a:rPr lang="en-US" b="1" dirty="0"/>
              <a:t>Broadcast the Replacement Transaction: </a:t>
            </a:r>
            <a:r>
              <a:rPr lang="en-US" dirty="0"/>
              <a:t>Once you've reviewed everything, submit the new transaction with the higher gas fee (if applicable) and the matching nonce.</a:t>
            </a:r>
          </a:p>
          <a:p>
            <a:pPr marL="342900" indent="-342900">
              <a:buFont typeface="+mj-lt"/>
              <a:buAutoNum type="arabicPeriod"/>
            </a:pPr>
            <a:endParaRPr lang="en-IE" dirty="0"/>
          </a:p>
        </p:txBody>
      </p:sp>
      <p:sp>
        <p:nvSpPr>
          <p:cNvPr id="4" name="Date Placeholder 3">
            <a:extLst>
              <a:ext uri="{FF2B5EF4-FFF2-40B4-BE49-F238E27FC236}">
                <a16:creationId xmlns:a16="http://schemas.microsoft.com/office/drawing/2014/main" id="{3996B77A-03C2-118C-4681-9FC147C5400F}"/>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2505235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BE49B-B4B1-5ABA-9EFF-AAF0D90F95DF}"/>
              </a:ext>
            </a:extLst>
          </p:cNvPr>
          <p:cNvSpPr>
            <a:spLocks noGrp="1"/>
          </p:cNvSpPr>
          <p:nvPr>
            <p:ph type="title"/>
          </p:nvPr>
        </p:nvSpPr>
        <p:spPr/>
        <p:txBody>
          <a:bodyPr/>
          <a:lstStyle/>
          <a:p>
            <a:r>
              <a:rPr lang="en-IE" dirty="0"/>
              <a:t>Transaction Protocols – Interesting Cases – Replacing Transactions on the Ethereum Blockchain</a:t>
            </a:r>
          </a:p>
        </p:txBody>
      </p:sp>
      <p:pic>
        <p:nvPicPr>
          <p:cNvPr id="6" name="Content Placeholder 5">
            <a:extLst>
              <a:ext uri="{FF2B5EF4-FFF2-40B4-BE49-F238E27FC236}">
                <a16:creationId xmlns:a16="http://schemas.microsoft.com/office/drawing/2014/main" id="{1C1EFBF3-5C04-DAA7-886B-8909A87A0587}"/>
              </a:ext>
            </a:extLst>
          </p:cNvPr>
          <p:cNvPicPr>
            <a:picLocks noGrp="1" noChangeAspect="1"/>
          </p:cNvPicPr>
          <p:nvPr>
            <p:ph idx="1"/>
          </p:nvPr>
        </p:nvPicPr>
        <p:blipFill>
          <a:blip r:embed="rId2"/>
          <a:stretch>
            <a:fillRect/>
          </a:stretch>
        </p:blipFill>
        <p:spPr>
          <a:xfrm>
            <a:off x="1586480" y="1949303"/>
            <a:ext cx="8638040" cy="2579982"/>
          </a:xfrm>
        </p:spPr>
      </p:pic>
      <p:sp>
        <p:nvSpPr>
          <p:cNvPr id="4" name="Date Placeholder 3">
            <a:extLst>
              <a:ext uri="{FF2B5EF4-FFF2-40B4-BE49-F238E27FC236}">
                <a16:creationId xmlns:a16="http://schemas.microsoft.com/office/drawing/2014/main" id="{9086E81A-797A-DF27-5072-110CAC856A30}"/>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671425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5AE2-7A3C-A8BF-B647-FAA6948A7FBC}"/>
              </a:ext>
            </a:extLst>
          </p:cNvPr>
          <p:cNvSpPr>
            <a:spLocks noGrp="1"/>
          </p:cNvSpPr>
          <p:nvPr>
            <p:ph type="title"/>
          </p:nvPr>
        </p:nvSpPr>
        <p:spPr>
          <a:xfrm>
            <a:off x="725943" y="644316"/>
            <a:ext cx="10515600" cy="704101"/>
          </a:xfrm>
        </p:spPr>
        <p:txBody>
          <a:bodyPr/>
          <a:lstStyle/>
          <a:p>
            <a:r>
              <a:rPr lang="en-IE" dirty="0"/>
              <a:t>Tutorial 4 Primer</a:t>
            </a:r>
          </a:p>
        </p:txBody>
      </p:sp>
      <p:sp>
        <p:nvSpPr>
          <p:cNvPr id="5" name="Content Placeholder 2">
            <a:extLst>
              <a:ext uri="{FF2B5EF4-FFF2-40B4-BE49-F238E27FC236}">
                <a16:creationId xmlns:a16="http://schemas.microsoft.com/office/drawing/2014/main" id="{DA06F310-F9D4-C53E-7ADE-020B82926C5B}"/>
              </a:ext>
            </a:extLst>
          </p:cNvPr>
          <p:cNvSpPr txBox="1">
            <a:spLocks/>
          </p:cNvSpPr>
          <p:nvPr/>
        </p:nvSpPr>
        <p:spPr>
          <a:xfrm>
            <a:off x="800337" y="1252045"/>
            <a:ext cx="10515600" cy="3222000"/>
          </a:xfrm>
          <a:prstGeom prst="rect">
            <a:avLst/>
          </a:prstGeom>
        </p:spPr>
        <p:txBody>
          <a:bodyPr vert="horz" lIns="91440" tIns="45720" rIns="91440" bIns="45720" rtlCol="0">
            <a:noAutofit/>
          </a:bodyPr>
          <a:lstStyle>
            <a:lvl1pPr marL="205794" indent="-205794" algn="l" defTabSz="823178" rtl="0" eaLnBrk="1" latinLnBrk="0" hangingPunct="1">
              <a:lnSpc>
                <a:spcPct val="90000"/>
              </a:lnSpc>
              <a:spcBef>
                <a:spcPts val="901"/>
              </a:spcBef>
              <a:buFont typeface="Arial" panose="020B0604020202020204" pitchFamily="34" charset="0"/>
              <a:buChar char="•"/>
              <a:defRPr sz="1553" kern="1200">
                <a:solidFill>
                  <a:srgbClr val="005336"/>
                </a:solidFill>
                <a:latin typeface="Helvetica" pitchFamily="2" charset="0"/>
                <a:ea typeface="+mn-ea"/>
                <a:cs typeface="+mn-cs"/>
              </a:defRPr>
            </a:lvl1pPr>
            <a:lvl2pPr marL="61738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2pPr>
            <a:lvl3pPr marL="102897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3pPr>
            <a:lvl4pPr marL="1440561"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4pPr>
            <a:lvl5pPr marL="1852150"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5pPr>
            <a:lvl6pPr marL="2263739"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32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91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507"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r>
              <a:rPr lang="en-IE" sz="2800" b="1" dirty="0">
                <a:solidFill>
                  <a:schemeClr val="tx1"/>
                </a:solidFill>
              </a:rPr>
              <a:t>Payables</a:t>
            </a:r>
          </a:p>
          <a:p>
            <a:r>
              <a:rPr lang="en-US" sz="2400" dirty="0">
                <a:solidFill>
                  <a:schemeClr val="tx1"/>
                </a:solidFill>
              </a:rPr>
              <a:t>The ERC-20 </a:t>
            </a:r>
            <a:r>
              <a:rPr lang="en-US" sz="2400" dirty="0" err="1">
                <a:solidFill>
                  <a:schemeClr val="tx1"/>
                </a:solidFill>
              </a:rPr>
              <a:t>ammeded</a:t>
            </a:r>
            <a:r>
              <a:rPr lang="en-US" sz="2400" dirty="0">
                <a:solidFill>
                  <a:schemeClr val="tx1"/>
                </a:solidFill>
              </a:rPr>
              <a:t> with an operation that also receives SETH</a:t>
            </a:r>
          </a:p>
          <a:p>
            <a:r>
              <a:rPr lang="en-US" sz="2400" dirty="0">
                <a:solidFill>
                  <a:schemeClr val="tx1"/>
                </a:solidFill>
              </a:rPr>
              <a:t>Crucial to the purchase ticket feature</a:t>
            </a:r>
            <a:endParaRPr lang="en-IE" sz="2400" dirty="0">
              <a:solidFill>
                <a:schemeClr val="tx1"/>
              </a:solidFill>
            </a:endParaRPr>
          </a:p>
        </p:txBody>
      </p:sp>
      <p:pic>
        <p:nvPicPr>
          <p:cNvPr id="4" name="Picture 3">
            <a:extLst>
              <a:ext uri="{FF2B5EF4-FFF2-40B4-BE49-F238E27FC236}">
                <a16:creationId xmlns:a16="http://schemas.microsoft.com/office/drawing/2014/main" id="{AB62E1EE-9F9F-9FD5-3C6F-B3FD9B9ABC1B}"/>
              </a:ext>
            </a:extLst>
          </p:cNvPr>
          <p:cNvPicPr>
            <a:picLocks noChangeAspect="1"/>
          </p:cNvPicPr>
          <p:nvPr/>
        </p:nvPicPr>
        <p:blipFill>
          <a:blip r:embed="rId2"/>
          <a:stretch>
            <a:fillRect/>
          </a:stretch>
        </p:blipFill>
        <p:spPr>
          <a:xfrm>
            <a:off x="1501411" y="2904664"/>
            <a:ext cx="5170850" cy="1828848"/>
          </a:xfrm>
          <a:prstGeom prst="rect">
            <a:avLst/>
          </a:prstGeom>
        </p:spPr>
      </p:pic>
    </p:spTree>
    <p:extLst>
      <p:ext uri="{BB962C8B-B14F-4D97-AF65-F5344CB8AC3E}">
        <p14:creationId xmlns:p14="http://schemas.microsoft.com/office/powerpoint/2010/main" val="1456485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D0CF8-9291-D034-99A7-2590E34BADF1}"/>
              </a:ext>
            </a:extLst>
          </p:cNvPr>
          <p:cNvSpPr>
            <a:spLocks noGrp="1"/>
          </p:cNvSpPr>
          <p:nvPr>
            <p:ph type="title"/>
          </p:nvPr>
        </p:nvSpPr>
        <p:spPr/>
        <p:txBody>
          <a:bodyPr/>
          <a:lstStyle/>
          <a:p>
            <a:r>
              <a:rPr lang="en-IE" dirty="0"/>
              <a:t>Quiz</a:t>
            </a:r>
          </a:p>
        </p:txBody>
      </p:sp>
      <p:sp>
        <p:nvSpPr>
          <p:cNvPr id="4" name="Date Placeholder 3">
            <a:extLst>
              <a:ext uri="{FF2B5EF4-FFF2-40B4-BE49-F238E27FC236}">
                <a16:creationId xmlns:a16="http://schemas.microsoft.com/office/drawing/2014/main" id="{A24BCEF6-E6E6-F879-32CC-FA898E226129}"/>
              </a:ext>
            </a:extLst>
          </p:cNvPr>
          <p:cNvSpPr>
            <a:spLocks noGrp="1"/>
          </p:cNvSpPr>
          <p:nvPr>
            <p:ph type="dt" sz="half" idx="10"/>
          </p:nvPr>
        </p:nvSpPr>
        <p:spPr/>
        <p:txBody>
          <a:bodyPr/>
          <a:lstStyle/>
          <a:p>
            <a:r>
              <a:rPr lang="en-IE"/>
              <a:t>06.11.19</a:t>
            </a:r>
            <a:endParaRPr lang="en-US"/>
          </a:p>
        </p:txBody>
      </p:sp>
      <p:sp>
        <p:nvSpPr>
          <p:cNvPr id="5" name="Rectangle 1">
            <a:extLst>
              <a:ext uri="{FF2B5EF4-FFF2-40B4-BE49-F238E27FC236}">
                <a16:creationId xmlns:a16="http://schemas.microsoft.com/office/drawing/2014/main" id="{9860B922-F83D-1C49-FE74-ACD2D99AD9FE}"/>
              </a:ext>
            </a:extLst>
          </p:cNvPr>
          <p:cNvSpPr>
            <a:spLocks noGrp="1" noChangeArrowheads="1"/>
          </p:cNvSpPr>
          <p:nvPr>
            <p:ph idx="1"/>
          </p:nvPr>
        </p:nvSpPr>
        <p:spPr bwMode="auto">
          <a:xfrm>
            <a:off x="647937" y="1703040"/>
            <a:ext cx="8093178" cy="3072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200" b="0" i="0" u="none" strike="noStrike" cap="none" normalizeH="0" baseline="0" dirty="0">
                <a:ln>
                  <a:noFill/>
                </a:ln>
                <a:solidFill>
                  <a:srgbClr val="1F1F1F"/>
                </a:solidFill>
                <a:effectLst/>
                <a:latin typeface="Google Sans"/>
              </a:rPr>
              <a:t>The ERC-20 token standard defines a set of functions and events that all ERC-20 tokens must implement.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200" b="0" i="0" u="none" strike="noStrike" cap="none" normalizeH="0" baseline="0" dirty="0">
                <a:ln>
                  <a:noFill/>
                </a:ln>
                <a:solidFill>
                  <a:srgbClr val="1F1F1F"/>
                </a:solidFill>
                <a:effectLst/>
                <a:latin typeface="Google Sans"/>
              </a:rPr>
              <a:t>The "transfer" function in an ERC-20 token allows anyone to spend tokens from another user's account.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200" b="0" i="0" u="none" strike="noStrike" cap="none" normalizeH="0" baseline="0" dirty="0">
                <a:ln>
                  <a:noFill/>
                </a:ln>
                <a:solidFill>
                  <a:srgbClr val="1F1F1F"/>
                </a:solidFill>
                <a:effectLst/>
                <a:latin typeface="Google Sans"/>
              </a:rPr>
              <a:t>The Bitcoin consensus mechanism is Proof-of-Stake (</a:t>
            </a:r>
            <a:r>
              <a:rPr kumimoji="0" lang="en-US" altLang="en-US" sz="1200" b="0" i="0" u="none" strike="noStrike" cap="none" normalizeH="0" baseline="0" dirty="0" err="1">
                <a:ln>
                  <a:noFill/>
                </a:ln>
                <a:solidFill>
                  <a:srgbClr val="1F1F1F"/>
                </a:solidFill>
                <a:effectLst/>
                <a:latin typeface="Google Sans"/>
              </a:rPr>
              <a:t>PoS</a:t>
            </a:r>
            <a:r>
              <a:rPr kumimoji="0" lang="en-US" altLang="en-US" sz="1200" b="0" i="0" u="none" strike="noStrike" cap="none" normalizeH="0" baseline="0" dirty="0">
                <a:ln>
                  <a:noFill/>
                </a:ln>
                <a:solidFill>
                  <a:srgbClr val="1F1F1F"/>
                </a:solidFill>
                <a:effectLst/>
                <a:latin typeface="Google Sans"/>
              </a:rPr>
              <a:t>).  </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200" b="0" i="0" u="none" strike="noStrike" cap="none" normalizeH="0" baseline="0" dirty="0">
                <a:ln>
                  <a:noFill/>
                </a:ln>
                <a:solidFill>
                  <a:srgbClr val="1F1F1F"/>
                </a:solidFill>
                <a:effectLst/>
                <a:latin typeface="Google Sans"/>
              </a:rPr>
              <a:t>UTXOs (Unspent Transaction Outputs) are the foundation of how Bitcoin transactions work. </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1200" b="0" i="0" u="none" strike="noStrike" cap="none" normalizeH="0" baseline="0" dirty="0">
                <a:ln>
                  <a:noFill/>
                </a:ln>
                <a:solidFill>
                  <a:srgbClr val="1F1F1F"/>
                </a:solidFill>
                <a:effectLst/>
                <a:latin typeface="Google Sans"/>
              </a:rPr>
              <a:t>JSON RPC (JSON Remote Procedure Call) is a way for applications to interact with Ethereum nodes.  </a:t>
            </a: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en-US" altLang="en-US" sz="1200" b="0" i="0" u="none" strike="noStrike" cap="none" normalizeH="0" baseline="0" dirty="0">
                <a:ln>
                  <a:noFill/>
                </a:ln>
                <a:solidFill>
                  <a:srgbClr val="1F1F1F"/>
                </a:solidFill>
                <a:effectLst/>
                <a:latin typeface="Google Sans"/>
              </a:rPr>
              <a:t>The "</a:t>
            </a:r>
            <a:r>
              <a:rPr kumimoji="0" lang="en-US" altLang="en-US" sz="1200" b="0" i="0" u="none" strike="noStrike" cap="none" normalizeH="0" baseline="0" dirty="0" err="1">
                <a:ln>
                  <a:noFill/>
                </a:ln>
                <a:solidFill>
                  <a:srgbClr val="1F1F1F"/>
                </a:solidFill>
                <a:effectLst/>
                <a:latin typeface="Google Sans"/>
              </a:rPr>
              <a:t>eth_call</a:t>
            </a:r>
            <a:r>
              <a:rPr kumimoji="0" lang="en-US" altLang="en-US" sz="1200" b="0" i="0" u="none" strike="noStrike" cap="none" normalizeH="0" baseline="0" dirty="0">
                <a:ln>
                  <a:noFill/>
                </a:ln>
                <a:solidFill>
                  <a:srgbClr val="1F1F1F"/>
                </a:solidFill>
                <a:effectLst/>
                <a:latin typeface="Google Sans"/>
              </a:rPr>
              <a:t>" method in Ethereum JSON RPC is used for sending transactions to the network.  </a:t>
            </a: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en-US" altLang="en-US" sz="1200" b="0" i="0" u="none" strike="noStrike" cap="none" normalizeH="0" baseline="0" dirty="0">
                <a:ln>
                  <a:noFill/>
                </a:ln>
                <a:solidFill>
                  <a:srgbClr val="1F1F1F"/>
                </a:solidFill>
                <a:effectLst/>
                <a:latin typeface="Google Sans"/>
              </a:rPr>
              <a:t>The "data" field in an Ethereum JSON RPC request for an ERC-20 token balance check encodes the function call for "</a:t>
            </a:r>
            <a:r>
              <a:rPr kumimoji="0" lang="en-US" altLang="en-US" sz="1200" b="0" i="0" u="none" strike="noStrike" cap="none" normalizeH="0" baseline="0" dirty="0" err="1">
                <a:ln>
                  <a:noFill/>
                </a:ln>
                <a:solidFill>
                  <a:srgbClr val="1F1F1F"/>
                </a:solidFill>
                <a:effectLst/>
                <a:latin typeface="Google Sans"/>
              </a:rPr>
              <a:t>balanceOf</a:t>
            </a:r>
            <a:r>
              <a:rPr kumimoji="0" lang="en-US" altLang="en-US" sz="1200" b="0" i="0" u="none" strike="noStrike" cap="none" normalizeH="0" baseline="0" dirty="0">
                <a:ln>
                  <a:noFill/>
                </a:ln>
                <a:solidFill>
                  <a:srgbClr val="1F1F1F"/>
                </a:solidFill>
                <a:effectLst/>
                <a:latin typeface="Google Sans"/>
              </a:rPr>
              <a:t>". </a:t>
            </a:r>
          </a:p>
          <a:p>
            <a:pPr marL="0" marR="0" lvl="0" indent="0" algn="l" defTabSz="914400" rtl="0" eaLnBrk="0" fontAlgn="base" latinLnBrk="0" hangingPunct="0">
              <a:lnSpc>
                <a:spcPct val="100000"/>
              </a:lnSpc>
              <a:spcBef>
                <a:spcPct val="0"/>
              </a:spcBef>
              <a:spcAft>
                <a:spcPct val="0"/>
              </a:spcAft>
              <a:buClrTx/>
              <a:buSzTx/>
              <a:buFontTx/>
              <a:buAutoNum type="arabicPeriod" startAt="8"/>
              <a:tabLst/>
            </a:pPr>
            <a:r>
              <a:rPr kumimoji="0" lang="en-US" altLang="en-US" sz="1200" b="0" i="0" u="none" strike="noStrike" cap="none" normalizeH="0" baseline="0" dirty="0">
                <a:ln>
                  <a:noFill/>
                </a:ln>
                <a:solidFill>
                  <a:srgbClr val="1F1F1F"/>
                </a:solidFill>
                <a:effectLst/>
                <a:latin typeface="Google Sans"/>
              </a:rPr>
              <a:t>There is a limit on the amount of data that can be stored using OP_RETURN on the Bitcoin blockchain due to transaction fees.  </a:t>
            </a:r>
          </a:p>
          <a:p>
            <a:pPr marL="0" marR="0" lvl="0" indent="0" algn="l" defTabSz="914400" rtl="0" eaLnBrk="0" fontAlgn="base" latinLnBrk="0" hangingPunct="0">
              <a:lnSpc>
                <a:spcPct val="100000"/>
              </a:lnSpc>
              <a:spcBef>
                <a:spcPct val="0"/>
              </a:spcBef>
              <a:spcAft>
                <a:spcPct val="0"/>
              </a:spcAft>
              <a:buClrTx/>
              <a:buSzTx/>
              <a:buFontTx/>
              <a:buAutoNum type="arabicPeriod" startAt="9"/>
              <a:tabLst/>
            </a:pPr>
            <a:r>
              <a:rPr kumimoji="0" lang="en-US" altLang="en-US" sz="1200" b="0" i="0" u="none" strike="noStrike" cap="none" normalizeH="0" baseline="0" dirty="0">
                <a:ln>
                  <a:noFill/>
                </a:ln>
                <a:solidFill>
                  <a:srgbClr val="1F1F1F"/>
                </a:solidFill>
                <a:effectLst/>
                <a:latin typeface="Google Sans"/>
              </a:rPr>
              <a:t>Replacing a pending Ethereum transaction with a higher gas fee is guaranteed to be successful. </a:t>
            </a:r>
          </a:p>
          <a:p>
            <a:pPr marL="0" marR="0" lvl="0" indent="0" algn="l" defTabSz="914400" rtl="0" eaLnBrk="0" fontAlgn="base" latinLnBrk="0" hangingPunct="0">
              <a:lnSpc>
                <a:spcPct val="100000"/>
              </a:lnSpc>
              <a:spcBef>
                <a:spcPct val="0"/>
              </a:spcBef>
              <a:spcAft>
                <a:spcPct val="0"/>
              </a:spcAft>
              <a:buClrTx/>
              <a:buSzTx/>
              <a:buFontTx/>
              <a:buAutoNum type="arabicPeriod" startAt="10"/>
              <a:tabLst/>
            </a:pPr>
            <a:r>
              <a:rPr kumimoji="0" lang="en-US" altLang="en-US" sz="1200" b="0" i="0" u="none" strike="noStrike" cap="none" normalizeH="0" baseline="0" dirty="0">
                <a:ln>
                  <a:noFill/>
                </a:ln>
                <a:solidFill>
                  <a:srgbClr val="1F1F1F"/>
                </a:solidFill>
                <a:effectLst/>
                <a:latin typeface="Google Sans"/>
              </a:rPr>
              <a:t>Proof-of-Work (</a:t>
            </a:r>
            <a:r>
              <a:rPr kumimoji="0" lang="en-US" altLang="en-US" sz="1200" b="0" i="0" u="none" strike="noStrike" cap="none" normalizeH="0" baseline="0" dirty="0" err="1">
                <a:ln>
                  <a:noFill/>
                </a:ln>
                <a:solidFill>
                  <a:srgbClr val="1F1F1F"/>
                </a:solidFill>
                <a:effectLst/>
                <a:latin typeface="Google Sans"/>
              </a:rPr>
              <a:t>PoW</a:t>
            </a:r>
            <a:r>
              <a:rPr kumimoji="0" lang="en-US" altLang="en-US" sz="1200" b="0" i="0" u="none" strike="noStrike" cap="none" normalizeH="0" baseline="0" dirty="0">
                <a:ln>
                  <a:noFill/>
                </a:ln>
                <a:solidFill>
                  <a:srgbClr val="1F1F1F"/>
                </a:solidFill>
                <a:effectLst/>
                <a:latin typeface="Google Sans"/>
              </a:rPr>
              <a:t>) and Proof-of-Stake (</a:t>
            </a:r>
            <a:r>
              <a:rPr kumimoji="0" lang="en-US" altLang="en-US" sz="1200" b="0" i="0" u="none" strike="noStrike" cap="none" normalizeH="0" baseline="0" dirty="0" err="1">
                <a:ln>
                  <a:noFill/>
                </a:ln>
                <a:solidFill>
                  <a:srgbClr val="1F1F1F"/>
                </a:solidFill>
                <a:effectLst/>
                <a:latin typeface="Google Sans"/>
              </a:rPr>
              <a:t>PoS</a:t>
            </a:r>
            <a:r>
              <a:rPr kumimoji="0" lang="en-US" altLang="en-US" sz="1200" b="0" i="0" u="none" strike="noStrike" cap="none" normalizeH="0" baseline="0" dirty="0">
                <a:ln>
                  <a:noFill/>
                </a:ln>
                <a:solidFill>
                  <a:srgbClr val="1F1F1F"/>
                </a:solidFill>
                <a:effectLst/>
                <a:latin typeface="Google Sans"/>
              </a:rPr>
              <a:t>) are both consensus mechanisms used to secure blockchains. </a:t>
            </a:r>
          </a:p>
          <a:p>
            <a:pPr marL="0" marR="0" lvl="0" indent="0" algn="l" defTabSz="914400" rtl="0" eaLnBrk="0" fontAlgn="base" latinLnBrk="0" hangingPunct="0">
              <a:lnSpc>
                <a:spcPct val="100000"/>
              </a:lnSpc>
              <a:spcBef>
                <a:spcPct val="0"/>
              </a:spcBef>
              <a:spcAft>
                <a:spcPct val="0"/>
              </a:spcAft>
              <a:buClrTx/>
              <a:buSzTx/>
              <a:buFontTx/>
              <a:buAutoNum type="arabicPeriod" startAt="11"/>
              <a:tabLst/>
            </a:pPr>
            <a:r>
              <a:rPr kumimoji="0" lang="en-US" altLang="en-US" sz="1200" b="0" i="0" u="none" strike="noStrike" cap="none" normalizeH="0" baseline="0" dirty="0">
                <a:ln>
                  <a:noFill/>
                </a:ln>
                <a:solidFill>
                  <a:srgbClr val="1F1F1F"/>
                </a:solidFill>
                <a:effectLst/>
                <a:latin typeface="Google Sans"/>
              </a:rPr>
              <a:t>Gas in Ethereum transactions refers to the computational effort required to execute a transaction.  </a:t>
            </a:r>
          </a:p>
          <a:p>
            <a:pPr marL="0" marR="0" lvl="0" indent="0" algn="l" defTabSz="914400" rtl="0" eaLnBrk="0" fontAlgn="base" latinLnBrk="0" hangingPunct="0">
              <a:lnSpc>
                <a:spcPct val="100000"/>
              </a:lnSpc>
              <a:spcBef>
                <a:spcPct val="0"/>
              </a:spcBef>
              <a:spcAft>
                <a:spcPct val="0"/>
              </a:spcAft>
              <a:buClrTx/>
              <a:buSzTx/>
              <a:buFontTx/>
              <a:buAutoNum type="arabicPeriod" startAt="12"/>
              <a:tabLst/>
            </a:pPr>
            <a:r>
              <a:rPr kumimoji="0" lang="en-US" altLang="en-US" sz="1200" b="0" i="0" u="none" strike="noStrike" cap="none" normalizeH="0" baseline="0" dirty="0">
                <a:ln>
                  <a:noFill/>
                </a:ln>
                <a:solidFill>
                  <a:srgbClr val="1F1F1F"/>
                </a:solidFill>
                <a:effectLst/>
                <a:latin typeface="Google Sans"/>
              </a:rPr>
              <a:t>The total value of input UTXOs in a Bitcoin transaction must be less than the sum of the outgoing payment.  </a:t>
            </a:r>
          </a:p>
          <a:p>
            <a:pPr marL="0" marR="0" lvl="0" indent="0" algn="l" defTabSz="914400" rtl="0" eaLnBrk="0" fontAlgn="base" latinLnBrk="0" hangingPunct="0">
              <a:lnSpc>
                <a:spcPct val="100000"/>
              </a:lnSpc>
              <a:spcBef>
                <a:spcPct val="0"/>
              </a:spcBef>
              <a:spcAft>
                <a:spcPct val="0"/>
              </a:spcAft>
              <a:buClrTx/>
              <a:buSzTx/>
              <a:buFontTx/>
              <a:buAutoNum type="arabicPeriod" startAt="13"/>
              <a:tabLst/>
            </a:pPr>
            <a:r>
              <a:rPr kumimoji="0" lang="en-US" altLang="en-US" sz="1200" b="0" i="0" u="none" strike="noStrike" cap="none" normalizeH="0" baseline="0" dirty="0">
                <a:ln>
                  <a:noFill/>
                </a:ln>
                <a:solidFill>
                  <a:srgbClr val="1F1F1F"/>
                </a:solidFill>
                <a:effectLst/>
                <a:latin typeface="Google Sans"/>
              </a:rPr>
              <a:t>Your Bitcoin wallet balance is stored in one central location on the blockchain. </a:t>
            </a:r>
          </a:p>
          <a:p>
            <a:pPr marL="0" marR="0" lvl="0" indent="0" algn="l" defTabSz="914400" rtl="0" eaLnBrk="0" fontAlgn="base" latinLnBrk="0" hangingPunct="0">
              <a:lnSpc>
                <a:spcPct val="100000"/>
              </a:lnSpc>
              <a:spcBef>
                <a:spcPct val="0"/>
              </a:spcBef>
              <a:spcAft>
                <a:spcPct val="0"/>
              </a:spcAft>
              <a:buClrTx/>
              <a:buSzTx/>
              <a:buFontTx/>
              <a:buAutoNum type="arabicPeriod" startAt="14"/>
              <a:tabLst/>
            </a:pPr>
            <a:r>
              <a:rPr kumimoji="0" lang="en-US" altLang="en-US" sz="1200" b="0" i="0" u="none" strike="noStrike" cap="none" normalizeH="0" baseline="0" dirty="0">
                <a:ln>
                  <a:noFill/>
                </a:ln>
                <a:solidFill>
                  <a:srgbClr val="1F1F1F"/>
                </a:solidFill>
                <a:effectLst/>
                <a:latin typeface="Google Sans"/>
              </a:rPr>
              <a:t>Smart contracts are not possible on the Bitcoin blockchain.  </a:t>
            </a:r>
          </a:p>
          <a:p>
            <a:pPr marL="0" marR="0" lvl="0" indent="0" algn="l" defTabSz="914400" rtl="0" eaLnBrk="0" fontAlgn="base" latinLnBrk="0" hangingPunct="0">
              <a:lnSpc>
                <a:spcPct val="100000"/>
              </a:lnSpc>
              <a:spcBef>
                <a:spcPct val="0"/>
              </a:spcBef>
              <a:spcAft>
                <a:spcPct val="0"/>
              </a:spcAft>
              <a:buClrTx/>
              <a:buSzTx/>
              <a:buFontTx/>
              <a:buAutoNum type="arabicPeriod" startAt="15"/>
              <a:tabLst/>
            </a:pPr>
            <a:r>
              <a:rPr kumimoji="0" lang="en-US" altLang="en-US" sz="1200" b="0" i="0" u="none" strike="noStrike" cap="none" normalizeH="0" baseline="0" dirty="0">
                <a:ln>
                  <a:noFill/>
                </a:ln>
                <a:solidFill>
                  <a:srgbClr val="1F1F1F"/>
                </a:solidFill>
                <a:effectLst/>
                <a:latin typeface="Google Sans"/>
              </a:rPr>
              <a:t>The function selector in an Ethereum JSON RPC request is the entire Keccak-256 hash of the function signature.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45310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D0CF8-9291-D034-99A7-2590E34BADF1}"/>
              </a:ext>
            </a:extLst>
          </p:cNvPr>
          <p:cNvSpPr>
            <a:spLocks noGrp="1"/>
          </p:cNvSpPr>
          <p:nvPr>
            <p:ph type="title"/>
          </p:nvPr>
        </p:nvSpPr>
        <p:spPr/>
        <p:txBody>
          <a:bodyPr/>
          <a:lstStyle/>
          <a:p>
            <a:r>
              <a:rPr lang="en-IE" dirty="0"/>
              <a:t>Quiz</a:t>
            </a:r>
          </a:p>
        </p:txBody>
      </p:sp>
      <p:sp>
        <p:nvSpPr>
          <p:cNvPr id="4" name="Date Placeholder 3">
            <a:extLst>
              <a:ext uri="{FF2B5EF4-FFF2-40B4-BE49-F238E27FC236}">
                <a16:creationId xmlns:a16="http://schemas.microsoft.com/office/drawing/2014/main" id="{A24BCEF6-E6E6-F879-32CC-FA898E226129}"/>
              </a:ext>
            </a:extLst>
          </p:cNvPr>
          <p:cNvSpPr>
            <a:spLocks noGrp="1"/>
          </p:cNvSpPr>
          <p:nvPr>
            <p:ph type="dt" sz="half" idx="10"/>
          </p:nvPr>
        </p:nvSpPr>
        <p:spPr/>
        <p:txBody>
          <a:bodyPr/>
          <a:lstStyle/>
          <a:p>
            <a:r>
              <a:rPr lang="en-IE"/>
              <a:t>06.11.19</a:t>
            </a:r>
            <a:endParaRPr lang="en-US"/>
          </a:p>
        </p:txBody>
      </p:sp>
      <p:sp>
        <p:nvSpPr>
          <p:cNvPr id="5" name="Rectangle 1">
            <a:extLst>
              <a:ext uri="{FF2B5EF4-FFF2-40B4-BE49-F238E27FC236}">
                <a16:creationId xmlns:a16="http://schemas.microsoft.com/office/drawing/2014/main" id="{9860B922-F83D-1C49-FE74-ACD2D99AD9FE}"/>
              </a:ext>
            </a:extLst>
          </p:cNvPr>
          <p:cNvSpPr>
            <a:spLocks noGrp="1" noChangeArrowheads="1"/>
          </p:cNvSpPr>
          <p:nvPr>
            <p:ph idx="1"/>
          </p:nvPr>
        </p:nvSpPr>
        <p:spPr bwMode="auto">
          <a:xfrm>
            <a:off x="647937" y="1703040"/>
            <a:ext cx="10670229" cy="3072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200" b="0" i="0" u="none" strike="noStrike" cap="none" normalizeH="0" baseline="0" dirty="0">
                <a:ln>
                  <a:noFill/>
                </a:ln>
                <a:solidFill>
                  <a:srgbClr val="1F1F1F"/>
                </a:solidFill>
                <a:effectLst/>
                <a:latin typeface="Google Sans"/>
              </a:rPr>
              <a:t>The ERC-20 token standard defines a set of functions and events that all ERC-20 tokens must implement. (True) ✅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200" b="0" i="0" u="none" strike="noStrike" cap="none" normalizeH="0" baseline="0" dirty="0">
                <a:ln>
                  <a:noFill/>
                </a:ln>
                <a:solidFill>
                  <a:srgbClr val="1F1F1F"/>
                </a:solidFill>
                <a:effectLst/>
                <a:latin typeface="Google Sans"/>
              </a:rPr>
              <a:t>The "transfer" function in an ERC-20 token allows anyone to spend tokens from another user's account. (False) ❌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200" b="0" i="0" u="none" strike="noStrike" cap="none" normalizeH="0" baseline="0" dirty="0">
                <a:ln>
                  <a:noFill/>
                </a:ln>
                <a:solidFill>
                  <a:srgbClr val="1F1F1F"/>
                </a:solidFill>
                <a:effectLst/>
                <a:latin typeface="Google Sans"/>
              </a:rPr>
              <a:t>The Bitcoin consensus mechanism is Proof-of-Stake (</a:t>
            </a:r>
            <a:r>
              <a:rPr kumimoji="0" lang="en-US" altLang="en-US" sz="1200" b="0" i="0" u="none" strike="noStrike" cap="none" normalizeH="0" baseline="0" dirty="0" err="1">
                <a:ln>
                  <a:noFill/>
                </a:ln>
                <a:solidFill>
                  <a:srgbClr val="1F1F1F"/>
                </a:solidFill>
                <a:effectLst/>
                <a:latin typeface="Google Sans"/>
              </a:rPr>
              <a:t>PoS</a:t>
            </a:r>
            <a:r>
              <a:rPr kumimoji="0" lang="en-US" altLang="en-US" sz="1200" b="0" i="0" u="none" strike="noStrike" cap="none" normalizeH="0" baseline="0" dirty="0">
                <a:ln>
                  <a:noFill/>
                </a:ln>
                <a:solidFill>
                  <a:srgbClr val="1F1F1F"/>
                </a:solidFill>
                <a:effectLst/>
                <a:latin typeface="Google Sans"/>
              </a:rPr>
              <a:t>). (False) ❌ - Bitcoin uses Proof-of-Work (</a:t>
            </a:r>
            <a:r>
              <a:rPr kumimoji="0" lang="en-US" altLang="en-US" sz="1200" b="0" i="0" u="none" strike="noStrike" cap="none" normalizeH="0" baseline="0" dirty="0" err="1">
                <a:ln>
                  <a:noFill/>
                </a:ln>
                <a:solidFill>
                  <a:srgbClr val="1F1F1F"/>
                </a:solidFill>
                <a:effectLst/>
                <a:latin typeface="Google Sans"/>
              </a:rPr>
              <a:t>PoW</a:t>
            </a:r>
            <a:r>
              <a:rPr kumimoji="0" lang="en-US" altLang="en-US" sz="1200" b="0" i="0" u="none" strike="noStrike" cap="none" normalizeH="0" baseline="0" dirty="0">
                <a:ln>
                  <a:noFill/>
                </a:ln>
                <a:solidFill>
                  <a:srgbClr val="1F1F1F"/>
                </a:solidFill>
                <a:effectLst/>
                <a:latin typeface="Google Sans"/>
              </a:rPr>
              <a:t>). </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200" b="0" i="0" u="none" strike="noStrike" cap="none" normalizeH="0" baseline="0" dirty="0">
                <a:ln>
                  <a:noFill/>
                </a:ln>
                <a:solidFill>
                  <a:srgbClr val="1F1F1F"/>
                </a:solidFill>
                <a:effectLst/>
                <a:latin typeface="Google Sans"/>
              </a:rPr>
              <a:t>UTXOs (Unspent Transaction Outputs) are the foundation of how Bitcoin transactions work. (True) ✅ </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1200" b="0" i="0" u="none" strike="noStrike" cap="none" normalizeH="0" baseline="0" dirty="0">
                <a:ln>
                  <a:noFill/>
                </a:ln>
                <a:solidFill>
                  <a:srgbClr val="1F1F1F"/>
                </a:solidFill>
                <a:effectLst/>
                <a:latin typeface="Google Sans"/>
              </a:rPr>
              <a:t>JSON RPC (JSON Remote Procedure Call) is a way for applications to interact with Ethereum nodes. (True) ✅ </a:t>
            </a: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en-US" altLang="en-US" sz="1200" b="0" i="0" u="none" strike="noStrike" cap="none" normalizeH="0" baseline="0" dirty="0">
                <a:ln>
                  <a:noFill/>
                </a:ln>
                <a:solidFill>
                  <a:srgbClr val="1F1F1F"/>
                </a:solidFill>
                <a:effectLst/>
                <a:latin typeface="Google Sans"/>
              </a:rPr>
              <a:t>The "</a:t>
            </a:r>
            <a:r>
              <a:rPr kumimoji="0" lang="en-US" altLang="en-US" sz="1200" b="0" i="0" u="none" strike="noStrike" cap="none" normalizeH="0" baseline="0" dirty="0" err="1">
                <a:ln>
                  <a:noFill/>
                </a:ln>
                <a:solidFill>
                  <a:srgbClr val="1F1F1F"/>
                </a:solidFill>
                <a:effectLst/>
                <a:latin typeface="Google Sans"/>
              </a:rPr>
              <a:t>eth_call</a:t>
            </a:r>
            <a:r>
              <a:rPr kumimoji="0" lang="en-US" altLang="en-US" sz="1200" b="0" i="0" u="none" strike="noStrike" cap="none" normalizeH="0" baseline="0" dirty="0">
                <a:ln>
                  <a:noFill/>
                </a:ln>
                <a:solidFill>
                  <a:srgbClr val="1F1F1F"/>
                </a:solidFill>
                <a:effectLst/>
                <a:latin typeface="Google Sans"/>
              </a:rPr>
              <a:t>" method in Ethereum JSON RPC is used for sending transactions to the network. (False) ❌ - "</a:t>
            </a:r>
            <a:r>
              <a:rPr kumimoji="0" lang="en-US" altLang="en-US" sz="1200" b="0" i="0" u="none" strike="noStrike" cap="none" normalizeH="0" baseline="0" dirty="0" err="1">
                <a:ln>
                  <a:noFill/>
                </a:ln>
                <a:solidFill>
                  <a:srgbClr val="1F1F1F"/>
                </a:solidFill>
                <a:effectLst/>
                <a:latin typeface="Google Sans"/>
              </a:rPr>
              <a:t>eth_call</a:t>
            </a:r>
            <a:r>
              <a:rPr kumimoji="0" lang="en-US" altLang="en-US" sz="1200" b="0" i="0" u="none" strike="noStrike" cap="none" normalizeH="0" baseline="0" dirty="0">
                <a:ln>
                  <a:noFill/>
                </a:ln>
                <a:solidFill>
                  <a:srgbClr val="1F1F1F"/>
                </a:solidFill>
                <a:effectLst/>
                <a:latin typeface="Google Sans"/>
              </a:rPr>
              <a:t>" is used for read operations (like checking balances). </a:t>
            </a: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en-US" altLang="en-US" sz="1200" b="0" i="0" u="none" strike="noStrike" cap="none" normalizeH="0" baseline="0" dirty="0">
                <a:ln>
                  <a:noFill/>
                </a:ln>
                <a:solidFill>
                  <a:srgbClr val="1F1F1F"/>
                </a:solidFill>
                <a:effectLst/>
                <a:latin typeface="Google Sans"/>
              </a:rPr>
              <a:t>The "data" field in an Ethereum JSON RPC request for an ERC-20 token balance check encodes the function call for "</a:t>
            </a:r>
            <a:r>
              <a:rPr kumimoji="0" lang="en-US" altLang="en-US" sz="1200" b="0" i="0" u="none" strike="noStrike" cap="none" normalizeH="0" baseline="0" dirty="0" err="1">
                <a:ln>
                  <a:noFill/>
                </a:ln>
                <a:solidFill>
                  <a:srgbClr val="1F1F1F"/>
                </a:solidFill>
                <a:effectLst/>
                <a:latin typeface="Google Sans"/>
              </a:rPr>
              <a:t>balanceOf</a:t>
            </a:r>
            <a:r>
              <a:rPr kumimoji="0" lang="en-US" altLang="en-US" sz="1200" b="0" i="0" u="none" strike="noStrike" cap="none" normalizeH="0" baseline="0" dirty="0">
                <a:ln>
                  <a:noFill/>
                </a:ln>
                <a:solidFill>
                  <a:srgbClr val="1F1F1F"/>
                </a:solidFill>
                <a:effectLst/>
                <a:latin typeface="Google Sans"/>
              </a:rPr>
              <a:t>". (True) ✅ </a:t>
            </a:r>
          </a:p>
          <a:p>
            <a:pPr marL="0" marR="0" lvl="0" indent="0" algn="l" defTabSz="914400" rtl="0" eaLnBrk="0" fontAlgn="base" latinLnBrk="0" hangingPunct="0">
              <a:lnSpc>
                <a:spcPct val="100000"/>
              </a:lnSpc>
              <a:spcBef>
                <a:spcPct val="0"/>
              </a:spcBef>
              <a:spcAft>
                <a:spcPct val="0"/>
              </a:spcAft>
              <a:buClrTx/>
              <a:buSzTx/>
              <a:buFontTx/>
              <a:buAutoNum type="arabicPeriod" startAt="8"/>
              <a:tabLst/>
            </a:pPr>
            <a:r>
              <a:rPr kumimoji="0" lang="en-US" altLang="en-US" sz="1200" b="0" i="0" u="none" strike="noStrike" cap="none" normalizeH="0" baseline="0" dirty="0">
                <a:ln>
                  <a:noFill/>
                </a:ln>
                <a:solidFill>
                  <a:srgbClr val="1F1F1F"/>
                </a:solidFill>
                <a:effectLst/>
                <a:latin typeface="Google Sans"/>
              </a:rPr>
              <a:t>There is a limit on the amount of data that can be stored using OP_RETURN on the Bitcoin blockchain due to transaction fees. (True) ✅ </a:t>
            </a:r>
          </a:p>
          <a:p>
            <a:pPr marL="0" marR="0" lvl="0" indent="0" algn="l" defTabSz="914400" rtl="0" eaLnBrk="0" fontAlgn="base" latinLnBrk="0" hangingPunct="0">
              <a:lnSpc>
                <a:spcPct val="100000"/>
              </a:lnSpc>
              <a:spcBef>
                <a:spcPct val="0"/>
              </a:spcBef>
              <a:spcAft>
                <a:spcPct val="0"/>
              </a:spcAft>
              <a:buClrTx/>
              <a:buSzTx/>
              <a:buFontTx/>
              <a:buAutoNum type="arabicPeriod" startAt="9"/>
              <a:tabLst/>
            </a:pPr>
            <a:r>
              <a:rPr kumimoji="0" lang="en-US" altLang="en-US" sz="1200" b="0" i="0" u="none" strike="noStrike" cap="none" normalizeH="0" baseline="0" dirty="0">
                <a:ln>
                  <a:noFill/>
                </a:ln>
                <a:solidFill>
                  <a:srgbClr val="1F1F1F"/>
                </a:solidFill>
                <a:effectLst/>
                <a:latin typeface="Google Sans"/>
              </a:rPr>
              <a:t>Replacing a pending Ethereum transaction with a higher gas fee is guaranteed to be successful. (False) ❌ </a:t>
            </a:r>
          </a:p>
          <a:p>
            <a:pPr marL="0" marR="0" lvl="0" indent="0" algn="l" defTabSz="914400" rtl="0" eaLnBrk="0" fontAlgn="base" latinLnBrk="0" hangingPunct="0">
              <a:lnSpc>
                <a:spcPct val="100000"/>
              </a:lnSpc>
              <a:spcBef>
                <a:spcPct val="0"/>
              </a:spcBef>
              <a:spcAft>
                <a:spcPct val="0"/>
              </a:spcAft>
              <a:buClrTx/>
              <a:buSzTx/>
              <a:buFontTx/>
              <a:buAutoNum type="arabicPeriod" startAt="10"/>
              <a:tabLst/>
            </a:pPr>
            <a:r>
              <a:rPr kumimoji="0" lang="en-US" altLang="en-US" sz="1200" b="0" i="0" u="none" strike="noStrike" cap="none" normalizeH="0" baseline="0" dirty="0">
                <a:ln>
                  <a:noFill/>
                </a:ln>
                <a:solidFill>
                  <a:srgbClr val="1F1F1F"/>
                </a:solidFill>
                <a:effectLst/>
                <a:latin typeface="Google Sans"/>
              </a:rPr>
              <a:t>Proof-of-Work (</a:t>
            </a:r>
            <a:r>
              <a:rPr kumimoji="0" lang="en-US" altLang="en-US" sz="1200" b="0" i="0" u="none" strike="noStrike" cap="none" normalizeH="0" baseline="0" dirty="0" err="1">
                <a:ln>
                  <a:noFill/>
                </a:ln>
                <a:solidFill>
                  <a:srgbClr val="1F1F1F"/>
                </a:solidFill>
                <a:effectLst/>
                <a:latin typeface="Google Sans"/>
              </a:rPr>
              <a:t>PoW</a:t>
            </a:r>
            <a:r>
              <a:rPr kumimoji="0" lang="en-US" altLang="en-US" sz="1200" b="0" i="0" u="none" strike="noStrike" cap="none" normalizeH="0" baseline="0" dirty="0">
                <a:ln>
                  <a:noFill/>
                </a:ln>
                <a:solidFill>
                  <a:srgbClr val="1F1F1F"/>
                </a:solidFill>
                <a:effectLst/>
                <a:latin typeface="Google Sans"/>
              </a:rPr>
              <a:t>) and Proof-of-Stake (</a:t>
            </a:r>
            <a:r>
              <a:rPr kumimoji="0" lang="en-US" altLang="en-US" sz="1200" b="0" i="0" u="none" strike="noStrike" cap="none" normalizeH="0" baseline="0" dirty="0" err="1">
                <a:ln>
                  <a:noFill/>
                </a:ln>
                <a:solidFill>
                  <a:srgbClr val="1F1F1F"/>
                </a:solidFill>
                <a:effectLst/>
                <a:latin typeface="Google Sans"/>
              </a:rPr>
              <a:t>PoS</a:t>
            </a:r>
            <a:r>
              <a:rPr kumimoji="0" lang="en-US" altLang="en-US" sz="1200" b="0" i="0" u="none" strike="noStrike" cap="none" normalizeH="0" baseline="0" dirty="0">
                <a:ln>
                  <a:noFill/>
                </a:ln>
                <a:solidFill>
                  <a:srgbClr val="1F1F1F"/>
                </a:solidFill>
                <a:effectLst/>
                <a:latin typeface="Google Sans"/>
              </a:rPr>
              <a:t>) are both consensus mechanisms used to secure blockchains. (True) ✅ </a:t>
            </a:r>
          </a:p>
          <a:p>
            <a:pPr marL="0" marR="0" lvl="0" indent="0" algn="l" defTabSz="914400" rtl="0" eaLnBrk="0" fontAlgn="base" latinLnBrk="0" hangingPunct="0">
              <a:lnSpc>
                <a:spcPct val="100000"/>
              </a:lnSpc>
              <a:spcBef>
                <a:spcPct val="0"/>
              </a:spcBef>
              <a:spcAft>
                <a:spcPct val="0"/>
              </a:spcAft>
              <a:buClrTx/>
              <a:buSzTx/>
              <a:buFontTx/>
              <a:buAutoNum type="arabicPeriod" startAt="11"/>
              <a:tabLst/>
            </a:pPr>
            <a:r>
              <a:rPr kumimoji="0" lang="en-US" altLang="en-US" sz="1200" b="0" i="0" u="none" strike="noStrike" cap="none" normalizeH="0" baseline="0" dirty="0">
                <a:ln>
                  <a:noFill/>
                </a:ln>
                <a:solidFill>
                  <a:srgbClr val="1F1F1F"/>
                </a:solidFill>
                <a:effectLst/>
                <a:latin typeface="Google Sans"/>
              </a:rPr>
              <a:t>Gas in Ethereum transactions refers to the computational effort required to execute a transaction. (True) ✅ </a:t>
            </a:r>
          </a:p>
          <a:p>
            <a:pPr marL="0" marR="0" lvl="0" indent="0" algn="l" defTabSz="914400" rtl="0" eaLnBrk="0" fontAlgn="base" latinLnBrk="0" hangingPunct="0">
              <a:lnSpc>
                <a:spcPct val="100000"/>
              </a:lnSpc>
              <a:spcBef>
                <a:spcPct val="0"/>
              </a:spcBef>
              <a:spcAft>
                <a:spcPct val="0"/>
              </a:spcAft>
              <a:buClrTx/>
              <a:buSzTx/>
              <a:buFontTx/>
              <a:buAutoNum type="arabicPeriod" startAt="12"/>
              <a:tabLst/>
            </a:pPr>
            <a:r>
              <a:rPr kumimoji="0" lang="en-US" altLang="en-US" sz="1200" b="0" i="0" u="none" strike="noStrike" cap="none" normalizeH="0" baseline="0" dirty="0">
                <a:ln>
                  <a:noFill/>
                </a:ln>
                <a:solidFill>
                  <a:srgbClr val="1F1F1F"/>
                </a:solidFill>
                <a:effectLst/>
                <a:latin typeface="Google Sans"/>
              </a:rPr>
              <a:t>The total value of input UTXOs in a Bitcoin transaction must be less than the sum of the outgoing payment. (False) ❌ - It must be equal to or greater than. </a:t>
            </a:r>
          </a:p>
          <a:p>
            <a:pPr marL="0" marR="0" lvl="0" indent="0" algn="l" defTabSz="914400" rtl="0" eaLnBrk="0" fontAlgn="base" latinLnBrk="0" hangingPunct="0">
              <a:lnSpc>
                <a:spcPct val="100000"/>
              </a:lnSpc>
              <a:spcBef>
                <a:spcPct val="0"/>
              </a:spcBef>
              <a:spcAft>
                <a:spcPct val="0"/>
              </a:spcAft>
              <a:buClrTx/>
              <a:buSzTx/>
              <a:buFontTx/>
              <a:buAutoNum type="arabicPeriod" startAt="13"/>
              <a:tabLst/>
            </a:pPr>
            <a:r>
              <a:rPr kumimoji="0" lang="en-US" altLang="en-US" sz="1200" b="0" i="0" u="none" strike="noStrike" cap="none" normalizeH="0" baseline="0" dirty="0">
                <a:ln>
                  <a:noFill/>
                </a:ln>
                <a:solidFill>
                  <a:srgbClr val="1F1F1F"/>
                </a:solidFill>
                <a:effectLst/>
                <a:latin typeface="Google Sans"/>
              </a:rPr>
              <a:t>Your Bitcoin wallet balance is stored in one central location on the blockchain. (False) ❌ - It's the sum of all your UTXOs. </a:t>
            </a:r>
          </a:p>
          <a:p>
            <a:pPr marL="0" marR="0" lvl="0" indent="0" algn="l" defTabSz="914400" rtl="0" eaLnBrk="0" fontAlgn="base" latinLnBrk="0" hangingPunct="0">
              <a:lnSpc>
                <a:spcPct val="100000"/>
              </a:lnSpc>
              <a:spcBef>
                <a:spcPct val="0"/>
              </a:spcBef>
              <a:spcAft>
                <a:spcPct val="0"/>
              </a:spcAft>
              <a:buClrTx/>
              <a:buSzTx/>
              <a:buFontTx/>
              <a:buAutoNum type="arabicPeriod" startAt="14"/>
              <a:tabLst/>
            </a:pPr>
            <a:r>
              <a:rPr kumimoji="0" lang="en-US" altLang="en-US" sz="1200" b="0" i="0" u="none" strike="noStrike" cap="none" normalizeH="0" baseline="0" dirty="0">
                <a:ln>
                  <a:noFill/>
                </a:ln>
                <a:solidFill>
                  <a:srgbClr val="1F1F1F"/>
                </a:solidFill>
                <a:effectLst/>
                <a:latin typeface="Google Sans"/>
              </a:rPr>
              <a:t>Smart contracts are not possible on the Bitcoin blockchain. (True) ✅ (with some limitations) </a:t>
            </a:r>
          </a:p>
          <a:p>
            <a:pPr marL="0" marR="0" lvl="0" indent="0" algn="l" defTabSz="914400" rtl="0" eaLnBrk="0" fontAlgn="base" latinLnBrk="0" hangingPunct="0">
              <a:lnSpc>
                <a:spcPct val="100000"/>
              </a:lnSpc>
              <a:spcBef>
                <a:spcPct val="0"/>
              </a:spcBef>
              <a:spcAft>
                <a:spcPct val="0"/>
              </a:spcAft>
              <a:buClrTx/>
              <a:buSzTx/>
              <a:buFontTx/>
              <a:buAutoNum type="arabicPeriod" startAt="15"/>
              <a:tabLst/>
            </a:pPr>
            <a:r>
              <a:rPr kumimoji="0" lang="en-US" altLang="en-US" sz="1200" b="0" i="0" u="none" strike="noStrike" cap="none" normalizeH="0" baseline="0" dirty="0">
                <a:ln>
                  <a:noFill/>
                </a:ln>
                <a:solidFill>
                  <a:srgbClr val="1F1F1F"/>
                </a:solidFill>
                <a:effectLst/>
                <a:latin typeface="Google Sans"/>
              </a:rPr>
              <a:t>The function selector in an Ethereum JSON RPC request is the entire Keccak-256 hash of the function signature. (False) ❌ - It's only the first 4 bytes.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32147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F06D1-C9B1-2E87-0263-4477DEF76BF6}"/>
              </a:ext>
            </a:extLst>
          </p:cNvPr>
          <p:cNvSpPr>
            <a:spLocks noGrp="1"/>
          </p:cNvSpPr>
          <p:nvPr>
            <p:ph type="title"/>
          </p:nvPr>
        </p:nvSpPr>
        <p:spPr>
          <a:xfrm>
            <a:off x="647937" y="826329"/>
            <a:ext cx="10515600" cy="4567792"/>
          </a:xfrm>
        </p:spPr>
        <p:txBody>
          <a:bodyPr/>
          <a:lstStyle/>
          <a:p>
            <a:pPr algn="ctr"/>
            <a:br>
              <a:rPr lang="en-IE" dirty="0"/>
            </a:br>
            <a:br>
              <a:rPr lang="en-IE" dirty="0"/>
            </a:br>
            <a:r>
              <a:rPr lang="en-IE" dirty="0"/>
              <a:t>Questions?</a:t>
            </a:r>
            <a:br>
              <a:rPr lang="en-IE" dirty="0"/>
            </a:br>
            <a:br>
              <a:rPr lang="en-IE" dirty="0"/>
            </a:br>
            <a:br>
              <a:rPr lang="en-IE" dirty="0"/>
            </a:br>
            <a:r>
              <a:rPr lang="en-IE" dirty="0"/>
              <a:t>No Case Study Lecture Today</a:t>
            </a:r>
            <a:br>
              <a:rPr lang="en-IE" dirty="0"/>
            </a:br>
            <a:br>
              <a:rPr lang="en-IE" dirty="0"/>
            </a:br>
            <a:r>
              <a:rPr lang="en-IE" dirty="0"/>
              <a:t>Tutorial Tomorrow 11-1</a:t>
            </a:r>
          </a:p>
        </p:txBody>
      </p:sp>
      <p:sp>
        <p:nvSpPr>
          <p:cNvPr id="4" name="Date Placeholder 3">
            <a:extLst>
              <a:ext uri="{FF2B5EF4-FFF2-40B4-BE49-F238E27FC236}">
                <a16:creationId xmlns:a16="http://schemas.microsoft.com/office/drawing/2014/main" id="{E7EB4236-D894-27FC-687D-0DB41F847BCE}"/>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1934495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4FB90-4DE6-C7C8-45DA-4A45FDADBBC7}"/>
              </a:ext>
            </a:extLst>
          </p:cNvPr>
          <p:cNvSpPr>
            <a:spLocks noGrp="1"/>
          </p:cNvSpPr>
          <p:nvPr>
            <p:ph type="title"/>
          </p:nvPr>
        </p:nvSpPr>
        <p:spPr/>
        <p:txBody>
          <a:bodyPr/>
          <a:lstStyle/>
          <a:p>
            <a:r>
              <a:rPr lang="en-IE" dirty="0"/>
              <a:t>Tutorial 3 Recap – ERC-20</a:t>
            </a:r>
          </a:p>
        </p:txBody>
      </p:sp>
      <p:sp>
        <p:nvSpPr>
          <p:cNvPr id="3" name="Content Placeholder 2">
            <a:extLst>
              <a:ext uri="{FF2B5EF4-FFF2-40B4-BE49-F238E27FC236}">
                <a16:creationId xmlns:a16="http://schemas.microsoft.com/office/drawing/2014/main" id="{AE272C01-E641-CB86-B3FC-C5E974790CF1}"/>
              </a:ext>
            </a:extLst>
          </p:cNvPr>
          <p:cNvSpPr>
            <a:spLocks noGrp="1"/>
          </p:cNvSpPr>
          <p:nvPr>
            <p:ph idx="1"/>
          </p:nvPr>
        </p:nvSpPr>
        <p:spPr/>
        <p:txBody>
          <a:bodyPr/>
          <a:lstStyle/>
          <a:p>
            <a:r>
              <a:rPr lang="en-US" dirty="0"/>
              <a:t>The IERC20 interface (lines 4-12) defines the standard functions and events that any ERC20 token contract should implement. These include </a:t>
            </a:r>
            <a:r>
              <a:rPr lang="en-US" dirty="0" err="1"/>
              <a:t>totalSupply</a:t>
            </a:r>
            <a:r>
              <a:rPr lang="en-US" dirty="0"/>
              <a:t>, </a:t>
            </a:r>
            <a:r>
              <a:rPr lang="en-US" dirty="0" err="1"/>
              <a:t>balanceOf</a:t>
            </a:r>
            <a:r>
              <a:rPr lang="en-US" dirty="0"/>
              <a:t>, transfer, allowance, approve, </a:t>
            </a:r>
            <a:r>
              <a:rPr lang="en-US" dirty="0" err="1"/>
              <a:t>transferFrom</a:t>
            </a:r>
            <a:r>
              <a:rPr lang="en-US" dirty="0"/>
              <a:t>, Transfer event, and Approval event.</a:t>
            </a:r>
          </a:p>
          <a:p>
            <a:endParaRPr lang="en-US" dirty="0"/>
          </a:p>
          <a:p>
            <a:pPr marL="0" indent="0">
              <a:buNone/>
            </a:pPr>
            <a:r>
              <a:rPr lang="en-US" sz="1200" dirty="0">
                <a:latin typeface="Courier New" panose="02070309020205020404" pitchFamily="49" charset="0"/>
                <a:cs typeface="Courier New" panose="02070309020205020404" pitchFamily="49" charset="0"/>
              </a:rPr>
              <a:t>interface IERC20 {</a:t>
            </a:r>
          </a:p>
          <a:p>
            <a:pPr marL="0" indent="0">
              <a:buNone/>
            </a:pPr>
            <a:r>
              <a:rPr lang="en-US" sz="1200" dirty="0">
                <a:latin typeface="Courier New" panose="02070309020205020404" pitchFamily="49" charset="0"/>
                <a:cs typeface="Courier New" panose="02070309020205020404" pitchFamily="49" charset="0"/>
              </a:rPr>
              <a:t>    function </a:t>
            </a:r>
            <a:r>
              <a:rPr lang="en-US" sz="1200" dirty="0" err="1">
                <a:latin typeface="Courier New" panose="02070309020205020404" pitchFamily="49" charset="0"/>
                <a:cs typeface="Courier New" panose="02070309020205020404" pitchFamily="49" charset="0"/>
              </a:rPr>
              <a:t>totalSupply</a:t>
            </a:r>
            <a:r>
              <a:rPr lang="en-US" sz="1200" dirty="0">
                <a:latin typeface="Courier New" panose="02070309020205020404" pitchFamily="49" charset="0"/>
                <a:cs typeface="Courier New" panose="02070309020205020404" pitchFamily="49" charset="0"/>
              </a:rPr>
              <a:t>() external view returns (uint256);</a:t>
            </a:r>
          </a:p>
          <a:p>
            <a:pPr marL="0" indent="0">
              <a:buNone/>
            </a:pPr>
            <a:r>
              <a:rPr lang="en-US" sz="1200" dirty="0">
                <a:latin typeface="Courier New" panose="02070309020205020404" pitchFamily="49" charset="0"/>
                <a:cs typeface="Courier New" panose="02070309020205020404" pitchFamily="49" charset="0"/>
              </a:rPr>
              <a:t>    function </a:t>
            </a:r>
            <a:r>
              <a:rPr lang="en-US" sz="1200" dirty="0" err="1">
                <a:latin typeface="Courier New" panose="02070309020205020404" pitchFamily="49" charset="0"/>
                <a:cs typeface="Courier New" panose="02070309020205020404" pitchFamily="49" charset="0"/>
              </a:rPr>
              <a:t>balanceOf</a:t>
            </a:r>
            <a:r>
              <a:rPr lang="en-US" sz="1200" dirty="0">
                <a:latin typeface="Courier New" panose="02070309020205020404" pitchFamily="49" charset="0"/>
                <a:cs typeface="Courier New" panose="02070309020205020404" pitchFamily="49" charset="0"/>
              </a:rPr>
              <a:t>(address account) external view returns (uint256);</a:t>
            </a:r>
          </a:p>
          <a:p>
            <a:pPr marL="0" indent="0">
              <a:buNone/>
            </a:pPr>
            <a:r>
              <a:rPr lang="en-US" sz="1200" dirty="0">
                <a:latin typeface="Courier New" panose="02070309020205020404" pitchFamily="49" charset="0"/>
                <a:cs typeface="Courier New" panose="02070309020205020404" pitchFamily="49" charset="0"/>
              </a:rPr>
              <a:t>    function transfer(address recipient, uint256 amount) external returns (bool);</a:t>
            </a:r>
          </a:p>
          <a:p>
            <a:pPr marL="0" indent="0">
              <a:buNone/>
            </a:pPr>
            <a:r>
              <a:rPr lang="en-US" sz="1200" dirty="0">
                <a:latin typeface="Courier New" panose="02070309020205020404" pitchFamily="49" charset="0"/>
                <a:cs typeface="Courier New" panose="02070309020205020404" pitchFamily="49" charset="0"/>
              </a:rPr>
              <a:t>    function allowance(address owner, address spender) external view returns (uint256);</a:t>
            </a:r>
          </a:p>
          <a:p>
            <a:pPr marL="0" indent="0">
              <a:buNone/>
            </a:pPr>
            <a:r>
              <a:rPr lang="en-US" sz="1200" dirty="0">
                <a:latin typeface="Courier New" panose="02070309020205020404" pitchFamily="49" charset="0"/>
                <a:cs typeface="Courier New" panose="02070309020205020404" pitchFamily="49" charset="0"/>
              </a:rPr>
              <a:t>    function approve(address spender, uint256 amount) external returns (bool);</a:t>
            </a:r>
          </a:p>
          <a:p>
            <a:pPr marL="0" indent="0">
              <a:buNone/>
            </a:pPr>
            <a:r>
              <a:rPr lang="en-US" sz="1200" dirty="0">
                <a:latin typeface="Courier New" panose="02070309020205020404" pitchFamily="49" charset="0"/>
                <a:cs typeface="Courier New" panose="02070309020205020404" pitchFamily="49" charset="0"/>
              </a:rPr>
              <a:t>    function </a:t>
            </a:r>
            <a:r>
              <a:rPr lang="en-US" sz="1200" dirty="0" err="1">
                <a:latin typeface="Courier New" panose="02070309020205020404" pitchFamily="49" charset="0"/>
                <a:cs typeface="Courier New" panose="02070309020205020404" pitchFamily="49" charset="0"/>
              </a:rPr>
              <a:t>transferFrom</a:t>
            </a:r>
            <a:r>
              <a:rPr lang="en-US" sz="1200" dirty="0">
                <a:latin typeface="Courier New" panose="02070309020205020404" pitchFamily="49" charset="0"/>
                <a:cs typeface="Courier New" panose="02070309020205020404" pitchFamily="49" charset="0"/>
              </a:rPr>
              <a:t>(address sender, address recipient, uint256 amount) external returns (bool);</a:t>
            </a:r>
          </a:p>
          <a:p>
            <a:pPr marL="0" indent="0">
              <a:buNone/>
            </a:pP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    event Transfer(address indexed from, address indexed to, uint256 value);</a:t>
            </a:r>
          </a:p>
          <a:p>
            <a:pPr marL="0" indent="0">
              <a:buNone/>
            </a:pPr>
            <a:r>
              <a:rPr lang="en-US" sz="1200" dirty="0">
                <a:latin typeface="Courier New" panose="02070309020205020404" pitchFamily="49" charset="0"/>
                <a:cs typeface="Courier New" panose="02070309020205020404" pitchFamily="49" charset="0"/>
              </a:rPr>
              <a:t>    event Approval(address indexed owner, address indexed spender, uint256 value);</a:t>
            </a:r>
          </a:p>
          <a:p>
            <a:pPr marL="0" indent="0">
              <a:buNone/>
            </a:pPr>
            <a:r>
              <a:rPr lang="en-US" sz="1200" dirty="0">
                <a:latin typeface="Courier New" panose="02070309020205020404" pitchFamily="49" charset="0"/>
                <a:cs typeface="Courier New" panose="02070309020205020404" pitchFamily="49" charset="0"/>
              </a:rPr>
              <a:t>}</a:t>
            </a:r>
            <a:endParaRPr lang="en-IE" sz="1200" dirty="0">
              <a:latin typeface="Courier New" panose="02070309020205020404" pitchFamily="49" charset="0"/>
              <a:cs typeface="Courier New" panose="02070309020205020404" pitchFamily="49" charset="0"/>
            </a:endParaRPr>
          </a:p>
        </p:txBody>
      </p:sp>
      <p:sp>
        <p:nvSpPr>
          <p:cNvPr id="4" name="Date Placeholder 3">
            <a:extLst>
              <a:ext uri="{FF2B5EF4-FFF2-40B4-BE49-F238E27FC236}">
                <a16:creationId xmlns:a16="http://schemas.microsoft.com/office/drawing/2014/main" id="{D1C0C20A-DB6A-70CD-43B9-4C9686DC1B4A}"/>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102662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4FB90-4DE6-C7C8-45DA-4A45FDADBBC7}"/>
              </a:ext>
            </a:extLst>
          </p:cNvPr>
          <p:cNvSpPr>
            <a:spLocks noGrp="1"/>
          </p:cNvSpPr>
          <p:nvPr>
            <p:ph type="title"/>
          </p:nvPr>
        </p:nvSpPr>
        <p:spPr/>
        <p:txBody>
          <a:bodyPr/>
          <a:lstStyle/>
          <a:p>
            <a:r>
              <a:rPr lang="en-IE" dirty="0"/>
              <a:t>Tutorial 3 Recap – ERC-20</a:t>
            </a:r>
          </a:p>
        </p:txBody>
      </p:sp>
      <p:sp>
        <p:nvSpPr>
          <p:cNvPr id="3" name="Content Placeholder 2">
            <a:extLst>
              <a:ext uri="{FF2B5EF4-FFF2-40B4-BE49-F238E27FC236}">
                <a16:creationId xmlns:a16="http://schemas.microsoft.com/office/drawing/2014/main" id="{AE272C01-E641-CB86-B3FC-C5E974790CF1}"/>
              </a:ext>
            </a:extLst>
          </p:cNvPr>
          <p:cNvSpPr>
            <a:spLocks noGrp="1"/>
          </p:cNvSpPr>
          <p:nvPr>
            <p:ph idx="1"/>
          </p:nvPr>
        </p:nvSpPr>
        <p:spPr/>
        <p:txBody>
          <a:bodyPr/>
          <a:lstStyle/>
          <a:p>
            <a:r>
              <a:rPr lang="en-US" sz="1200" dirty="0">
                <a:latin typeface="+mj-lt"/>
                <a:cs typeface="Courier New" panose="02070309020205020404" pitchFamily="49" charset="0"/>
              </a:rPr>
              <a:t>The </a:t>
            </a:r>
            <a:r>
              <a:rPr lang="en-US" sz="1200" dirty="0" err="1">
                <a:latin typeface="+mj-lt"/>
                <a:cs typeface="Courier New" panose="02070309020205020404" pitchFamily="49" charset="0"/>
              </a:rPr>
              <a:t>AndyToken</a:t>
            </a:r>
            <a:r>
              <a:rPr lang="en-US" sz="1200" dirty="0">
                <a:latin typeface="+mj-lt"/>
                <a:cs typeface="Courier New" panose="02070309020205020404" pitchFamily="49" charset="0"/>
              </a:rPr>
              <a:t> contract (line 14 onwards) implements the IERC20 interface. It has state variables for the token's name, symbol, decimals, total supply, balances of addresses, and allowances for each address to spend on behalf of others (lines 16-20).</a:t>
            </a:r>
          </a:p>
          <a:p>
            <a:endParaRPr lang="en-US" sz="1200" dirty="0">
              <a:latin typeface="+mj-lt"/>
              <a:cs typeface="Courier New" panose="02070309020205020404" pitchFamily="49" charset="0"/>
            </a:endParaRPr>
          </a:p>
          <a:p>
            <a:r>
              <a:rPr lang="en-US" sz="1200" dirty="0">
                <a:latin typeface="+mj-lt"/>
                <a:cs typeface="Courier New" panose="02070309020205020404" pitchFamily="49" charset="0"/>
              </a:rPr>
              <a:t>The constructor (lines 22-28) sets the token's name, symbol, decimals, and initial supply. It also assigns the total supply to the deployer of the contract and emits a Transfer event.</a:t>
            </a:r>
          </a:p>
          <a:p>
            <a:endParaRPr lang="en-US" sz="1200" dirty="0">
              <a:latin typeface="+mj-lt"/>
              <a:cs typeface="Courier New" panose="02070309020205020404" pitchFamily="49" charset="0"/>
            </a:endParaRPr>
          </a:p>
          <a:p>
            <a:pPr marL="0" indent="0">
              <a:buNone/>
            </a:pPr>
            <a:r>
              <a:rPr lang="en-IE" sz="1200" dirty="0">
                <a:latin typeface="+mj-lt"/>
                <a:cs typeface="Courier New" panose="02070309020205020404" pitchFamily="49" charset="0"/>
              </a:rPr>
              <a:t> </a:t>
            </a:r>
            <a:r>
              <a:rPr lang="en-IE" sz="1100" dirty="0">
                <a:latin typeface="Courier New" panose="02070309020205020404" pitchFamily="49" charset="0"/>
                <a:cs typeface="Courier New" panose="02070309020205020404" pitchFamily="49" charset="0"/>
              </a:rPr>
              <a:t>constructor(string memory _name, string memory _symbol, uint8 _decimals, uint256 </a:t>
            </a:r>
            <a:r>
              <a:rPr lang="en-IE" sz="1100" dirty="0" err="1">
                <a:latin typeface="Courier New" panose="02070309020205020404" pitchFamily="49" charset="0"/>
                <a:cs typeface="Courier New" panose="02070309020205020404" pitchFamily="49" charset="0"/>
              </a:rPr>
              <a:t>initialSupply</a:t>
            </a:r>
            <a:r>
              <a:rPr lang="en-IE" sz="1100" dirty="0">
                <a:latin typeface="Courier New" panose="02070309020205020404" pitchFamily="49" charset="0"/>
                <a:cs typeface="Courier New" panose="02070309020205020404" pitchFamily="49" charset="0"/>
              </a:rPr>
              <a:t>) {</a:t>
            </a:r>
          </a:p>
          <a:p>
            <a:pPr marL="0" indent="0">
              <a:buNone/>
            </a:pPr>
            <a:r>
              <a:rPr lang="en-IE" sz="1100" dirty="0">
                <a:latin typeface="Courier New" panose="02070309020205020404" pitchFamily="49" charset="0"/>
                <a:cs typeface="Courier New" panose="02070309020205020404" pitchFamily="49" charset="0"/>
              </a:rPr>
              <a:t>        name = _name;</a:t>
            </a:r>
          </a:p>
          <a:p>
            <a:pPr marL="0" indent="0">
              <a:buNone/>
            </a:pPr>
            <a:r>
              <a:rPr lang="en-IE" sz="1100" dirty="0">
                <a:latin typeface="Courier New" panose="02070309020205020404" pitchFamily="49" charset="0"/>
                <a:cs typeface="Courier New" panose="02070309020205020404" pitchFamily="49" charset="0"/>
              </a:rPr>
              <a:t>        symbol = _symbol;</a:t>
            </a:r>
          </a:p>
          <a:p>
            <a:pPr marL="0" indent="0">
              <a:buNone/>
            </a:pPr>
            <a:r>
              <a:rPr lang="en-IE" sz="1100" dirty="0">
                <a:latin typeface="Courier New" panose="02070309020205020404" pitchFamily="49" charset="0"/>
                <a:cs typeface="Courier New" panose="02070309020205020404" pitchFamily="49" charset="0"/>
              </a:rPr>
              <a:t>        decimals = _decimals;</a:t>
            </a:r>
          </a:p>
          <a:p>
            <a:pPr marL="0" indent="0">
              <a:buNone/>
            </a:pPr>
            <a:r>
              <a:rPr lang="en-IE" sz="1100" dirty="0">
                <a:latin typeface="Courier New" panose="02070309020205020404" pitchFamily="49" charset="0"/>
                <a:cs typeface="Courier New" panose="02070309020205020404" pitchFamily="49" charset="0"/>
              </a:rPr>
              <a:t>        _</a:t>
            </a:r>
            <a:r>
              <a:rPr lang="en-IE" sz="1100" dirty="0" err="1">
                <a:latin typeface="Courier New" panose="02070309020205020404" pitchFamily="49" charset="0"/>
                <a:cs typeface="Courier New" panose="02070309020205020404" pitchFamily="49" charset="0"/>
              </a:rPr>
              <a:t>totalSupply</a:t>
            </a:r>
            <a:r>
              <a:rPr lang="en-IE" sz="1100" dirty="0">
                <a:latin typeface="Courier New" panose="02070309020205020404" pitchFamily="49" charset="0"/>
                <a:cs typeface="Courier New" panose="02070309020205020404" pitchFamily="49" charset="0"/>
              </a:rPr>
              <a:t> = </a:t>
            </a:r>
            <a:r>
              <a:rPr lang="en-IE" sz="1100" dirty="0" err="1">
                <a:latin typeface="Courier New" panose="02070309020205020404" pitchFamily="49" charset="0"/>
                <a:cs typeface="Courier New" panose="02070309020205020404" pitchFamily="49" charset="0"/>
              </a:rPr>
              <a:t>initialSupply</a:t>
            </a:r>
            <a:r>
              <a:rPr lang="en-IE" sz="1100" dirty="0">
                <a:latin typeface="Courier New" panose="02070309020205020404" pitchFamily="49" charset="0"/>
                <a:cs typeface="Courier New" panose="02070309020205020404" pitchFamily="49" charset="0"/>
              </a:rPr>
              <a:t> * 10**uint256(decimals);</a:t>
            </a:r>
          </a:p>
          <a:p>
            <a:pPr marL="0" indent="0">
              <a:buNone/>
            </a:pPr>
            <a:r>
              <a:rPr lang="en-IE" sz="1100" dirty="0">
                <a:latin typeface="Courier New" panose="02070309020205020404" pitchFamily="49" charset="0"/>
                <a:cs typeface="Courier New" panose="02070309020205020404" pitchFamily="49" charset="0"/>
              </a:rPr>
              <a:t>        _balances[</a:t>
            </a:r>
            <a:r>
              <a:rPr lang="en-IE" sz="1100" dirty="0" err="1">
                <a:latin typeface="Courier New" panose="02070309020205020404" pitchFamily="49" charset="0"/>
                <a:cs typeface="Courier New" panose="02070309020205020404" pitchFamily="49" charset="0"/>
              </a:rPr>
              <a:t>msg.sender</a:t>
            </a:r>
            <a:r>
              <a:rPr lang="en-IE" sz="1100" dirty="0">
                <a:latin typeface="Courier New" panose="02070309020205020404" pitchFamily="49" charset="0"/>
                <a:cs typeface="Courier New" panose="02070309020205020404" pitchFamily="49" charset="0"/>
              </a:rPr>
              <a:t>] = _</a:t>
            </a:r>
            <a:r>
              <a:rPr lang="en-IE" sz="1100" dirty="0" err="1">
                <a:latin typeface="Courier New" panose="02070309020205020404" pitchFamily="49" charset="0"/>
                <a:cs typeface="Courier New" panose="02070309020205020404" pitchFamily="49" charset="0"/>
              </a:rPr>
              <a:t>totalSupply</a:t>
            </a:r>
            <a:r>
              <a:rPr lang="en-IE" sz="1100" dirty="0">
                <a:latin typeface="Courier New" panose="02070309020205020404" pitchFamily="49" charset="0"/>
                <a:cs typeface="Courier New" panose="02070309020205020404" pitchFamily="49" charset="0"/>
              </a:rPr>
              <a:t>;</a:t>
            </a:r>
          </a:p>
          <a:p>
            <a:pPr marL="0" indent="0">
              <a:buNone/>
            </a:pPr>
            <a:r>
              <a:rPr lang="en-IE" sz="1100" dirty="0">
                <a:latin typeface="Courier New" panose="02070309020205020404" pitchFamily="49" charset="0"/>
                <a:cs typeface="Courier New" panose="02070309020205020404" pitchFamily="49" charset="0"/>
              </a:rPr>
              <a:t>        emit Transfer(address(0), </a:t>
            </a:r>
            <a:r>
              <a:rPr lang="en-IE" sz="1100" dirty="0" err="1">
                <a:latin typeface="Courier New" panose="02070309020205020404" pitchFamily="49" charset="0"/>
                <a:cs typeface="Courier New" panose="02070309020205020404" pitchFamily="49" charset="0"/>
              </a:rPr>
              <a:t>msg.sender</a:t>
            </a:r>
            <a:r>
              <a:rPr lang="en-IE" sz="1100" dirty="0">
                <a:latin typeface="Courier New" panose="02070309020205020404" pitchFamily="49" charset="0"/>
                <a:cs typeface="Courier New" panose="02070309020205020404" pitchFamily="49" charset="0"/>
              </a:rPr>
              <a:t>, _</a:t>
            </a:r>
            <a:r>
              <a:rPr lang="en-IE" sz="1100" dirty="0" err="1">
                <a:latin typeface="Courier New" panose="02070309020205020404" pitchFamily="49" charset="0"/>
                <a:cs typeface="Courier New" panose="02070309020205020404" pitchFamily="49" charset="0"/>
              </a:rPr>
              <a:t>totalSupply</a:t>
            </a:r>
            <a:r>
              <a:rPr lang="en-IE" sz="1100" dirty="0">
                <a:latin typeface="Courier New" panose="02070309020205020404" pitchFamily="49" charset="0"/>
                <a:cs typeface="Courier New" panose="02070309020205020404" pitchFamily="49" charset="0"/>
              </a:rPr>
              <a:t>);</a:t>
            </a:r>
          </a:p>
          <a:p>
            <a:pPr marL="0" indent="0">
              <a:buNone/>
            </a:pPr>
            <a:r>
              <a:rPr lang="en-IE" sz="1100" dirty="0">
                <a:latin typeface="Courier New" panose="02070309020205020404" pitchFamily="49" charset="0"/>
                <a:cs typeface="Courier New" panose="02070309020205020404" pitchFamily="49" charset="0"/>
              </a:rPr>
              <a:t>    }</a:t>
            </a:r>
          </a:p>
        </p:txBody>
      </p:sp>
      <p:sp>
        <p:nvSpPr>
          <p:cNvPr id="4" name="Date Placeholder 3">
            <a:extLst>
              <a:ext uri="{FF2B5EF4-FFF2-40B4-BE49-F238E27FC236}">
                <a16:creationId xmlns:a16="http://schemas.microsoft.com/office/drawing/2014/main" id="{D1C0C20A-DB6A-70CD-43B9-4C9686DC1B4A}"/>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2670820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4FB90-4DE6-C7C8-45DA-4A45FDADBBC7}"/>
              </a:ext>
            </a:extLst>
          </p:cNvPr>
          <p:cNvSpPr>
            <a:spLocks noGrp="1"/>
          </p:cNvSpPr>
          <p:nvPr>
            <p:ph type="title"/>
          </p:nvPr>
        </p:nvSpPr>
        <p:spPr/>
        <p:txBody>
          <a:bodyPr/>
          <a:lstStyle/>
          <a:p>
            <a:r>
              <a:rPr lang="en-IE" dirty="0"/>
              <a:t>Tutorial 3 Recap – ERC-20</a:t>
            </a:r>
          </a:p>
        </p:txBody>
      </p:sp>
      <p:sp>
        <p:nvSpPr>
          <p:cNvPr id="3" name="Content Placeholder 2">
            <a:extLst>
              <a:ext uri="{FF2B5EF4-FFF2-40B4-BE49-F238E27FC236}">
                <a16:creationId xmlns:a16="http://schemas.microsoft.com/office/drawing/2014/main" id="{AE272C01-E641-CB86-B3FC-C5E974790CF1}"/>
              </a:ext>
            </a:extLst>
          </p:cNvPr>
          <p:cNvSpPr>
            <a:spLocks noGrp="1"/>
          </p:cNvSpPr>
          <p:nvPr>
            <p:ph idx="1"/>
          </p:nvPr>
        </p:nvSpPr>
        <p:spPr/>
        <p:txBody>
          <a:bodyPr/>
          <a:lstStyle/>
          <a:p>
            <a:r>
              <a:rPr lang="en-US" sz="1100" dirty="0">
                <a:latin typeface="+mj-lt"/>
                <a:cs typeface="Courier New" panose="02070309020205020404" pitchFamily="49" charset="0"/>
              </a:rPr>
              <a:t>The </a:t>
            </a:r>
            <a:r>
              <a:rPr lang="en-US" sz="1100" dirty="0" err="1">
                <a:latin typeface="+mj-lt"/>
                <a:cs typeface="Courier New" panose="02070309020205020404" pitchFamily="49" charset="0"/>
              </a:rPr>
              <a:t>totalSupply</a:t>
            </a:r>
            <a:r>
              <a:rPr lang="en-US" sz="1100" dirty="0">
                <a:latin typeface="+mj-lt"/>
                <a:cs typeface="Courier New" panose="02070309020205020404" pitchFamily="49" charset="0"/>
              </a:rPr>
              <a:t> function (lines 30-32) returns the total supply of tokens.</a:t>
            </a:r>
          </a:p>
          <a:p>
            <a:r>
              <a:rPr lang="en-US" sz="1100" dirty="0">
                <a:latin typeface="+mj-lt"/>
                <a:cs typeface="Courier New" panose="02070309020205020404" pitchFamily="49" charset="0"/>
              </a:rPr>
              <a:t>The </a:t>
            </a:r>
            <a:r>
              <a:rPr lang="en-US" sz="1100" dirty="0" err="1">
                <a:latin typeface="+mj-lt"/>
                <a:cs typeface="Courier New" panose="02070309020205020404" pitchFamily="49" charset="0"/>
              </a:rPr>
              <a:t>balanceOf</a:t>
            </a:r>
            <a:r>
              <a:rPr lang="en-US" sz="1100" dirty="0">
                <a:latin typeface="+mj-lt"/>
                <a:cs typeface="Courier New" panose="02070309020205020404" pitchFamily="49" charset="0"/>
              </a:rPr>
              <a:t> function (lines 34-36) returns the balance of a given account.</a:t>
            </a:r>
          </a:p>
          <a:p>
            <a:r>
              <a:rPr lang="en-US" sz="1100" dirty="0">
                <a:latin typeface="+mj-lt"/>
                <a:cs typeface="Courier New" panose="02070309020205020404" pitchFamily="49" charset="0"/>
              </a:rPr>
              <a:t>The transfer function (lines 38-41) transfers tokens from the message sender to a recipient.</a:t>
            </a:r>
          </a:p>
          <a:p>
            <a:r>
              <a:rPr lang="en-US" sz="1100" dirty="0">
                <a:latin typeface="+mj-lt"/>
                <a:cs typeface="Courier New" panose="02070309020205020404" pitchFamily="49" charset="0"/>
              </a:rPr>
              <a:t>The allowance function (lines 43-45) returns the amount of tokens that an owner allowed to a spender.</a:t>
            </a:r>
          </a:p>
          <a:p>
            <a:r>
              <a:rPr lang="en-US" sz="1100" dirty="0">
                <a:latin typeface="+mj-lt"/>
                <a:cs typeface="Courier New" panose="02070309020205020404" pitchFamily="49" charset="0"/>
              </a:rPr>
              <a:t>The approve function (lines 47-50) sets the amount of tokens that a spender is allowed to spend on behalf of the message sender.</a:t>
            </a:r>
          </a:p>
          <a:p>
            <a:r>
              <a:rPr lang="en-US" sz="1100" dirty="0">
                <a:latin typeface="+mj-lt"/>
                <a:cs typeface="Courier New" panose="02070309020205020404" pitchFamily="49" charset="0"/>
              </a:rPr>
              <a:t>The </a:t>
            </a:r>
            <a:r>
              <a:rPr lang="en-US" sz="1100" dirty="0" err="1">
                <a:latin typeface="+mj-lt"/>
                <a:cs typeface="Courier New" panose="02070309020205020404" pitchFamily="49" charset="0"/>
              </a:rPr>
              <a:t>transferFrom</a:t>
            </a:r>
            <a:r>
              <a:rPr lang="en-US" sz="1100" dirty="0">
                <a:latin typeface="+mj-lt"/>
                <a:cs typeface="Courier New" panose="02070309020205020404" pitchFamily="49" charset="0"/>
              </a:rPr>
              <a:t> function (lines 52-55) transfers tokens from a sender to a recipient and adjusts the allowance accordingly.</a:t>
            </a:r>
          </a:p>
          <a:p>
            <a:endParaRPr lang="en-US" sz="1100" dirty="0">
              <a:latin typeface="+mj-lt"/>
              <a:cs typeface="Courier New" panose="02070309020205020404" pitchFamily="49" charset="0"/>
            </a:endParaRPr>
          </a:p>
          <a:p>
            <a:pPr marL="0" indent="0">
              <a:lnSpc>
                <a:spcPct val="100000"/>
              </a:lnSpc>
              <a:spcBef>
                <a:spcPts val="0"/>
              </a:spcBef>
              <a:buNone/>
            </a:pPr>
            <a:r>
              <a:rPr lang="en-IE" sz="700" dirty="0">
                <a:latin typeface="Courier New" panose="02070309020205020404" pitchFamily="49" charset="0"/>
                <a:cs typeface="Courier New" panose="02070309020205020404" pitchFamily="49" charset="0"/>
              </a:rPr>
              <a:t>    function </a:t>
            </a:r>
            <a:r>
              <a:rPr lang="en-IE" sz="700" dirty="0" err="1">
                <a:latin typeface="Courier New" panose="02070309020205020404" pitchFamily="49" charset="0"/>
                <a:cs typeface="Courier New" panose="02070309020205020404" pitchFamily="49" charset="0"/>
              </a:rPr>
              <a:t>totalSupply</a:t>
            </a:r>
            <a:r>
              <a:rPr lang="en-IE" sz="700" dirty="0">
                <a:latin typeface="Courier New" panose="02070309020205020404" pitchFamily="49" charset="0"/>
                <a:cs typeface="Courier New" panose="02070309020205020404" pitchFamily="49" charset="0"/>
              </a:rPr>
              <a:t>() external view override returns (uint256) {</a:t>
            </a:r>
          </a:p>
          <a:p>
            <a:pPr marL="0" indent="0">
              <a:lnSpc>
                <a:spcPct val="100000"/>
              </a:lnSpc>
              <a:spcBef>
                <a:spcPts val="0"/>
              </a:spcBef>
              <a:buNone/>
            </a:pPr>
            <a:r>
              <a:rPr lang="en-IE" sz="700" dirty="0">
                <a:latin typeface="Courier New" panose="02070309020205020404" pitchFamily="49" charset="0"/>
                <a:cs typeface="Courier New" panose="02070309020205020404" pitchFamily="49" charset="0"/>
              </a:rPr>
              <a:t>        return _</a:t>
            </a:r>
            <a:r>
              <a:rPr lang="en-IE" sz="700" dirty="0" err="1">
                <a:latin typeface="Courier New" panose="02070309020205020404" pitchFamily="49" charset="0"/>
                <a:cs typeface="Courier New" panose="02070309020205020404" pitchFamily="49" charset="0"/>
              </a:rPr>
              <a:t>totalSupply</a:t>
            </a:r>
            <a:r>
              <a:rPr lang="en-IE" sz="700" dirty="0">
                <a:latin typeface="Courier New" panose="02070309020205020404" pitchFamily="49" charset="0"/>
                <a:cs typeface="Courier New" panose="02070309020205020404" pitchFamily="49" charset="0"/>
              </a:rPr>
              <a:t>;</a:t>
            </a:r>
          </a:p>
          <a:p>
            <a:pPr marL="0" indent="0">
              <a:lnSpc>
                <a:spcPct val="100000"/>
              </a:lnSpc>
              <a:spcBef>
                <a:spcPts val="0"/>
              </a:spcBef>
              <a:buNone/>
            </a:pPr>
            <a:r>
              <a:rPr lang="en-IE" sz="700" dirty="0">
                <a:latin typeface="Courier New" panose="02070309020205020404" pitchFamily="49" charset="0"/>
                <a:cs typeface="Courier New" panose="02070309020205020404" pitchFamily="49" charset="0"/>
              </a:rPr>
              <a:t>    }</a:t>
            </a:r>
          </a:p>
          <a:p>
            <a:pPr marL="0" indent="0">
              <a:lnSpc>
                <a:spcPct val="100000"/>
              </a:lnSpc>
              <a:spcBef>
                <a:spcPts val="0"/>
              </a:spcBef>
              <a:buNone/>
            </a:pPr>
            <a:endParaRPr lang="en-IE" sz="700"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IE" sz="700" dirty="0">
                <a:latin typeface="Courier New" panose="02070309020205020404" pitchFamily="49" charset="0"/>
                <a:cs typeface="Courier New" panose="02070309020205020404" pitchFamily="49" charset="0"/>
              </a:rPr>
              <a:t>    function </a:t>
            </a:r>
            <a:r>
              <a:rPr lang="en-IE" sz="700" dirty="0" err="1">
                <a:latin typeface="Courier New" panose="02070309020205020404" pitchFamily="49" charset="0"/>
                <a:cs typeface="Courier New" panose="02070309020205020404" pitchFamily="49" charset="0"/>
              </a:rPr>
              <a:t>balanceOf</a:t>
            </a:r>
            <a:r>
              <a:rPr lang="en-IE" sz="700" dirty="0">
                <a:latin typeface="Courier New" panose="02070309020205020404" pitchFamily="49" charset="0"/>
                <a:cs typeface="Courier New" panose="02070309020205020404" pitchFamily="49" charset="0"/>
              </a:rPr>
              <a:t>(address account) external view override returns (uint256) {</a:t>
            </a:r>
          </a:p>
          <a:p>
            <a:pPr marL="0" indent="0">
              <a:lnSpc>
                <a:spcPct val="100000"/>
              </a:lnSpc>
              <a:spcBef>
                <a:spcPts val="0"/>
              </a:spcBef>
              <a:buNone/>
            </a:pPr>
            <a:r>
              <a:rPr lang="en-IE" sz="700" dirty="0">
                <a:latin typeface="Courier New" panose="02070309020205020404" pitchFamily="49" charset="0"/>
                <a:cs typeface="Courier New" panose="02070309020205020404" pitchFamily="49" charset="0"/>
              </a:rPr>
              <a:t>        return _balances[account];</a:t>
            </a:r>
          </a:p>
          <a:p>
            <a:pPr marL="0" indent="0">
              <a:lnSpc>
                <a:spcPct val="100000"/>
              </a:lnSpc>
              <a:spcBef>
                <a:spcPts val="0"/>
              </a:spcBef>
              <a:buNone/>
            </a:pPr>
            <a:r>
              <a:rPr lang="en-IE" sz="700" dirty="0">
                <a:latin typeface="Courier New" panose="02070309020205020404" pitchFamily="49" charset="0"/>
                <a:cs typeface="Courier New" panose="02070309020205020404" pitchFamily="49" charset="0"/>
              </a:rPr>
              <a:t>    }</a:t>
            </a:r>
          </a:p>
          <a:p>
            <a:pPr marL="0" indent="0">
              <a:lnSpc>
                <a:spcPct val="100000"/>
              </a:lnSpc>
              <a:spcBef>
                <a:spcPts val="0"/>
              </a:spcBef>
              <a:buNone/>
            </a:pPr>
            <a:endParaRPr lang="en-IE" sz="700"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IE" sz="700" dirty="0">
                <a:latin typeface="Courier New" panose="02070309020205020404" pitchFamily="49" charset="0"/>
                <a:cs typeface="Courier New" panose="02070309020205020404" pitchFamily="49" charset="0"/>
              </a:rPr>
              <a:t>    function transfer(address recipient, uint256 amount) external override returns (bool) {</a:t>
            </a:r>
          </a:p>
          <a:p>
            <a:pPr marL="0" indent="0">
              <a:lnSpc>
                <a:spcPct val="100000"/>
              </a:lnSpc>
              <a:spcBef>
                <a:spcPts val="0"/>
              </a:spcBef>
              <a:buNone/>
            </a:pPr>
            <a:r>
              <a:rPr lang="en-IE" sz="700" dirty="0">
                <a:latin typeface="Courier New" panose="02070309020205020404" pitchFamily="49" charset="0"/>
                <a:cs typeface="Courier New" panose="02070309020205020404" pitchFamily="49" charset="0"/>
              </a:rPr>
              <a:t>        _transfer(</a:t>
            </a:r>
            <a:r>
              <a:rPr lang="en-IE" sz="700" dirty="0" err="1">
                <a:latin typeface="Courier New" panose="02070309020205020404" pitchFamily="49" charset="0"/>
                <a:cs typeface="Courier New" panose="02070309020205020404" pitchFamily="49" charset="0"/>
              </a:rPr>
              <a:t>msg.sender</a:t>
            </a:r>
            <a:r>
              <a:rPr lang="en-IE" sz="700" dirty="0">
                <a:latin typeface="Courier New" panose="02070309020205020404" pitchFamily="49" charset="0"/>
                <a:cs typeface="Courier New" panose="02070309020205020404" pitchFamily="49" charset="0"/>
              </a:rPr>
              <a:t>, recipient, amount);</a:t>
            </a:r>
          </a:p>
          <a:p>
            <a:pPr marL="0" indent="0">
              <a:lnSpc>
                <a:spcPct val="100000"/>
              </a:lnSpc>
              <a:spcBef>
                <a:spcPts val="0"/>
              </a:spcBef>
              <a:buNone/>
            </a:pPr>
            <a:r>
              <a:rPr lang="en-IE" sz="700" dirty="0">
                <a:latin typeface="Courier New" panose="02070309020205020404" pitchFamily="49" charset="0"/>
                <a:cs typeface="Courier New" panose="02070309020205020404" pitchFamily="49" charset="0"/>
              </a:rPr>
              <a:t>        return true;</a:t>
            </a:r>
          </a:p>
          <a:p>
            <a:pPr marL="0" indent="0">
              <a:lnSpc>
                <a:spcPct val="100000"/>
              </a:lnSpc>
              <a:spcBef>
                <a:spcPts val="0"/>
              </a:spcBef>
              <a:buNone/>
            </a:pPr>
            <a:r>
              <a:rPr lang="en-IE" sz="700" dirty="0">
                <a:latin typeface="Courier New" panose="02070309020205020404" pitchFamily="49" charset="0"/>
                <a:cs typeface="Courier New" panose="02070309020205020404" pitchFamily="49" charset="0"/>
              </a:rPr>
              <a:t>    }</a:t>
            </a:r>
          </a:p>
          <a:p>
            <a:pPr marL="0" indent="0">
              <a:lnSpc>
                <a:spcPct val="100000"/>
              </a:lnSpc>
              <a:spcBef>
                <a:spcPts val="0"/>
              </a:spcBef>
              <a:buNone/>
            </a:pPr>
            <a:endParaRPr lang="en-IE" sz="700"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IE" sz="700" dirty="0">
                <a:latin typeface="Courier New" panose="02070309020205020404" pitchFamily="49" charset="0"/>
                <a:cs typeface="Courier New" panose="02070309020205020404" pitchFamily="49" charset="0"/>
              </a:rPr>
              <a:t>    function allowance(address owner, address spender) external view override returns (uint256) {</a:t>
            </a:r>
          </a:p>
          <a:p>
            <a:pPr marL="0" indent="0">
              <a:lnSpc>
                <a:spcPct val="100000"/>
              </a:lnSpc>
              <a:spcBef>
                <a:spcPts val="0"/>
              </a:spcBef>
              <a:buNone/>
            </a:pPr>
            <a:r>
              <a:rPr lang="en-IE" sz="700" dirty="0">
                <a:latin typeface="Courier New" panose="02070309020205020404" pitchFamily="49" charset="0"/>
                <a:cs typeface="Courier New" panose="02070309020205020404" pitchFamily="49" charset="0"/>
              </a:rPr>
              <a:t>        return _allowances[owner][spender];</a:t>
            </a:r>
          </a:p>
          <a:p>
            <a:pPr marL="0" indent="0">
              <a:lnSpc>
                <a:spcPct val="100000"/>
              </a:lnSpc>
              <a:spcBef>
                <a:spcPts val="0"/>
              </a:spcBef>
              <a:buNone/>
            </a:pPr>
            <a:r>
              <a:rPr lang="en-IE" sz="700" dirty="0">
                <a:latin typeface="Courier New" panose="02070309020205020404" pitchFamily="49" charset="0"/>
                <a:cs typeface="Courier New" panose="02070309020205020404" pitchFamily="49" charset="0"/>
              </a:rPr>
              <a:t>    }</a:t>
            </a:r>
          </a:p>
          <a:p>
            <a:pPr marL="0" indent="0">
              <a:lnSpc>
                <a:spcPct val="100000"/>
              </a:lnSpc>
              <a:spcBef>
                <a:spcPts val="0"/>
              </a:spcBef>
              <a:buNone/>
            </a:pPr>
            <a:endParaRPr lang="en-IE" sz="700"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IE" sz="700" dirty="0">
                <a:latin typeface="Courier New" panose="02070309020205020404" pitchFamily="49" charset="0"/>
                <a:cs typeface="Courier New" panose="02070309020205020404" pitchFamily="49" charset="0"/>
              </a:rPr>
              <a:t>    function approve(address spender, uint256 amount) external override returns (bool) {</a:t>
            </a:r>
          </a:p>
          <a:p>
            <a:pPr marL="0" indent="0">
              <a:lnSpc>
                <a:spcPct val="100000"/>
              </a:lnSpc>
              <a:spcBef>
                <a:spcPts val="0"/>
              </a:spcBef>
              <a:buNone/>
            </a:pPr>
            <a:r>
              <a:rPr lang="en-IE" sz="700" dirty="0">
                <a:latin typeface="Courier New" panose="02070309020205020404" pitchFamily="49" charset="0"/>
                <a:cs typeface="Courier New" panose="02070309020205020404" pitchFamily="49" charset="0"/>
              </a:rPr>
              <a:t>        _approve(</a:t>
            </a:r>
            <a:r>
              <a:rPr lang="en-IE" sz="700" dirty="0" err="1">
                <a:latin typeface="Courier New" panose="02070309020205020404" pitchFamily="49" charset="0"/>
                <a:cs typeface="Courier New" panose="02070309020205020404" pitchFamily="49" charset="0"/>
              </a:rPr>
              <a:t>msg.sender</a:t>
            </a:r>
            <a:r>
              <a:rPr lang="en-IE" sz="700" dirty="0">
                <a:latin typeface="Courier New" panose="02070309020205020404" pitchFamily="49" charset="0"/>
                <a:cs typeface="Courier New" panose="02070309020205020404" pitchFamily="49" charset="0"/>
              </a:rPr>
              <a:t>, spender, amount);</a:t>
            </a:r>
          </a:p>
          <a:p>
            <a:pPr marL="0" indent="0">
              <a:lnSpc>
                <a:spcPct val="100000"/>
              </a:lnSpc>
              <a:spcBef>
                <a:spcPts val="0"/>
              </a:spcBef>
              <a:buNone/>
            </a:pPr>
            <a:r>
              <a:rPr lang="en-IE" sz="700" dirty="0">
                <a:latin typeface="Courier New" panose="02070309020205020404" pitchFamily="49" charset="0"/>
                <a:cs typeface="Courier New" panose="02070309020205020404" pitchFamily="49" charset="0"/>
              </a:rPr>
              <a:t>        return true;</a:t>
            </a:r>
          </a:p>
          <a:p>
            <a:pPr marL="0" indent="0">
              <a:lnSpc>
                <a:spcPct val="100000"/>
              </a:lnSpc>
              <a:spcBef>
                <a:spcPts val="0"/>
              </a:spcBef>
              <a:buNone/>
            </a:pPr>
            <a:r>
              <a:rPr lang="en-IE" sz="700" dirty="0">
                <a:latin typeface="Courier New" panose="02070309020205020404" pitchFamily="49" charset="0"/>
                <a:cs typeface="Courier New" panose="02070309020205020404" pitchFamily="49" charset="0"/>
              </a:rPr>
              <a:t>    }</a:t>
            </a:r>
          </a:p>
          <a:p>
            <a:pPr marL="0" indent="0">
              <a:lnSpc>
                <a:spcPct val="100000"/>
              </a:lnSpc>
              <a:spcBef>
                <a:spcPts val="0"/>
              </a:spcBef>
              <a:buNone/>
            </a:pPr>
            <a:endParaRPr lang="en-IE" sz="700"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IE" sz="700" dirty="0">
                <a:latin typeface="Courier New" panose="02070309020205020404" pitchFamily="49" charset="0"/>
                <a:cs typeface="Courier New" panose="02070309020205020404" pitchFamily="49" charset="0"/>
              </a:rPr>
              <a:t>    function </a:t>
            </a:r>
            <a:r>
              <a:rPr lang="en-IE" sz="700" dirty="0" err="1">
                <a:latin typeface="Courier New" panose="02070309020205020404" pitchFamily="49" charset="0"/>
                <a:cs typeface="Courier New" panose="02070309020205020404" pitchFamily="49" charset="0"/>
              </a:rPr>
              <a:t>transferFrom</a:t>
            </a:r>
            <a:r>
              <a:rPr lang="en-IE" sz="700" dirty="0">
                <a:latin typeface="Courier New" panose="02070309020205020404" pitchFamily="49" charset="0"/>
                <a:cs typeface="Courier New" panose="02070309020205020404" pitchFamily="49" charset="0"/>
              </a:rPr>
              <a:t>(address sender, address recipient, uint256 amount) external override returns (bool) {</a:t>
            </a:r>
          </a:p>
          <a:p>
            <a:pPr marL="0" indent="0">
              <a:lnSpc>
                <a:spcPct val="100000"/>
              </a:lnSpc>
              <a:spcBef>
                <a:spcPts val="0"/>
              </a:spcBef>
              <a:buNone/>
            </a:pPr>
            <a:r>
              <a:rPr lang="en-IE" sz="700" dirty="0">
                <a:latin typeface="Courier New" panose="02070309020205020404" pitchFamily="49" charset="0"/>
                <a:cs typeface="Courier New" panose="02070309020205020404" pitchFamily="49" charset="0"/>
              </a:rPr>
              <a:t>        _transfer(sender, recipient, amount);</a:t>
            </a:r>
          </a:p>
          <a:p>
            <a:pPr marL="0" indent="0">
              <a:lnSpc>
                <a:spcPct val="100000"/>
              </a:lnSpc>
              <a:spcBef>
                <a:spcPts val="0"/>
              </a:spcBef>
              <a:buNone/>
            </a:pPr>
            <a:r>
              <a:rPr lang="en-IE" sz="700" dirty="0">
                <a:latin typeface="Courier New" panose="02070309020205020404" pitchFamily="49" charset="0"/>
                <a:cs typeface="Courier New" panose="02070309020205020404" pitchFamily="49" charset="0"/>
              </a:rPr>
              <a:t>        _approve(sender, </a:t>
            </a:r>
            <a:r>
              <a:rPr lang="en-IE" sz="700" dirty="0" err="1">
                <a:latin typeface="Courier New" panose="02070309020205020404" pitchFamily="49" charset="0"/>
                <a:cs typeface="Courier New" panose="02070309020205020404" pitchFamily="49" charset="0"/>
              </a:rPr>
              <a:t>msg.sender</a:t>
            </a:r>
            <a:r>
              <a:rPr lang="en-IE" sz="700" dirty="0">
                <a:latin typeface="Courier New" panose="02070309020205020404" pitchFamily="49" charset="0"/>
                <a:cs typeface="Courier New" panose="02070309020205020404" pitchFamily="49" charset="0"/>
              </a:rPr>
              <a:t>, _allowances[sender][</a:t>
            </a:r>
            <a:r>
              <a:rPr lang="en-IE" sz="700" dirty="0" err="1">
                <a:latin typeface="Courier New" panose="02070309020205020404" pitchFamily="49" charset="0"/>
                <a:cs typeface="Courier New" panose="02070309020205020404" pitchFamily="49" charset="0"/>
              </a:rPr>
              <a:t>msg.sender</a:t>
            </a:r>
            <a:r>
              <a:rPr lang="en-IE" sz="700" dirty="0">
                <a:latin typeface="Courier New" panose="02070309020205020404" pitchFamily="49" charset="0"/>
                <a:cs typeface="Courier New" panose="02070309020205020404" pitchFamily="49" charset="0"/>
              </a:rPr>
              <a:t>] - amount);</a:t>
            </a:r>
          </a:p>
          <a:p>
            <a:pPr marL="0" indent="0">
              <a:lnSpc>
                <a:spcPct val="100000"/>
              </a:lnSpc>
              <a:spcBef>
                <a:spcPts val="0"/>
              </a:spcBef>
              <a:buNone/>
            </a:pPr>
            <a:r>
              <a:rPr lang="en-IE" sz="700" dirty="0">
                <a:latin typeface="Courier New" panose="02070309020205020404" pitchFamily="49" charset="0"/>
                <a:cs typeface="Courier New" panose="02070309020205020404" pitchFamily="49" charset="0"/>
              </a:rPr>
              <a:t>        return true;</a:t>
            </a:r>
          </a:p>
          <a:p>
            <a:pPr marL="0" indent="0">
              <a:lnSpc>
                <a:spcPct val="100000"/>
              </a:lnSpc>
              <a:spcBef>
                <a:spcPts val="0"/>
              </a:spcBef>
              <a:buNone/>
            </a:pPr>
            <a:r>
              <a:rPr lang="en-IE" sz="700" dirty="0">
                <a:latin typeface="Courier New" panose="02070309020205020404" pitchFamily="49" charset="0"/>
                <a:cs typeface="Courier New" panose="02070309020205020404" pitchFamily="49" charset="0"/>
              </a:rPr>
              <a:t>    }</a:t>
            </a:r>
          </a:p>
        </p:txBody>
      </p:sp>
      <p:sp>
        <p:nvSpPr>
          <p:cNvPr id="4" name="Date Placeholder 3">
            <a:extLst>
              <a:ext uri="{FF2B5EF4-FFF2-40B4-BE49-F238E27FC236}">
                <a16:creationId xmlns:a16="http://schemas.microsoft.com/office/drawing/2014/main" id="{D1C0C20A-DB6A-70CD-43B9-4C9686DC1B4A}"/>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1562571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4FB90-4DE6-C7C8-45DA-4A45FDADBBC7}"/>
              </a:ext>
            </a:extLst>
          </p:cNvPr>
          <p:cNvSpPr>
            <a:spLocks noGrp="1"/>
          </p:cNvSpPr>
          <p:nvPr>
            <p:ph type="title"/>
          </p:nvPr>
        </p:nvSpPr>
        <p:spPr/>
        <p:txBody>
          <a:bodyPr/>
          <a:lstStyle/>
          <a:p>
            <a:r>
              <a:rPr lang="en-IE" dirty="0"/>
              <a:t>Tutorial 3 Recap – ERC-20</a:t>
            </a:r>
          </a:p>
        </p:txBody>
      </p:sp>
      <p:sp>
        <p:nvSpPr>
          <p:cNvPr id="3" name="Content Placeholder 2">
            <a:extLst>
              <a:ext uri="{FF2B5EF4-FFF2-40B4-BE49-F238E27FC236}">
                <a16:creationId xmlns:a16="http://schemas.microsoft.com/office/drawing/2014/main" id="{AE272C01-E641-CB86-B3FC-C5E974790CF1}"/>
              </a:ext>
            </a:extLst>
          </p:cNvPr>
          <p:cNvSpPr>
            <a:spLocks noGrp="1"/>
          </p:cNvSpPr>
          <p:nvPr>
            <p:ph idx="1"/>
          </p:nvPr>
        </p:nvSpPr>
        <p:spPr/>
        <p:txBody>
          <a:bodyPr/>
          <a:lstStyle/>
          <a:p>
            <a:pPr>
              <a:lnSpc>
                <a:spcPct val="100000"/>
              </a:lnSpc>
            </a:pPr>
            <a:r>
              <a:rPr lang="en-US" sz="1200" dirty="0">
                <a:latin typeface="+mj-lt"/>
                <a:cs typeface="Courier New" panose="02070309020205020404" pitchFamily="49" charset="0"/>
              </a:rPr>
              <a:t>The _transfer internal function (lines 57-65) transfers tokens from a sender to a recipient, emits a Transfer event, and includes checks to prevent certain erroneous actions (like transferring more tokens than one has or transferring from/to the zero address).</a:t>
            </a:r>
          </a:p>
          <a:p>
            <a:pPr>
              <a:lnSpc>
                <a:spcPct val="100000"/>
              </a:lnSpc>
            </a:pPr>
            <a:endParaRPr lang="en-US" sz="1200" dirty="0">
              <a:latin typeface="+mj-lt"/>
              <a:cs typeface="Courier New" panose="02070309020205020404" pitchFamily="49" charset="0"/>
            </a:endParaRPr>
          </a:p>
          <a:p>
            <a:pPr marL="0" indent="0">
              <a:lnSpc>
                <a:spcPct val="100000"/>
              </a:lnSpc>
              <a:spcBef>
                <a:spcPts val="0"/>
              </a:spcBef>
              <a:buNone/>
            </a:pPr>
            <a:r>
              <a:rPr lang="en-IE" sz="1200" dirty="0">
                <a:latin typeface="+mj-lt"/>
                <a:cs typeface="Courier New" panose="02070309020205020404" pitchFamily="49" charset="0"/>
              </a:rPr>
              <a:t> </a:t>
            </a:r>
            <a:r>
              <a:rPr lang="en-IE" sz="800" dirty="0">
                <a:latin typeface="Courier New" panose="02070309020205020404" pitchFamily="49" charset="0"/>
                <a:cs typeface="Courier New" panose="02070309020205020404" pitchFamily="49" charset="0"/>
              </a:rPr>
              <a:t>function _transfer(address sender, address recipient, uint256 amount) internal {</a:t>
            </a:r>
          </a:p>
          <a:p>
            <a:pPr marL="0" indent="0">
              <a:lnSpc>
                <a:spcPct val="100000"/>
              </a:lnSpc>
              <a:spcBef>
                <a:spcPts val="0"/>
              </a:spcBef>
              <a:buNone/>
            </a:pPr>
            <a:r>
              <a:rPr lang="en-IE" sz="800" dirty="0">
                <a:latin typeface="Courier New" panose="02070309020205020404" pitchFamily="49" charset="0"/>
                <a:cs typeface="Courier New" panose="02070309020205020404" pitchFamily="49" charset="0"/>
              </a:rPr>
              <a:t>        require(sender != address(0), "ERC20: transfer from the zero address");</a:t>
            </a:r>
          </a:p>
          <a:p>
            <a:pPr marL="0" indent="0">
              <a:lnSpc>
                <a:spcPct val="100000"/>
              </a:lnSpc>
              <a:spcBef>
                <a:spcPts val="0"/>
              </a:spcBef>
              <a:buNone/>
            </a:pPr>
            <a:r>
              <a:rPr lang="en-IE" sz="800" dirty="0">
                <a:latin typeface="Courier New" panose="02070309020205020404" pitchFamily="49" charset="0"/>
                <a:cs typeface="Courier New" panose="02070309020205020404" pitchFamily="49" charset="0"/>
              </a:rPr>
              <a:t>        require(recipient != address(0), "ERC20: transfer to the zero address");</a:t>
            </a:r>
          </a:p>
          <a:p>
            <a:pPr marL="0" indent="0">
              <a:lnSpc>
                <a:spcPct val="100000"/>
              </a:lnSpc>
              <a:spcBef>
                <a:spcPts val="0"/>
              </a:spcBef>
              <a:buNone/>
            </a:pPr>
            <a:r>
              <a:rPr lang="en-IE" sz="800" dirty="0">
                <a:latin typeface="Courier New" panose="02070309020205020404" pitchFamily="49" charset="0"/>
                <a:cs typeface="Courier New" panose="02070309020205020404" pitchFamily="49" charset="0"/>
              </a:rPr>
              <a:t>        require(_balances[sender] &gt;= amount, "ERC20: transfer amount exceeds balance");</a:t>
            </a:r>
          </a:p>
          <a:p>
            <a:pPr marL="0" indent="0">
              <a:lnSpc>
                <a:spcPct val="100000"/>
              </a:lnSpc>
              <a:spcBef>
                <a:spcPts val="0"/>
              </a:spcBef>
              <a:buNone/>
            </a:pPr>
            <a:r>
              <a:rPr lang="en-IE" sz="800" dirty="0">
                <a:latin typeface="Courier New" panose="02070309020205020404" pitchFamily="49" charset="0"/>
                <a:cs typeface="Courier New" panose="02070309020205020404" pitchFamily="49" charset="0"/>
              </a:rPr>
              <a:t>        </a:t>
            </a:r>
          </a:p>
          <a:p>
            <a:pPr marL="0" indent="0">
              <a:lnSpc>
                <a:spcPct val="100000"/>
              </a:lnSpc>
              <a:spcBef>
                <a:spcPts val="0"/>
              </a:spcBef>
              <a:buNone/>
            </a:pPr>
            <a:r>
              <a:rPr lang="en-IE" sz="800" dirty="0">
                <a:latin typeface="Courier New" panose="02070309020205020404" pitchFamily="49" charset="0"/>
                <a:cs typeface="Courier New" panose="02070309020205020404" pitchFamily="49" charset="0"/>
              </a:rPr>
              <a:t>        _balances[sender] -= amount;</a:t>
            </a:r>
          </a:p>
          <a:p>
            <a:pPr marL="0" indent="0">
              <a:lnSpc>
                <a:spcPct val="100000"/>
              </a:lnSpc>
              <a:spcBef>
                <a:spcPts val="0"/>
              </a:spcBef>
              <a:buNone/>
            </a:pPr>
            <a:r>
              <a:rPr lang="en-IE" sz="800" dirty="0">
                <a:latin typeface="Courier New" panose="02070309020205020404" pitchFamily="49" charset="0"/>
                <a:cs typeface="Courier New" panose="02070309020205020404" pitchFamily="49" charset="0"/>
              </a:rPr>
              <a:t>        _balances[recipient] += amount;</a:t>
            </a:r>
          </a:p>
          <a:p>
            <a:pPr marL="0" indent="0">
              <a:lnSpc>
                <a:spcPct val="100000"/>
              </a:lnSpc>
              <a:spcBef>
                <a:spcPts val="0"/>
              </a:spcBef>
              <a:buNone/>
            </a:pPr>
            <a:r>
              <a:rPr lang="en-IE" sz="800" dirty="0">
                <a:latin typeface="Courier New" panose="02070309020205020404" pitchFamily="49" charset="0"/>
                <a:cs typeface="Courier New" panose="02070309020205020404" pitchFamily="49" charset="0"/>
              </a:rPr>
              <a:t>        emit Transfer(sender, recipient, amount);</a:t>
            </a:r>
          </a:p>
          <a:p>
            <a:pPr marL="0" indent="0">
              <a:lnSpc>
                <a:spcPct val="100000"/>
              </a:lnSpc>
              <a:spcBef>
                <a:spcPts val="0"/>
              </a:spcBef>
              <a:buNone/>
            </a:pPr>
            <a:r>
              <a:rPr lang="en-IE" sz="800" dirty="0">
                <a:latin typeface="Courier New" panose="02070309020205020404" pitchFamily="49" charset="0"/>
                <a:cs typeface="Courier New" panose="02070309020205020404" pitchFamily="49" charset="0"/>
              </a:rPr>
              <a:t>    }</a:t>
            </a:r>
          </a:p>
          <a:p>
            <a:pPr marL="0" indent="0">
              <a:lnSpc>
                <a:spcPct val="100000"/>
              </a:lnSpc>
              <a:buNone/>
            </a:pPr>
            <a:endParaRPr lang="en-IE" sz="800" dirty="0">
              <a:latin typeface="Courier New" panose="02070309020205020404" pitchFamily="49" charset="0"/>
              <a:cs typeface="Courier New" panose="02070309020205020404" pitchFamily="49" charset="0"/>
            </a:endParaRPr>
          </a:p>
          <a:p>
            <a:pPr>
              <a:lnSpc>
                <a:spcPct val="100000"/>
              </a:lnSpc>
            </a:pPr>
            <a:r>
              <a:rPr lang="en-US" sz="1200" dirty="0">
                <a:latin typeface="+mn-lt"/>
                <a:cs typeface="Courier New" panose="02070309020205020404" pitchFamily="49" charset="0"/>
              </a:rPr>
              <a:t>The _approve internal function (lines 67-73) sets the amount of tokens that a spender is allowed to spend on behalf of an owner, emits an Approval event, and includes checks to prevent approving from/to the zero address.</a:t>
            </a:r>
          </a:p>
          <a:p>
            <a:pPr>
              <a:lnSpc>
                <a:spcPct val="100000"/>
              </a:lnSpc>
            </a:pPr>
            <a:endParaRPr lang="en-IE" sz="1200" dirty="0">
              <a:latin typeface="+mn-lt"/>
              <a:cs typeface="Courier New" panose="02070309020205020404" pitchFamily="49" charset="0"/>
            </a:endParaRPr>
          </a:p>
          <a:p>
            <a:pPr marL="0" indent="0">
              <a:lnSpc>
                <a:spcPct val="100000"/>
              </a:lnSpc>
              <a:spcBef>
                <a:spcPts val="0"/>
              </a:spcBef>
              <a:buNone/>
            </a:pPr>
            <a:r>
              <a:rPr lang="en-US" sz="800" dirty="0">
                <a:latin typeface="Courier New" panose="02070309020205020404" pitchFamily="49" charset="0"/>
                <a:cs typeface="Courier New" panose="02070309020205020404" pitchFamily="49" charset="0"/>
              </a:rPr>
              <a:t> function _approve(address owner, address spender, uint256 amount) internal {</a:t>
            </a:r>
          </a:p>
          <a:p>
            <a:pPr marL="0" indent="0">
              <a:lnSpc>
                <a:spcPct val="100000"/>
              </a:lnSpc>
              <a:spcBef>
                <a:spcPts val="0"/>
              </a:spcBef>
              <a:buNone/>
            </a:pPr>
            <a:r>
              <a:rPr lang="en-US" sz="800" dirty="0">
                <a:latin typeface="Courier New" panose="02070309020205020404" pitchFamily="49" charset="0"/>
                <a:cs typeface="Courier New" panose="02070309020205020404" pitchFamily="49" charset="0"/>
              </a:rPr>
              <a:t>        require(owner != address(0), "ERC20: approve from the zero address");</a:t>
            </a:r>
          </a:p>
          <a:p>
            <a:pPr marL="0" indent="0">
              <a:lnSpc>
                <a:spcPct val="100000"/>
              </a:lnSpc>
              <a:spcBef>
                <a:spcPts val="0"/>
              </a:spcBef>
              <a:buNone/>
            </a:pPr>
            <a:r>
              <a:rPr lang="en-US" sz="800" dirty="0">
                <a:latin typeface="Courier New" panose="02070309020205020404" pitchFamily="49" charset="0"/>
                <a:cs typeface="Courier New" panose="02070309020205020404" pitchFamily="49" charset="0"/>
              </a:rPr>
              <a:t>        require(spender != address(0), "ERC20: approve to the zero address");</a:t>
            </a:r>
          </a:p>
          <a:p>
            <a:pPr marL="0" indent="0">
              <a:lnSpc>
                <a:spcPct val="100000"/>
              </a:lnSpc>
              <a:spcBef>
                <a:spcPts val="0"/>
              </a:spcBef>
              <a:buNone/>
            </a:pPr>
            <a:endParaRPr lang="en-US" sz="800" dirty="0">
              <a:latin typeface="Courier New" panose="02070309020205020404" pitchFamily="49" charset="0"/>
              <a:cs typeface="Courier New" panose="02070309020205020404" pitchFamily="49" charset="0"/>
            </a:endParaRPr>
          </a:p>
          <a:p>
            <a:pPr marL="0" indent="0">
              <a:lnSpc>
                <a:spcPct val="100000"/>
              </a:lnSpc>
              <a:spcBef>
                <a:spcPts val="0"/>
              </a:spcBef>
              <a:buNone/>
            </a:pPr>
            <a:r>
              <a:rPr lang="en-US" sz="800" dirty="0">
                <a:latin typeface="Courier New" panose="02070309020205020404" pitchFamily="49" charset="0"/>
                <a:cs typeface="Courier New" panose="02070309020205020404" pitchFamily="49" charset="0"/>
              </a:rPr>
              <a:t>        _allowances[owner][spender] = amount;</a:t>
            </a:r>
          </a:p>
          <a:p>
            <a:pPr marL="0" indent="0">
              <a:lnSpc>
                <a:spcPct val="100000"/>
              </a:lnSpc>
              <a:spcBef>
                <a:spcPts val="0"/>
              </a:spcBef>
              <a:buNone/>
            </a:pPr>
            <a:r>
              <a:rPr lang="en-US" sz="800" dirty="0">
                <a:latin typeface="Courier New" panose="02070309020205020404" pitchFamily="49" charset="0"/>
                <a:cs typeface="Courier New" panose="02070309020205020404" pitchFamily="49" charset="0"/>
              </a:rPr>
              <a:t>        emit Approval(owner, spender, amount);</a:t>
            </a:r>
          </a:p>
          <a:p>
            <a:pPr marL="0" indent="0">
              <a:lnSpc>
                <a:spcPct val="100000"/>
              </a:lnSpc>
              <a:spcBef>
                <a:spcPts val="0"/>
              </a:spcBef>
              <a:buNone/>
            </a:pPr>
            <a:r>
              <a:rPr lang="en-US" sz="800" dirty="0">
                <a:latin typeface="Courier New" panose="02070309020205020404" pitchFamily="49" charset="0"/>
                <a:cs typeface="Courier New" panose="02070309020205020404" pitchFamily="49" charset="0"/>
              </a:rPr>
              <a:t>    }</a:t>
            </a:r>
            <a:endParaRPr lang="en-IE" sz="800" dirty="0">
              <a:latin typeface="Courier New" panose="02070309020205020404" pitchFamily="49" charset="0"/>
              <a:cs typeface="Courier New" panose="02070309020205020404" pitchFamily="49" charset="0"/>
            </a:endParaRPr>
          </a:p>
        </p:txBody>
      </p:sp>
      <p:sp>
        <p:nvSpPr>
          <p:cNvPr id="4" name="Date Placeholder 3">
            <a:extLst>
              <a:ext uri="{FF2B5EF4-FFF2-40B4-BE49-F238E27FC236}">
                <a16:creationId xmlns:a16="http://schemas.microsoft.com/office/drawing/2014/main" id="{D1C0C20A-DB6A-70CD-43B9-4C9686DC1B4A}"/>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3565111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F4C2F-CFE2-95E2-2525-327D333BE263}"/>
              </a:ext>
            </a:extLst>
          </p:cNvPr>
          <p:cNvSpPr>
            <a:spLocks noGrp="1"/>
          </p:cNvSpPr>
          <p:nvPr>
            <p:ph type="title"/>
          </p:nvPr>
        </p:nvSpPr>
        <p:spPr/>
        <p:txBody>
          <a:bodyPr/>
          <a:lstStyle/>
          <a:p>
            <a:r>
              <a:rPr lang="en-IE" dirty="0"/>
              <a:t>Tutorial 3 Recap – ERC-20</a:t>
            </a:r>
          </a:p>
        </p:txBody>
      </p:sp>
      <p:sp>
        <p:nvSpPr>
          <p:cNvPr id="3" name="Content Placeholder 2">
            <a:extLst>
              <a:ext uri="{FF2B5EF4-FFF2-40B4-BE49-F238E27FC236}">
                <a16:creationId xmlns:a16="http://schemas.microsoft.com/office/drawing/2014/main" id="{458E8A7B-77F9-7778-0CB4-5EAD75FEA7FF}"/>
              </a:ext>
            </a:extLst>
          </p:cNvPr>
          <p:cNvSpPr>
            <a:spLocks noGrp="1"/>
          </p:cNvSpPr>
          <p:nvPr>
            <p:ph idx="1"/>
          </p:nvPr>
        </p:nvSpPr>
        <p:spPr/>
        <p:txBody>
          <a:bodyPr/>
          <a:lstStyle/>
          <a:p>
            <a:pPr marL="0" indent="0">
              <a:spcBef>
                <a:spcPts val="0"/>
              </a:spcBef>
              <a:buNone/>
            </a:pPr>
            <a:r>
              <a:rPr lang="en-IE" sz="800" dirty="0">
                <a:latin typeface="Courier New" panose="02070309020205020404" pitchFamily="49" charset="0"/>
                <a:cs typeface="Courier New" panose="02070309020205020404" pitchFamily="49" charset="0"/>
              </a:rPr>
              <a:t>    var wallet = “…”;</a:t>
            </a:r>
          </a:p>
          <a:p>
            <a:pPr marL="0" indent="0">
              <a:spcBef>
                <a:spcPts val="0"/>
              </a:spcBef>
              <a:buNone/>
            </a:pPr>
            <a:r>
              <a:rPr lang="en-IE" sz="800" dirty="0">
                <a:latin typeface="Courier New" panose="02070309020205020404" pitchFamily="49" charset="0"/>
                <a:cs typeface="Courier New" panose="02070309020205020404" pitchFamily="49" charset="0"/>
              </a:rPr>
              <a:t>    var </a:t>
            </a:r>
            <a:r>
              <a:rPr lang="en-IE" sz="800" dirty="0" err="1">
                <a:latin typeface="Courier New" panose="02070309020205020404" pitchFamily="49" charset="0"/>
                <a:cs typeface="Courier New" panose="02070309020205020404" pitchFamily="49" charset="0"/>
              </a:rPr>
              <a:t>contractAddress</a:t>
            </a:r>
            <a:r>
              <a:rPr lang="en-IE" sz="800" dirty="0">
                <a:latin typeface="Courier New" panose="02070309020205020404" pitchFamily="49" charset="0"/>
                <a:cs typeface="Courier New" panose="02070309020205020404" pitchFamily="49" charset="0"/>
              </a:rPr>
              <a:t> = “…”;</a:t>
            </a:r>
          </a:p>
          <a:p>
            <a:pPr marL="0" indent="0">
              <a:spcBef>
                <a:spcPts val="0"/>
              </a:spcBef>
              <a:buNone/>
            </a:pPr>
            <a:r>
              <a:rPr lang="en-IE" sz="800" dirty="0">
                <a:latin typeface="Courier New" panose="02070309020205020404" pitchFamily="49" charset="0"/>
                <a:cs typeface="Courier New" panose="02070309020205020404" pitchFamily="49" charset="0"/>
              </a:rPr>
              <a:t>   </a:t>
            </a:r>
          </a:p>
          <a:p>
            <a:pPr marL="0" indent="0">
              <a:spcBef>
                <a:spcPts val="0"/>
              </a:spcBef>
              <a:buNone/>
            </a:pPr>
            <a:r>
              <a:rPr lang="en-IE" sz="800" dirty="0">
                <a:latin typeface="Courier New" panose="02070309020205020404" pitchFamily="49" charset="0"/>
                <a:cs typeface="Courier New" panose="02070309020205020404" pitchFamily="49" charset="0"/>
              </a:rPr>
              <a:t>    var contract = new web3.eth.Contract(ABI, </a:t>
            </a:r>
            <a:r>
              <a:rPr lang="en-IE" sz="800" dirty="0" err="1">
                <a:latin typeface="Courier New" panose="02070309020205020404" pitchFamily="49" charset="0"/>
                <a:cs typeface="Courier New" panose="02070309020205020404" pitchFamily="49" charset="0"/>
              </a:rPr>
              <a:t>contractAddress</a:t>
            </a:r>
            <a:r>
              <a:rPr lang="en-IE" sz="800" dirty="0">
                <a:latin typeface="Courier New" panose="02070309020205020404" pitchFamily="49" charset="0"/>
                <a:cs typeface="Courier New" panose="02070309020205020404" pitchFamily="49" charset="0"/>
              </a:rPr>
              <a:t>);</a:t>
            </a:r>
          </a:p>
          <a:p>
            <a:pPr marL="0" indent="0">
              <a:spcBef>
                <a:spcPts val="0"/>
              </a:spcBef>
              <a:buNone/>
            </a:pPr>
            <a:r>
              <a:rPr lang="en-IE" sz="800" dirty="0">
                <a:latin typeface="Courier New" panose="02070309020205020404" pitchFamily="49" charset="0"/>
                <a:cs typeface="Courier New" panose="02070309020205020404" pitchFamily="49" charset="0"/>
              </a:rPr>
              <a:t>    var amount = web3.utils.toWei('1', 'ether');; // 1 token</a:t>
            </a:r>
          </a:p>
          <a:p>
            <a:pPr marL="0" indent="0">
              <a:spcBef>
                <a:spcPts val="0"/>
              </a:spcBef>
              <a:buNone/>
            </a:pPr>
            <a:r>
              <a:rPr lang="en-IE" sz="800" dirty="0">
                <a:latin typeface="Courier New" panose="02070309020205020404" pitchFamily="49" charset="0"/>
                <a:cs typeface="Courier New" panose="02070309020205020404" pitchFamily="49" charset="0"/>
              </a:rPr>
              <a:t>   </a:t>
            </a:r>
          </a:p>
          <a:p>
            <a:pPr marL="0" indent="0">
              <a:spcBef>
                <a:spcPts val="0"/>
              </a:spcBef>
              <a:buNone/>
            </a:pPr>
            <a:r>
              <a:rPr lang="en-IE" sz="800" dirty="0">
                <a:latin typeface="Courier New" panose="02070309020205020404" pitchFamily="49" charset="0"/>
                <a:cs typeface="Courier New" panose="02070309020205020404" pitchFamily="49" charset="0"/>
              </a:rPr>
              <a:t>    var transaction = </a:t>
            </a:r>
            <a:r>
              <a:rPr lang="en-IE" sz="800" dirty="0" err="1">
                <a:latin typeface="Courier New" panose="02070309020205020404" pitchFamily="49" charset="0"/>
                <a:cs typeface="Courier New" panose="02070309020205020404" pitchFamily="49" charset="0"/>
              </a:rPr>
              <a:t>contract.methods.transfer</a:t>
            </a:r>
            <a:r>
              <a:rPr lang="en-IE" sz="800" dirty="0">
                <a:latin typeface="Courier New" panose="02070309020205020404" pitchFamily="49" charset="0"/>
                <a:cs typeface="Courier New" panose="02070309020205020404" pitchFamily="49" charset="0"/>
              </a:rPr>
              <a:t>(</a:t>
            </a:r>
            <a:r>
              <a:rPr lang="en-IE" sz="800" dirty="0" err="1">
                <a:latin typeface="Courier New" panose="02070309020205020404" pitchFamily="49" charset="0"/>
                <a:cs typeface="Courier New" panose="02070309020205020404" pitchFamily="49" charset="0"/>
              </a:rPr>
              <a:t>tokenAddress</a:t>
            </a:r>
            <a:r>
              <a:rPr lang="en-IE" sz="800" dirty="0">
                <a:latin typeface="Courier New" panose="02070309020205020404" pitchFamily="49" charset="0"/>
                <a:cs typeface="Courier New" panose="02070309020205020404" pitchFamily="49" charset="0"/>
              </a:rPr>
              <a:t>, amount);</a:t>
            </a:r>
          </a:p>
          <a:p>
            <a:pPr marL="0" indent="0">
              <a:spcBef>
                <a:spcPts val="0"/>
              </a:spcBef>
              <a:buNone/>
            </a:pPr>
            <a:r>
              <a:rPr lang="en-IE" sz="800" dirty="0">
                <a:latin typeface="Courier New" panose="02070309020205020404" pitchFamily="49" charset="0"/>
                <a:cs typeface="Courier New" panose="02070309020205020404" pitchFamily="49" charset="0"/>
              </a:rPr>
              <a:t>   </a:t>
            </a:r>
          </a:p>
          <a:p>
            <a:pPr marL="0" indent="0">
              <a:spcBef>
                <a:spcPts val="0"/>
              </a:spcBef>
              <a:buNone/>
            </a:pPr>
            <a:r>
              <a:rPr lang="en-IE" sz="800" dirty="0">
                <a:latin typeface="Courier New" panose="02070309020205020404" pitchFamily="49" charset="0"/>
                <a:cs typeface="Courier New" panose="02070309020205020404" pitchFamily="49" charset="0"/>
              </a:rPr>
              <a:t>    var </a:t>
            </a:r>
            <a:r>
              <a:rPr lang="en-IE" sz="800" dirty="0" err="1">
                <a:latin typeface="Courier New" panose="02070309020205020404" pitchFamily="49" charset="0"/>
                <a:cs typeface="Courier New" panose="02070309020205020404" pitchFamily="49" charset="0"/>
              </a:rPr>
              <a:t>encodedABI</a:t>
            </a:r>
            <a:r>
              <a:rPr lang="en-IE" sz="800" dirty="0">
                <a:latin typeface="Courier New" panose="02070309020205020404" pitchFamily="49" charset="0"/>
                <a:cs typeface="Courier New" panose="02070309020205020404" pitchFamily="49" charset="0"/>
              </a:rPr>
              <a:t> = </a:t>
            </a:r>
            <a:r>
              <a:rPr lang="en-IE" sz="800" dirty="0" err="1">
                <a:latin typeface="Courier New" panose="02070309020205020404" pitchFamily="49" charset="0"/>
                <a:cs typeface="Courier New" panose="02070309020205020404" pitchFamily="49" charset="0"/>
              </a:rPr>
              <a:t>transaction.encodeABI</a:t>
            </a:r>
            <a:r>
              <a:rPr lang="en-IE" sz="800" dirty="0">
                <a:latin typeface="Courier New" panose="02070309020205020404" pitchFamily="49" charset="0"/>
                <a:cs typeface="Courier New" panose="02070309020205020404" pitchFamily="49" charset="0"/>
              </a:rPr>
              <a:t>();</a:t>
            </a:r>
          </a:p>
          <a:p>
            <a:pPr marL="0" indent="0">
              <a:spcBef>
                <a:spcPts val="0"/>
              </a:spcBef>
              <a:buNone/>
            </a:pPr>
            <a:r>
              <a:rPr lang="en-IE" sz="800" dirty="0">
                <a:latin typeface="Courier New" panose="02070309020205020404" pitchFamily="49" charset="0"/>
                <a:cs typeface="Courier New" panose="02070309020205020404" pitchFamily="49" charset="0"/>
              </a:rPr>
              <a:t>    var </a:t>
            </a:r>
            <a:r>
              <a:rPr lang="en-IE" sz="800" dirty="0" err="1">
                <a:latin typeface="Courier New" panose="02070309020205020404" pitchFamily="49" charset="0"/>
                <a:cs typeface="Courier New" panose="02070309020205020404" pitchFamily="49" charset="0"/>
              </a:rPr>
              <a:t>tx</a:t>
            </a:r>
            <a:r>
              <a:rPr lang="en-IE" sz="800" dirty="0">
                <a:latin typeface="Courier New" panose="02070309020205020404" pitchFamily="49" charset="0"/>
                <a:cs typeface="Courier New" panose="02070309020205020404" pitchFamily="49" charset="0"/>
              </a:rPr>
              <a:t> = {</a:t>
            </a:r>
          </a:p>
          <a:p>
            <a:pPr marL="0" indent="0">
              <a:spcBef>
                <a:spcPts val="0"/>
              </a:spcBef>
              <a:buNone/>
            </a:pPr>
            <a:r>
              <a:rPr lang="en-IE" sz="800" dirty="0">
                <a:latin typeface="Courier New" panose="02070309020205020404" pitchFamily="49" charset="0"/>
                <a:cs typeface="Courier New" panose="02070309020205020404" pitchFamily="49" charset="0"/>
              </a:rPr>
              <a:t>        from: </a:t>
            </a:r>
            <a:r>
              <a:rPr lang="en-IE" sz="800" dirty="0" err="1">
                <a:latin typeface="Courier New" panose="02070309020205020404" pitchFamily="49" charset="0"/>
                <a:cs typeface="Courier New" panose="02070309020205020404" pitchFamily="49" charset="0"/>
              </a:rPr>
              <a:t>wallet.address</a:t>
            </a:r>
            <a:r>
              <a:rPr lang="en-IE" sz="800" dirty="0">
                <a:latin typeface="Courier New" panose="02070309020205020404" pitchFamily="49" charset="0"/>
                <a:cs typeface="Courier New" panose="02070309020205020404" pitchFamily="49" charset="0"/>
              </a:rPr>
              <a:t>,</a:t>
            </a:r>
          </a:p>
          <a:p>
            <a:pPr marL="0" indent="0">
              <a:spcBef>
                <a:spcPts val="0"/>
              </a:spcBef>
              <a:buNone/>
            </a:pPr>
            <a:r>
              <a:rPr lang="en-IE" sz="800" dirty="0">
                <a:latin typeface="Courier New" panose="02070309020205020404" pitchFamily="49" charset="0"/>
                <a:cs typeface="Courier New" panose="02070309020205020404" pitchFamily="49" charset="0"/>
              </a:rPr>
              <a:t>        to: </a:t>
            </a:r>
            <a:r>
              <a:rPr lang="en-IE" sz="800" dirty="0" err="1">
                <a:latin typeface="Courier New" panose="02070309020205020404" pitchFamily="49" charset="0"/>
                <a:cs typeface="Courier New" panose="02070309020205020404" pitchFamily="49" charset="0"/>
              </a:rPr>
              <a:t>contractAddress</a:t>
            </a:r>
            <a:r>
              <a:rPr lang="en-IE" sz="800" dirty="0">
                <a:latin typeface="Courier New" panose="02070309020205020404" pitchFamily="49" charset="0"/>
                <a:cs typeface="Courier New" panose="02070309020205020404" pitchFamily="49" charset="0"/>
              </a:rPr>
              <a:t>,</a:t>
            </a:r>
          </a:p>
          <a:p>
            <a:pPr marL="0" indent="0">
              <a:spcBef>
                <a:spcPts val="0"/>
              </a:spcBef>
              <a:buNone/>
            </a:pPr>
            <a:r>
              <a:rPr lang="en-IE" sz="800" dirty="0">
                <a:latin typeface="Courier New" panose="02070309020205020404" pitchFamily="49" charset="0"/>
                <a:cs typeface="Courier New" panose="02070309020205020404" pitchFamily="49" charset="0"/>
              </a:rPr>
              <a:t>        gas: 2000000,</a:t>
            </a:r>
          </a:p>
          <a:p>
            <a:pPr marL="0" indent="0">
              <a:spcBef>
                <a:spcPts val="0"/>
              </a:spcBef>
              <a:buNone/>
            </a:pPr>
            <a:r>
              <a:rPr lang="en-IE" sz="800" dirty="0">
                <a:latin typeface="Courier New" panose="02070309020205020404" pitchFamily="49" charset="0"/>
                <a:cs typeface="Courier New" panose="02070309020205020404" pitchFamily="49" charset="0"/>
              </a:rPr>
              <a:t>        data: </a:t>
            </a:r>
            <a:r>
              <a:rPr lang="en-IE" sz="800" dirty="0" err="1">
                <a:latin typeface="Courier New" panose="02070309020205020404" pitchFamily="49" charset="0"/>
                <a:cs typeface="Courier New" panose="02070309020205020404" pitchFamily="49" charset="0"/>
              </a:rPr>
              <a:t>encodedABI</a:t>
            </a:r>
            <a:endParaRPr lang="en-IE" sz="800" dirty="0">
              <a:latin typeface="Courier New" panose="02070309020205020404" pitchFamily="49" charset="0"/>
              <a:cs typeface="Courier New" panose="02070309020205020404" pitchFamily="49" charset="0"/>
            </a:endParaRPr>
          </a:p>
          <a:p>
            <a:pPr marL="0" indent="0">
              <a:spcBef>
                <a:spcPts val="0"/>
              </a:spcBef>
              <a:buNone/>
            </a:pPr>
            <a:r>
              <a:rPr lang="en-IE" sz="800" dirty="0">
                <a:latin typeface="Courier New" panose="02070309020205020404" pitchFamily="49" charset="0"/>
                <a:cs typeface="Courier New" panose="02070309020205020404" pitchFamily="49" charset="0"/>
              </a:rPr>
              <a:t>    };</a:t>
            </a:r>
          </a:p>
          <a:p>
            <a:pPr marL="0" indent="0">
              <a:spcBef>
                <a:spcPts val="0"/>
              </a:spcBef>
              <a:buNone/>
            </a:pPr>
            <a:endParaRPr lang="en-IE" sz="800" dirty="0">
              <a:latin typeface="Courier New" panose="02070309020205020404" pitchFamily="49" charset="0"/>
              <a:cs typeface="Courier New" panose="02070309020205020404" pitchFamily="49" charset="0"/>
            </a:endParaRPr>
          </a:p>
          <a:p>
            <a:pPr marL="0" indent="0">
              <a:spcBef>
                <a:spcPts val="0"/>
              </a:spcBef>
              <a:buNone/>
            </a:pPr>
            <a:r>
              <a:rPr lang="en-IE" sz="800" dirty="0">
                <a:latin typeface="Courier New" panose="02070309020205020404" pitchFamily="49" charset="0"/>
                <a:cs typeface="Courier New" panose="02070309020205020404" pitchFamily="49" charset="0"/>
              </a:rPr>
              <a:t>    web3.eth.accounts.signTransaction(</a:t>
            </a:r>
            <a:r>
              <a:rPr lang="en-IE" sz="800" dirty="0" err="1">
                <a:latin typeface="Courier New" panose="02070309020205020404" pitchFamily="49" charset="0"/>
                <a:cs typeface="Courier New" panose="02070309020205020404" pitchFamily="49" charset="0"/>
              </a:rPr>
              <a:t>tx</a:t>
            </a:r>
            <a:r>
              <a:rPr lang="en-IE" sz="800" dirty="0">
                <a:latin typeface="Courier New" panose="02070309020205020404" pitchFamily="49" charset="0"/>
                <a:cs typeface="Courier New" panose="02070309020205020404" pitchFamily="49" charset="0"/>
              </a:rPr>
              <a:t>, </a:t>
            </a:r>
            <a:r>
              <a:rPr lang="en-IE" sz="800" dirty="0" err="1">
                <a:latin typeface="Courier New" panose="02070309020205020404" pitchFamily="49" charset="0"/>
                <a:cs typeface="Courier New" panose="02070309020205020404" pitchFamily="49" charset="0"/>
              </a:rPr>
              <a:t>privateKey</a:t>
            </a:r>
            <a:r>
              <a:rPr lang="en-IE" sz="800" dirty="0">
                <a:latin typeface="Courier New" panose="02070309020205020404" pitchFamily="49" charset="0"/>
                <a:cs typeface="Courier New" panose="02070309020205020404" pitchFamily="49" charset="0"/>
              </a:rPr>
              <a:t>).then(function(</a:t>
            </a:r>
            <a:r>
              <a:rPr lang="en-IE" sz="800" dirty="0" err="1">
                <a:latin typeface="Courier New" panose="02070309020205020404" pitchFamily="49" charset="0"/>
                <a:cs typeface="Courier New" panose="02070309020205020404" pitchFamily="49" charset="0"/>
              </a:rPr>
              <a:t>signedTx</a:t>
            </a:r>
            <a:r>
              <a:rPr lang="en-IE" sz="800" dirty="0">
                <a:latin typeface="Courier New" panose="02070309020205020404" pitchFamily="49" charset="0"/>
                <a:cs typeface="Courier New" panose="02070309020205020404" pitchFamily="49" charset="0"/>
              </a:rPr>
              <a:t>){</a:t>
            </a:r>
          </a:p>
          <a:p>
            <a:pPr marL="0" indent="0">
              <a:spcBef>
                <a:spcPts val="0"/>
              </a:spcBef>
              <a:buNone/>
            </a:pPr>
            <a:r>
              <a:rPr lang="en-IE" sz="800" dirty="0">
                <a:latin typeface="Courier New" panose="02070309020205020404" pitchFamily="49" charset="0"/>
                <a:cs typeface="Courier New" panose="02070309020205020404" pitchFamily="49" charset="0"/>
              </a:rPr>
              <a:t>        web3.eth.sendSignedTransaction(</a:t>
            </a:r>
            <a:r>
              <a:rPr lang="en-IE" sz="800" dirty="0" err="1">
                <a:latin typeface="Courier New" panose="02070309020205020404" pitchFamily="49" charset="0"/>
                <a:cs typeface="Courier New" panose="02070309020205020404" pitchFamily="49" charset="0"/>
              </a:rPr>
              <a:t>signedTx.rawTransaction</a:t>
            </a:r>
            <a:r>
              <a:rPr lang="en-IE" sz="800" dirty="0">
                <a:latin typeface="Courier New" panose="02070309020205020404" pitchFamily="49" charset="0"/>
                <a:cs typeface="Courier New" panose="02070309020205020404" pitchFamily="49" charset="0"/>
              </a:rPr>
              <a:t>).on('receipt', function(receipt){</a:t>
            </a:r>
          </a:p>
          <a:p>
            <a:pPr marL="0" indent="0">
              <a:spcBef>
                <a:spcPts val="0"/>
              </a:spcBef>
              <a:buNone/>
            </a:pPr>
            <a:r>
              <a:rPr lang="en-IE" sz="800" dirty="0">
                <a:latin typeface="Courier New" panose="02070309020205020404" pitchFamily="49" charset="0"/>
                <a:cs typeface="Courier New" panose="02070309020205020404" pitchFamily="49" charset="0"/>
              </a:rPr>
              <a:t>              // … Display a result</a:t>
            </a:r>
          </a:p>
          <a:p>
            <a:pPr marL="0" indent="0">
              <a:spcBef>
                <a:spcPts val="0"/>
              </a:spcBef>
              <a:buNone/>
            </a:pPr>
            <a:r>
              <a:rPr lang="en-IE" sz="800" dirty="0">
                <a:latin typeface="Courier New" panose="02070309020205020404" pitchFamily="49" charset="0"/>
                <a:cs typeface="Courier New" panose="02070309020205020404" pitchFamily="49" charset="0"/>
              </a:rPr>
              <a:t>        });</a:t>
            </a:r>
          </a:p>
          <a:p>
            <a:pPr marL="0" indent="0">
              <a:spcBef>
                <a:spcPts val="0"/>
              </a:spcBef>
              <a:buNone/>
            </a:pPr>
            <a:r>
              <a:rPr lang="en-IE" sz="800" dirty="0">
                <a:latin typeface="Courier New" panose="02070309020205020404" pitchFamily="49" charset="0"/>
                <a:cs typeface="Courier New" panose="02070309020205020404" pitchFamily="49" charset="0"/>
              </a:rPr>
              <a:t>    });</a:t>
            </a:r>
          </a:p>
        </p:txBody>
      </p:sp>
      <p:sp>
        <p:nvSpPr>
          <p:cNvPr id="4" name="Date Placeholder 3">
            <a:extLst>
              <a:ext uri="{FF2B5EF4-FFF2-40B4-BE49-F238E27FC236}">
                <a16:creationId xmlns:a16="http://schemas.microsoft.com/office/drawing/2014/main" id="{370A14E1-7821-8E7B-439D-38BED18E00C1}"/>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1201862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FAD0-CE5D-EB1E-6571-9A0B5A935EDD}"/>
              </a:ext>
            </a:extLst>
          </p:cNvPr>
          <p:cNvSpPr>
            <a:spLocks noGrp="1"/>
          </p:cNvSpPr>
          <p:nvPr>
            <p:ph type="title"/>
          </p:nvPr>
        </p:nvSpPr>
        <p:spPr/>
        <p:txBody>
          <a:bodyPr/>
          <a:lstStyle/>
          <a:p>
            <a:r>
              <a:rPr lang="en-IE" dirty="0"/>
              <a:t>Transaction Protocols – Bitcoin Transaction Model</a:t>
            </a:r>
          </a:p>
        </p:txBody>
      </p:sp>
      <p:sp>
        <p:nvSpPr>
          <p:cNvPr id="4" name="Date Placeholder 3">
            <a:extLst>
              <a:ext uri="{FF2B5EF4-FFF2-40B4-BE49-F238E27FC236}">
                <a16:creationId xmlns:a16="http://schemas.microsoft.com/office/drawing/2014/main" id="{23238258-4027-4A16-F1BF-36DE28B7712A}"/>
              </a:ext>
            </a:extLst>
          </p:cNvPr>
          <p:cNvSpPr>
            <a:spLocks noGrp="1"/>
          </p:cNvSpPr>
          <p:nvPr>
            <p:ph type="dt" sz="half" idx="10"/>
          </p:nvPr>
        </p:nvSpPr>
        <p:spPr/>
        <p:txBody>
          <a:bodyPr/>
          <a:lstStyle/>
          <a:p>
            <a:r>
              <a:rPr lang="en-IE"/>
              <a:t>06.11.19</a:t>
            </a:r>
            <a:endParaRPr lang="en-US"/>
          </a:p>
        </p:txBody>
      </p:sp>
      <p:sp>
        <p:nvSpPr>
          <p:cNvPr id="5" name="Rectangle 1">
            <a:extLst>
              <a:ext uri="{FF2B5EF4-FFF2-40B4-BE49-F238E27FC236}">
                <a16:creationId xmlns:a16="http://schemas.microsoft.com/office/drawing/2014/main" id="{8CD054D3-1E74-030C-457E-7FD422F33ACD}"/>
              </a:ext>
            </a:extLst>
          </p:cNvPr>
          <p:cNvSpPr>
            <a:spLocks noGrp="1" noChangeArrowheads="1"/>
          </p:cNvSpPr>
          <p:nvPr>
            <p:ph idx="1"/>
          </p:nvPr>
        </p:nvSpPr>
        <p:spPr bwMode="auto">
          <a:xfrm>
            <a:off x="647937" y="1300302"/>
            <a:ext cx="10575444"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1F1F1F"/>
                </a:solidFill>
                <a:effectLst/>
                <a:latin typeface="Google Sans"/>
              </a:rPr>
              <a:t>Understanding Bitcoin UTXOs: A Breakdown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1F1F1F"/>
                </a:solidFill>
                <a:effectLst/>
                <a:latin typeface="Google Sans"/>
              </a:rPr>
              <a:t>UTXOs (Unspent Transaction Outputs)</a:t>
            </a:r>
            <a:r>
              <a:rPr kumimoji="0" lang="en-US" altLang="en-US" sz="1600" b="0" i="0" u="none" strike="noStrike" cap="none" normalizeH="0" baseline="0" dirty="0">
                <a:ln>
                  <a:noFill/>
                </a:ln>
                <a:solidFill>
                  <a:srgbClr val="1F1F1F"/>
                </a:solidFill>
                <a:effectLst/>
                <a:latin typeface="Google Sans"/>
              </a:rPr>
              <a:t> are the foundation of how Bitcoin transactions work. They represent individual units of Bitcoin that haven't been spent yet. Here's a detailed breakdown: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rgbClr val="1F1F1F"/>
                </a:solidFill>
                <a:effectLst/>
                <a:latin typeface="Google Sans"/>
              </a:rPr>
              <a:t>What is a UTXO?</a:t>
            </a:r>
            <a:endParaRPr kumimoji="0" lang="en-US" altLang="en-US" sz="1600" b="0" i="0" u="none" strike="noStrike" cap="none" normalizeH="0" baseline="0" dirty="0">
              <a:ln>
                <a:noFill/>
              </a:ln>
              <a:solidFill>
                <a:srgbClr val="1F1F1F"/>
              </a:solidFill>
              <a:effectLst/>
              <a:latin typeface="Google Sans"/>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1F1F1F"/>
                </a:solidFill>
                <a:effectLst/>
                <a:latin typeface="Google Sans"/>
              </a:rPr>
              <a:t>Think of it as a coin in your wallet. Each UTXO holds a specific amount of Bitcoin (in </a:t>
            </a:r>
            <a:r>
              <a:rPr kumimoji="0" lang="en-US" altLang="en-US" sz="1600" b="0" i="0" u="none" strike="noStrike" cap="none" normalizeH="0" baseline="0" dirty="0" err="1">
                <a:ln>
                  <a:noFill/>
                </a:ln>
                <a:solidFill>
                  <a:srgbClr val="1F1F1F"/>
                </a:solidFill>
                <a:effectLst/>
                <a:latin typeface="Google Sans"/>
              </a:rPr>
              <a:t>satoshis</a:t>
            </a:r>
            <a:r>
              <a:rPr kumimoji="0" lang="en-US" altLang="en-US" sz="1600" b="0" i="0" u="none" strike="noStrike" cap="none" normalizeH="0" baseline="0" dirty="0">
                <a:ln>
                  <a:noFill/>
                </a:ln>
                <a:solidFill>
                  <a:srgbClr val="1F1F1F"/>
                </a:solidFill>
                <a:effectLst/>
                <a:latin typeface="Google Sans"/>
              </a:rPr>
              <a:t>, the smallest unit, the equivalent of </a:t>
            </a:r>
            <a:r>
              <a:rPr kumimoji="0" lang="en-US" altLang="en-US" sz="1600" b="0" i="0" u="none" strike="noStrike" cap="none" normalizeH="0" baseline="0" dirty="0" err="1">
                <a:ln>
                  <a:noFill/>
                </a:ln>
                <a:solidFill>
                  <a:srgbClr val="1F1F1F"/>
                </a:solidFill>
                <a:effectLst/>
                <a:latin typeface="Google Sans"/>
              </a:rPr>
              <a:t>wei</a:t>
            </a:r>
            <a:r>
              <a:rPr kumimoji="0" lang="en-US" altLang="en-US" sz="1600" b="0" i="0" u="none" strike="noStrike" cap="none" normalizeH="0" baseline="0" dirty="0">
                <a:ln>
                  <a:noFill/>
                </a:ln>
                <a:solidFill>
                  <a:srgbClr val="1F1F1F"/>
                </a:solidFill>
                <a:effectLst/>
                <a:latin typeface="Google Sans"/>
              </a:rPr>
              <a:t> on Ethereum).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1F1F1F"/>
                </a:solidFill>
                <a:effectLst/>
                <a:latin typeface="Google Sans"/>
              </a:rPr>
              <a:t>It originates as an output from a previous transaction where someone sent you Bitcoin.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1F1F1F"/>
                </a:solidFill>
                <a:effectLst/>
                <a:latin typeface="Google Sans"/>
              </a:rPr>
              <a:t>Unlike traditional accounts, UTXOs are independent and cannot be divided.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rgbClr val="1F1F1F"/>
                </a:solidFill>
                <a:effectLst/>
                <a:latin typeface="Google Sans"/>
              </a:rPr>
              <a:t>UTXOs and Transactions:</a:t>
            </a:r>
            <a:endParaRPr kumimoji="0" lang="en-US" altLang="en-US" sz="1600" b="0" i="0" u="none" strike="noStrike" cap="none" normalizeH="0" baseline="0" dirty="0">
              <a:ln>
                <a:noFill/>
              </a:ln>
              <a:solidFill>
                <a:srgbClr val="1F1F1F"/>
              </a:solidFill>
              <a:effectLst/>
              <a:latin typeface="Google Sans"/>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rgbClr val="1F1F1F"/>
                </a:solidFill>
                <a:effectLst/>
                <a:latin typeface="Google Sans"/>
              </a:rPr>
              <a:t>Spending UTXOs:</a:t>
            </a:r>
            <a:r>
              <a:rPr kumimoji="0" lang="en-US" altLang="en-US" sz="1600" b="0" i="0" u="none" strike="noStrike" cap="none" normalizeH="0" baseline="0" dirty="0">
                <a:ln>
                  <a:noFill/>
                </a:ln>
                <a:solidFill>
                  <a:srgbClr val="1F1F1F"/>
                </a:solidFill>
                <a:effectLst/>
                <a:latin typeface="Google Sans"/>
              </a:rPr>
              <a:t> </a:t>
            </a:r>
          </a:p>
          <a:p>
            <a:pPr marL="914400" marR="0" lvl="2"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1F1F1F"/>
                </a:solidFill>
                <a:effectLst/>
                <a:latin typeface="Google Sans"/>
              </a:rPr>
              <a:t>When you make a Bitcoin payment, your wallet selects enough UTXOs to cover the amount you're sending. </a:t>
            </a:r>
          </a:p>
          <a:p>
            <a:pPr marL="914400" marR="0" lvl="2"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1F1F1F"/>
                </a:solidFill>
                <a:effectLst/>
                <a:latin typeface="Google Sans"/>
              </a:rPr>
              <a:t>The entire UTXO is used, not a portion.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rgbClr val="1F1F1F"/>
                </a:solidFill>
                <a:effectLst/>
                <a:latin typeface="Google Sans"/>
              </a:rPr>
              <a:t>Change Outputs:</a:t>
            </a:r>
            <a:r>
              <a:rPr kumimoji="0" lang="en-US" altLang="en-US" sz="1600" b="0" i="0" u="none" strike="noStrike" cap="none" normalizeH="0" baseline="0" dirty="0">
                <a:ln>
                  <a:noFill/>
                </a:ln>
                <a:solidFill>
                  <a:srgbClr val="1F1F1F"/>
                </a:solidFill>
                <a:effectLst/>
                <a:latin typeface="Google Sans"/>
              </a:rPr>
              <a:t> </a:t>
            </a:r>
          </a:p>
          <a:p>
            <a:pPr marL="914400" marR="0" lvl="2"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1F1F1F"/>
                </a:solidFill>
                <a:effectLst/>
                <a:latin typeface="Google Sans"/>
              </a:rPr>
              <a:t>If the total value of used UTXOs is more than the payment amount, the remaining balance is returned as a new UTXO (change). </a:t>
            </a:r>
          </a:p>
          <a:p>
            <a:pPr marL="914400" marR="0" lvl="2"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1F1F1F"/>
                </a:solidFill>
                <a:effectLst/>
                <a:latin typeface="Google Sans"/>
              </a:rPr>
              <a:t>This "change" UTXO goes back to your wallet address.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rgbClr val="1F1F1F"/>
                </a:solidFill>
                <a:effectLst/>
                <a:latin typeface="Google Sans"/>
              </a:rPr>
              <a:t>Transaction Inputs &amp; Outputs:</a:t>
            </a:r>
            <a:r>
              <a:rPr kumimoji="0" lang="en-US" altLang="en-US" sz="1600" b="0" i="0" u="none" strike="noStrike" cap="none" normalizeH="0" baseline="0" dirty="0">
                <a:ln>
                  <a:noFill/>
                </a:ln>
                <a:solidFill>
                  <a:srgbClr val="1F1F1F"/>
                </a:solidFill>
                <a:effectLst/>
                <a:latin typeface="Google Sans"/>
              </a:rPr>
              <a:t> </a:t>
            </a:r>
          </a:p>
          <a:p>
            <a:pPr marL="914400" marR="0" lvl="2"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1F1F1F"/>
                </a:solidFill>
                <a:effectLst/>
                <a:latin typeface="Google Sans"/>
              </a:rPr>
              <a:t>A Bitcoin transaction has two parts: inputs (UTXOs you're spending) and outputs (new UTXOs created). </a:t>
            </a:r>
          </a:p>
          <a:p>
            <a:pPr marL="914400" marR="0" lvl="2"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1F1F1F"/>
                </a:solidFill>
                <a:effectLst/>
                <a:latin typeface="Google Sans"/>
              </a:rPr>
              <a:t>The total value of input UTXOs must equal the sum of the outgoing payment and any change returned. </a:t>
            </a:r>
          </a:p>
        </p:txBody>
      </p:sp>
    </p:spTree>
    <p:extLst>
      <p:ext uri="{BB962C8B-B14F-4D97-AF65-F5344CB8AC3E}">
        <p14:creationId xmlns:p14="http://schemas.microsoft.com/office/powerpoint/2010/main" val="611942333"/>
      </p:ext>
    </p:extLst>
  </p:cSld>
  <p:clrMapOvr>
    <a:masterClrMapping/>
  </p:clrMapOvr>
</p:sld>
</file>

<file path=ppt/theme/theme1.xml><?xml version="1.0" encoding="utf-8"?>
<a:theme xmlns:a="http://schemas.openxmlformats.org/drawingml/2006/main" name="1_Office Theme">
  <a:themeElements>
    <a:clrScheme name="UL">
      <a:dk1>
        <a:srgbClr val="171616"/>
      </a:dk1>
      <a:lt1>
        <a:sysClr val="window" lastClr="FFFFFF"/>
      </a:lt1>
      <a:dk2>
        <a:srgbClr val="7F7F7F"/>
      </a:dk2>
      <a:lt2>
        <a:srgbClr val="E7E6E6"/>
      </a:lt2>
      <a:accent1>
        <a:srgbClr val="00B140"/>
      </a:accent1>
      <a:accent2>
        <a:srgbClr val="034638"/>
      </a:accent2>
      <a:accent3>
        <a:srgbClr val="00A3E0"/>
      </a:accent3>
      <a:accent4>
        <a:srgbClr val="FFC72C"/>
      </a:accent4>
      <a:accent5>
        <a:srgbClr val="E31C79"/>
      </a:accent5>
      <a:accent6>
        <a:srgbClr val="D45D00"/>
      </a:accent6>
      <a:hlink>
        <a:srgbClr val="00A3E0"/>
      </a:hlink>
      <a:folHlink>
        <a:srgbClr val="6F26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resentation" id="{8C4FAECB-4FFE-514E-86E1-D19CB0E3BBD1}" vid="{3EB642C7-DB8F-A140-B2AB-5A42E3409E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E1D16FBE1C5C489E5B9A8A64E1EC29" ma:contentTypeVersion="12" ma:contentTypeDescription="Create a new document." ma:contentTypeScope="" ma:versionID="cc37d34fff4a8e032cedd4bb3c54e33a">
  <xsd:schema xmlns:xsd="http://www.w3.org/2001/XMLSchema" xmlns:xs="http://www.w3.org/2001/XMLSchema" xmlns:p="http://schemas.microsoft.com/office/2006/metadata/properties" xmlns:ns2="91cb1b12-8ab9-4864-aba7-1a33cd145e11" xmlns:ns3="e8ae7f8c-05bb-46cc-ab89-70dfb8f0af05" targetNamespace="http://schemas.microsoft.com/office/2006/metadata/properties" ma:root="true" ma:fieldsID="9f335b1b148fb4ba8c39373e1cf9b51a" ns2:_="" ns3:_="">
    <xsd:import namespace="91cb1b12-8ab9-4864-aba7-1a33cd145e11"/>
    <xsd:import namespace="e8ae7f8c-05bb-46cc-ab89-70dfb8f0af0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cb1b12-8ab9-4864-aba7-1a33cd145e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910f980-e4f4-45de-9314-4559498517c2"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ae7f8c-05bb-46cc-ab89-70dfb8f0af0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2cb1d73f-defb-4f8d-b4f6-5ba894cd8363}" ma:internalName="TaxCatchAll" ma:showField="CatchAllData" ma:web="e8ae7f8c-05bb-46cc-ab89-70dfb8f0af05">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8ae7f8c-05bb-46cc-ab89-70dfb8f0af05" xsi:nil="true"/>
    <lcf76f155ced4ddcb4097134ff3c332f xmlns="91cb1b12-8ab9-4864-aba7-1a33cd145e1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DF6532-6B1B-45F3-95D6-53B9B30F55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cb1b12-8ab9-4864-aba7-1a33cd145e11"/>
    <ds:schemaRef ds:uri="e8ae7f8c-05bb-46cc-ab89-70dfb8f0af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59A579-D064-4EDE-A43B-CCB4555AA032}">
  <ds:schemaRefs>
    <ds:schemaRef ds:uri="http://schemas.microsoft.com/office/2006/metadata/properties"/>
    <ds:schemaRef ds:uri="http://schemas.microsoft.com/office/infopath/2007/PartnerControls"/>
    <ds:schemaRef ds:uri="e8ae7f8c-05bb-46cc-ab89-70dfb8f0af05"/>
    <ds:schemaRef ds:uri="91cb1b12-8ab9-4864-aba7-1a33cd145e11"/>
  </ds:schemaRefs>
</ds:datastoreItem>
</file>

<file path=customXml/itemProps3.xml><?xml version="1.0" encoding="utf-8"?>
<ds:datastoreItem xmlns:ds="http://schemas.openxmlformats.org/officeDocument/2006/customXml" ds:itemID="{330D3130-F1DB-468C-83BB-5A1D2BA207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4551</Words>
  <Application>Microsoft Office PowerPoint</Application>
  <PresentationFormat>Widescreen</PresentationFormat>
  <Paragraphs>400</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Courier New</vt:lpstr>
      <vt:lpstr>Georgia</vt:lpstr>
      <vt:lpstr>Google Sans</vt:lpstr>
      <vt:lpstr>Helvetica</vt:lpstr>
      <vt:lpstr>Inter</vt:lpstr>
      <vt:lpstr>1_Office Theme</vt:lpstr>
      <vt:lpstr>Blockchain Technologies and Applications</vt:lpstr>
      <vt:lpstr>Agenda</vt:lpstr>
      <vt:lpstr>Lecture 3 Recap</vt:lpstr>
      <vt:lpstr>Tutorial 3 Recap – ERC-20</vt:lpstr>
      <vt:lpstr>Tutorial 3 Recap – ERC-20</vt:lpstr>
      <vt:lpstr>Tutorial 3 Recap – ERC-20</vt:lpstr>
      <vt:lpstr>Tutorial 3 Recap – ERC-20</vt:lpstr>
      <vt:lpstr>Tutorial 3 Recap – ERC-20</vt:lpstr>
      <vt:lpstr>Transaction Protocols – Bitcoin Transaction Model</vt:lpstr>
      <vt:lpstr>Transaction Protocols – Bitcoin Transaction Model</vt:lpstr>
      <vt:lpstr>Transaction Protocols – Bitcoin Transaction Model</vt:lpstr>
      <vt:lpstr>Transaction Protocols – Bitcoin Transaction Model</vt:lpstr>
      <vt:lpstr>Transaction Protocols – Bitcoin Transaction Model</vt:lpstr>
      <vt:lpstr>Transaction Protocols – Ethereum JSON RPC</vt:lpstr>
      <vt:lpstr>Transaction Protocols – Ethereum JSON RPC</vt:lpstr>
      <vt:lpstr>Transaction Protocols – Ethereum JSON RPC</vt:lpstr>
      <vt:lpstr>Transaction Protocols – Ethereum JSON RPC</vt:lpstr>
      <vt:lpstr>Transaction Protocols – Ethereum JSON RPC</vt:lpstr>
      <vt:lpstr>Transaction Protocols – Ethereum JSON RPC</vt:lpstr>
      <vt:lpstr>Transaction Protocols – Ethereum JSON RPC</vt:lpstr>
      <vt:lpstr>Transaction Protocols – Ethereum JSON RPC</vt:lpstr>
      <vt:lpstr>Transaction Protocols – Ethereum JSON RPC</vt:lpstr>
      <vt:lpstr>Transaction Protocols – Interesting Cases – Storing Information on the Bitcoin Blockchain</vt:lpstr>
      <vt:lpstr>Transaction Protocols – Interesting Cases – Storing Information on the Bitcoin Blockchain</vt:lpstr>
      <vt:lpstr>Transaction Protocols – Interesting Cases – Storing Information on the Bitcoin Blockchain</vt:lpstr>
      <vt:lpstr>PowerPoint Presentation</vt:lpstr>
      <vt:lpstr>PowerPoint Presentation</vt:lpstr>
      <vt:lpstr>Transaction Protocols – Interesting Cases – Replacing Transactions on the Ethereum Blockchain</vt:lpstr>
      <vt:lpstr>Transaction Protocols – Interesting Cases – Replacing Transactions on the Ethereum Blockchain</vt:lpstr>
      <vt:lpstr>Transaction Protocols – Interesting Cases – Replacing Transactions on the Ethereum Blockchain</vt:lpstr>
      <vt:lpstr>Transaction Protocols – Interesting Cases – Replacing Transactions on the Ethereum Blockchain</vt:lpstr>
      <vt:lpstr>Tutorial 4 Primer</vt:lpstr>
      <vt:lpstr>Quiz</vt:lpstr>
      <vt:lpstr>Quiz</vt:lpstr>
      <vt:lpstr>  Questions?   No Case Study Lecture Today  Tutorial Tomorrow 11-1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Brightspace</dc:title>
  <dc:creator>Kate.Flannery</dc:creator>
  <cp:lastModifiedBy>Andrew Le Gear</cp:lastModifiedBy>
  <cp:revision>20</cp:revision>
  <dcterms:created xsi:type="dcterms:W3CDTF">2023-08-17T11:00:35Z</dcterms:created>
  <dcterms:modified xsi:type="dcterms:W3CDTF">2024-04-25T15:04:28Z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0x010100B9E1D16FBE1C5C489E5B9A8A64E1EC29</vt:lpwstr>
  </property>
  <property fmtid="{D5CDD505-2E9C-101B-9397-08002B2CF9AE}" pid="3" name="MSIP_Label_3ea806cd-318b-4413-baad-99df763c0512_Enabled">
    <vt:lpwstr>true</vt:lpwstr>
  </property>
  <property fmtid="{D5CDD505-2E9C-101B-9397-08002B2CF9AE}" pid="4" name="MSIP_Label_3ea806cd-318b-4413-baad-99df763c0512_SetDate">
    <vt:lpwstr>2024-04-17T19:48:56Z</vt:lpwstr>
  </property>
  <property fmtid="{D5CDD505-2E9C-101B-9397-08002B2CF9AE}" pid="5" name="MSIP_Label_3ea806cd-318b-4413-baad-99df763c0512_Method">
    <vt:lpwstr>Standard</vt:lpwstr>
  </property>
  <property fmtid="{D5CDD505-2E9C-101B-9397-08002B2CF9AE}" pid="6" name="MSIP_Label_3ea806cd-318b-4413-baad-99df763c0512_Name">
    <vt:lpwstr>Public</vt:lpwstr>
  </property>
  <property fmtid="{D5CDD505-2E9C-101B-9397-08002B2CF9AE}" pid="7" name="MSIP_Label_3ea806cd-318b-4413-baad-99df763c0512_SiteId">
    <vt:lpwstr>87c6cf41-3423-4938-a5f6-562d06935134</vt:lpwstr>
  </property>
  <property fmtid="{D5CDD505-2E9C-101B-9397-08002B2CF9AE}" pid="8" name="MSIP_Label_3ea806cd-318b-4413-baad-99df763c0512_ActionId">
    <vt:lpwstr>95c5458c-35eb-486d-bd1c-5aff420b1d13</vt:lpwstr>
  </property>
  <property fmtid="{D5CDD505-2E9C-101B-9397-08002B2CF9AE}" pid="9" name="MSIP_Label_3ea806cd-318b-4413-baad-99df763c0512_ContentBits">
    <vt:lpwstr>0</vt:lpwstr>
  </property>
</Properties>
</file>