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326" r:id="rId5"/>
    <p:sldId id="329" r:id="rId6"/>
    <p:sldId id="330" r:id="rId7"/>
    <p:sldId id="331" r:id="rId8"/>
    <p:sldId id="334" r:id="rId9"/>
    <p:sldId id="335" r:id="rId10"/>
    <p:sldId id="336" r:id="rId11"/>
    <p:sldId id="337" r:id="rId12"/>
    <p:sldId id="338" r:id="rId13"/>
    <p:sldId id="339" r:id="rId14"/>
    <p:sldId id="340" r:id="rId15"/>
    <p:sldId id="355" r:id="rId16"/>
    <p:sldId id="332" r:id="rId17"/>
    <p:sldId id="341" r:id="rId18"/>
    <p:sldId id="345" r:id="rId19"/>
    <p:sldId id="346" r:id="rId20"/>
    <p:sldId id="347" r:id="rId21"/>
    <p:sldId id="348" r:id="rId22"/>
    <p:sldId id="349" r:id="rId23"/>
    <p:sldId id="352" r:id="rId24"/>
    <p:sldId id="350" r:id="rId25"/>
    <p:sldId id="351" r:id="rId26"/>
    <p:sldId id="353" r:id="rId27"/>
    <p:sldId id="342" r:id="rId28"/>
    <p:sldId id="354" r:id="rId29"/>
    <p:sldId id="356" r:id="rId30"/>
    <p:sldId id="357" r:id="rId31"/>
    <p:sldId id="358" r:id="rId32"/>
    <p:sldId id="359" r:id="rId33"/>
    <p:sldId id="333" r:id="rId34"/>
    <p:sldId id="343" r:id="rId35"/>
    <p:sldId id="344" r:id="rId36"/>
    <p:sldId id="36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DF88E-EA11-49D9-B904-C5FAECCAB55D}">
          <p14:sldIdLst>
            <p14:sldId id="326"/>
            <p14:sldId id="329"/>
            <p14:sldId id="330"/>
            <p14:sldId id="331"/>
            <p14:sldId id="334"/>
            <p14:sldId id="335"/>
            <p14:sldId id="336"/>
            <p14:sldId id="337"/>
            <p14:sldId id="338"/>
            <p14:sldId id="339"/>
            <p14:sldId id="340"/>
            <p14:sldId id="355"/>
            <p14:sldId id="332"/>
            <p14:sldId id="341"/>
            <p14:sldId id="345"/>
            <p14:sldId id="346"/>
            <p14:sldId id="347"/>
            <p14:sldId id="348"/>
            <p14:sldId id="349"/>
            <p14:sldId id="352"/>
            <p14:sldId id="350"/>
            <p14:sldId id="351"/>
            <p14:sldId id="353"/>
            <p14:sldId id="342"/>
            <p14:sldId id="354"/>
            <p14:sldId id="356"/>
            <p14:sldId id="357"/>
            <p14:sldId id="358"/>
            <p14:sldId id="359"/>
            <p14:sldId id="333"/>
            <p14:sldId id="343"/>
            <p14:sldId id="344"/>
            <p14:sldId id="3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734C7-7E91-48F0-AA99-F7F884F249AC}" v="9" dt="2023-08-17T14:15:14.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6" d="100"/>
          <a:sy n="126" d="100"/>
        </p:scale>
        <p:origin x="117"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9936D-AC13-41E3-9124-2C9F0B6A3178}" type="datetimeFigureOut">
              <a:rPr lang="en-IE" smtClean="0"/>
              <a:t>19/04/2024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89AC8-F6BE-494E-A440-90A18C96299F}" type="slidenum">
              <a:rPr lang="en-IE" smtClean="0"/>
              <a:t>‹#›</a:t>
            </a:fld>
            <a:endParaRPr lang="en-IE"/>
          </a:p>
        </p:txBody>
      </p:sp>
    </p:spTree>
    <p:extLst>
      <p:ext uri="{BB962C8B-B14F-4D97-AF65-F5344CB8AC3E}">
        <p14:creationId xmlns:p14="http://schemas.microsoft.com/office/powerpoint/2010/main" val="24049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6911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0576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8240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86525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1"/>
            <a:ext cx="12190392" cy="685643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48">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6675875" y="700326"/>
            <a:ext cx="4293987" cy="19895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37" b="0" i="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45280" y="6377940"/>
            <a:ext cx="3901440" cy="1662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609601" y="6377940"/>
            <a:ext cx="2804160" cy="1662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78240" y="6377941"/>
            <a:ext cx="2804160" cy="1661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IE" smtClean="0"/>
              <a:pPr/>
              <a:t>‹#›</a:t>
            </a:fld>
            <a:endParaRPr lang="en-IE" sz="1848">
              <a:latin typeface="Calibri"/>
              <a:ea typeface="Calibri"/>
              <a:cs typeface="Calibri"/>
              <a:sym typeface="Calibri"/>
            </a:endParaRPr>
          </a:p>
        </p:txBody>
      </p:sp>
    </p:spTree>
    <p:extLst>
      <p:ext uri="{BB962C8B-B14F-4D97-AF65-F5344CB8AC3E}">
        <p14:creationId xmlns:p14="http://schemas.microsoft.com/office/powerpoint/2010/main" val="26709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197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46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16242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80441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5664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9036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463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4575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332721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CCBD6-BA2A-21A9-7743-F5669B021512}"/>
              </a:ext>
            </a:extLst>
          </p:cNvPr>
          <p:cNvSpPr>
            <a:spLocks noGrp="1"/>
          </p:cNvSpPr>
          <p:nvPr>
            <p:ph type="ctrTitle"/>
          </p:nvPr>
        </p:nvSpPr>
        <p:spPr/>
        <p:txBody>
          <a:bodyPr/>
          <a:lstStyle/>
          <a:p>
            <a:r>
              <a:rPr lang="en-IE" dirty="0"/>
              <a:t>Blockchain Technologies and Applications</a:t>
            </a:r>
          </a:p>
        </p:txBody>
      </p:sp>
      <p:sp>
        <p:nvSpPr>
          <p:cNvPr id="8" name="Subtitle 7">
            <a:extLst>
              <a:ext uri="{FF2B5EF4-FFF2-40B4-BE49-F238E27FC236}">
                <a16:creationId xmlns:a16="http://schemas.microsoft.com/office/drawing/2014/main" id="{A2CD30BC-9B02-4FE6-B816-A6234D8DE576}"/>
              </a:ext>
            </a:extLst>
          </p:cNvPr>
          <p:cNvSpPr>
            <a:spLocks noGrp="1"/>
          </p:cNvSpPr>
          <p:nvPr>
            <p:ph type="subTitle" idx="1"/>
          </p:nvPr>
        </p:nvSpPr>
        <p:spPr/>
        <p:txBody>
          <a:bodyPr/>
          <a:lstStyle/>
          <a:p>
            <a:r>
              <a:rPr lang="en-IE" dirty="0"/>
              <a:t>ISE Block 8 – Week 3</a:t>
            </a:r>
          </a:p>
        </p:txBody>
      </p:sp>
    </p:spTree>
    <p:extLst>
      <p:ext uri="{BB962C8B-B14F-4D97-AF65-F5344CB8AC3E}">
        <p14:creationId xmlns:p14="http://schemas.microsoft.com/office/powerpoint/2010/main" val="349972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490786" y="1667968"/>
            <a:ext cx="10182992" cy="4185761"/>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mj-lt"/>
                <a:cs typeface="Courier New" panose="02070309020205020404" pitchFamily="49" charset="0"/>
              </a:rPr>
              <a:t>The rest of the ABI variable includes the following:</a:t>
            </a:r>
          </a:p>
          <a:p>
            <a:pPr marL="171450" indent="-171450">
              <a:buFont typeface="Arial" panose="020B0604020202020204" pitchFamily="34" charset="0"/>
              <a:buChar char="•"/>
            </a:pPr>
            <a:endParaRPr lang="en-US" sz="1400" dirty="0">
              <a:latin typeface="+mj-lt"/>
              <a:cs typeface="Courier New" panose="02070309020205020404" pitchFamily="49" charset="0"/>
            </a:endParaRPr>
          </a:p>
          <a:p>
            <a:pPr marL="171450" indent="-171450">
              <a:buFont typeface="Arial" panose="020B0604020202020204" pitchFamily="34" charset="0"/>
              <a:buChar char="•"/>
            </a:pPr>
            <a:r>
              <a:rPr lang="en-US" sz="1400" dirty="0">
                <a:latin typeface="Courier New" panose="02070309020205020404" pitchFamily="49" charset="0"/>
                <a:cs typeface="Courier New" panose="02070309020205020404" pitchFamily="49" charset="0"/>
              </a:rPr>
              <a:t>Constructor</a:t>
            </a:r>
            <a:endParaRPr lang="en-US" sz="1400" dirty="0">
              <a:latin typeface="+mj-lt"/>
              <a:cs typeface="Courier New" panose="02070309020205020404" pitchFamily="49" charset="0"/>
            </a:endParaRPr>
          </a:p>
          <a:p>
            <a:pPr marL="628650" lvl="1" indent="-171450">
              <a:buFont typeface="Arial" panose="020B0604020202020204" pitchFamily="34" charset="0"/>
              <a:buChar char="•"/>
            </a:pPr>
            <a:r>
              <a:rPr lang="en-US" sz="1400" dirty="0">
                <a:latin typeface="+mj-lt"/>
                <a:cs typeface="Courier New" panose="02070309020205020404" pitchFamily="49" charset="0"/>
              </a:rPr>
              <a:t>The constructor is a special function that is executed when the smart contract is deployed. In this case, the constructor takes one input, a string named name. It's not payable (meaning it can't receive Ether), and its state mutability is "</a:t>
            </a:r>
            <a:r>
              <a:rPr lang="en-US" sz="1400" dirty="0" err="1">
                <a:latin typeface="+mj-lt"/>
                <a:cs typeface="Courier New" panose="02070309020205020404" pitchFamily="49" charset="0"/>
              </a:rPr>
              <a:t>nonpayable</a:t>
            </a:r>
            <a:r>
              <a:rPr lang="en-US" sz="1400" dirty="0">
                <a:latin typeface="+mj-lt"/>
                <a:cs typeface="Courier New" panose="02070309020205020404" pitchFamily="49" charset="0"/>
              </a:rPr>
              <a:t>", which means it can't modify the contract's state.</a:t>
            </a:r>
          </a:p>
          <a:p>
            <a:pPr marL="171450" indent="-171450">
              <a:buFont typeface="Arial" panose="020B0604020202020204" pitchFamily="34" charset="0"/>
              <a:buChar char="•"/>
            </a:pPr>
            <a:endParaRPr lang="en-US" sz="1400" dirty="0">
              <a:latin typeface="+mj-lt"/>
              <a:cs typeface="Courier New" panose="02070309020205020404" pitchFamily="49" charset="0"/>
            </a:endParaRPr>
          </a:p>
          <a:p>
            <a:pPr marL="171450" indent="-171450">
              <a:buFont typeface="Arial" panose="020B0604020202020204" pitchFamily="34" charset="0"/>
              <a:buChar char="•"/>
            </a:pPr>
            <a:r>
              <a:rPr lang="en-US" sz="1400" dirty="0">
                <a:latin typeface="+mj-lt"/>
                <a:cs typeface="Courier New" panose="02070309020205020404" pitchFamily="49" charset="0"/>
              </a:rPr>
              <a:t>Increment Counter Function</a:t>
            </a:r>
          </a:p>
          <a:p>
            <a:pPr marL="628650" lvl="1" indent="-1714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incrementCounter</a:t>
            </a:r>
            <a:r>
              <a:rPr lang="en-US" sz="1400" dirty="0">
                <a:latin typeface="+mj-lt"/>
                <a:cs typeface="Courier New" panose="02070309020205020404" pitchFamily="49" charset="0"/>
              </a:rPr>
              <a:t> is a function that doesn't take any inputs and doesn't return any outputs. It's not payable and has "</a:t>
            </a:r>
            <a:r>
              <a:rPr lang="en-US" sz="1400" dirty="0" err="1">
                <a:latin typeface="+mj-lt"/>
                <a:cs typeface="Courier New" panose="02070309020205020404" pitchFamily="49" charset="0"/>
              </a:rPr>
              <a:t>nonpayable</a:t>
            </a:r>
            <a:r>
              <a:rPr lang="en-US" sz="1400" dirty="0">
                <a:latin typeface="+mj-lt"/>
                <a:cs typeface="Courier New" panose="02070309020205020404" pitchFamily="49" charset="0"/>
              </a:rPr>
              <a:t>" state mutability. This suggests that it modifies the state of the contract, likely by incrementing the counter variable.</a:t>
            </a:r>
          </a:p>
          <a:p>
            <a:pPr marL="171450" indent="-171450">
              <a:buFont typeface="Arial" panose="020B0604020202020204" pitchFamily="34" charset="0"/>
              <a:buChar char="•"/>
            </a:pPr>
            <a:endParaRPr lang="en-US" sz="1400" dirty="0">
              <a:latin typeface="+mj-lt"/>
              <a:cs typeface="Courier New" panose="02070309020205020404" pitchFamily="49" charset="0"/>
            </a:endParaRPr>
          </a:p>
          <a:p>
            <a:pPr marL="171450" indent="-171450">
              <a:buFont typeface="Arial" panose="020B0604020202020204" pitchFamily="34" charset="0"/>
              <a:buChar char="•"/>
            </a:pPr>
            <a:r>
              <a:rPr lang="en-US" sz="1400" dirty="0">
                <a:latin typeface="+mj-lt"/>
                <a:cs typeface="Courier New" panose="02070309020205020404" pitchFamily="49" charset="0"/>
              </a:rPr>
              <a:t>Decrement Counter Function</a:t>
            </a:r>
          </a:p>
          <a:p>
            <a:pPr marL="628650" lvl="1" indent="-171450">
              <a:buFont typeface="Arial" panose="020B0604020202020204" pitchFamily="34" charset="0"/>
              <a:buChar char="•"/>
            </a:pPr>
            <a:r>
              <a:rPr lang="en-US" sz="1400" dirty="0" err="1">
                <a:latin typeface="Courier New" panose="02070309020205020404" pitchFamily="49" charset="0"/>
                <a:cs typeface="Courier New" panose="02070309020205020404" pitchFamily="49" charset="0"/>
              </a:rPr>
              <a:t>decrementCounter</a:t>
            </a:r>
            <a:r>
              <a:rPr lang="en-US" sz="1400" dirty="0">
                <a:latin typeface="+mj-lt"/>
                <a:cs typeface="Courier New" panose="02070309020205020404" pitchFamily="49" charset="0"/>
              </a:rPr>
              <a:t> is similar to </a:t>
            </a:r>
            <a:r>
              <a:rPr lang="en-US" sz="1400" dirty="0" err="1">
                <a:latin typeface="Courier New" panose="02070309020205020404" pitchFamily="49" charset="0"/>
                <a:cs typeface="Courier New" panose="02070309020205020404" pitchFamily="49" charset="0"/>
              </a:rPr>
              <a:t>incrementCounter</a:t>
            </a:r>
            <a:r>
              <a:rPr lang="en-US" sz="1400" dirty="0">
                <a:latin typeface="+mj-lt"/>
                <a:cs typeface="Courier New" panose="02070309020205020404" pitchFamily="49" charset="0"/>
              </a:rPr>
              <a:t>, but it likely decrements the counter variable instead. Like </a:t>
            </a:r>
            <a:r>
              <a:rPr lang="en-US" sz="1400" dirty="0" err="1">
                <a:latin typeface="+mj-lt"/>
                <a:cs typeface="Courier New" panose="02070309020205020404" pitchFamily="49" charset="0"/>
              </a:rPr>
              <a:t>incrementCounter</a:t>
            </a:r>
            <a:r>
              <a:rPr lang="en-US" sz="1400" dirty="0">
                <a:latin typeface="+mj-lt"/>
                <a:cs typeface="Courier New" panose="02070309020205020404" pitchFamily="49" charset="0"/>
              </a:rPr>
              <a:t>, it doesn't take any inputs, doesn't return any outputs, is not payable, and has "</a:t>
            </a:r>
            <a:r>
              <a:rPr lang="en-US" sz="1400" dirty="0" err="1">
                <a:latin typeface="+mj-lt"/>
                <a:cs typeface="Courier New" panose="02070309020205020404" pitchFamily="49" charset="0"/>
              </a:rPr>
              <a:t>nonpayable</a:t>
            </a:r>
            <a:r>
              <a:rPr lang="en-US" sz="1400" dirty="0">
                <a:latin typeface="+mj-lt"/>
                <a:cs typeface="Courier New" panose="02070309020205020404" pitchFamily="49" charset="0"/>
              </a:rPr>
              <a:t>" state mutability.</a:t>
            </a:r>
          </a:p>
          <a:p>
            <a:pPr marL="171450" indent="-171450">
              <a:buFont typeface="Arial" panose="020B0604020202020204" pitchFamily="34" charset="0"/>
              <a:buChar char="•"/>
            </a:pPr>
            <a:endParaRPr lang="en-US" sz="1400" dirty="0">
              <a:latin typeface="+mj-lt"/>
              <a:cs typeface="Courier New" panose="02070309020205020404" pitchFamily="49" charset="0"/>
            </a:endParaRPr>
          </a:p>
          <a:p>
            <a:pPr marL="171450" indent="-171450">
              <a:buFont typeface="Arial" panose="020B0604020202020204" pitchFamily="34" charset="0"/>
              <a:buChar char="•"/>
            </a:pPr>
            <a:r>
              <a:rPr lang="en-US" sz="1400" dirty="0">
                <a:latin typeface="+mj-lt"/>
                <a:cs typeface="Courier New" panose="02070309020205020404" pitchFamily="49" charset="0"/>
              </a:rPr>
              <a:t>These functions and the constructor can be called on a contract instance created with </a:t>
            </a:r>
            <a:r>
              <a:rPr lang="en-US" sz="1400" dirty="0">
                <a:latin typeface="Courier New" panose="02070309020205020404" pitchFamily="49" charset="0"/>
                <a:cs typeface="Courier New" panose="02070309020205020404" pitchFamily="49" charset="0"/>
              </a:rPr>
              <a:t>web3.eth.Contract(ABI, </a:t>
            </a:r>
            <a:r>
              <a:rPr lang="en-US" sz="1400" dirty="0" err="1">
                <a:latin typeface="Courier New" panose="02070309020205020404" pitchFamily="49" charset="0"/>
                <a:cs typeface="Courier New" panose="02070309020205020404" pitchFamily="49" charset="0"/>
              </a:rPr>
              <a:t>contractAddress</a:t>
            </a:r>
            <a:r>
              <a:rPr lang="en-US" sz="1400" dirty="0">
                <a:latin typeface="Courier New" panose="02070309020205020404" pitchFamily="49" charset="0"/>
                <a:cs typeface="Courier New" panose="02070309020205020404" pitchFamily="49" charset="0"/>
              </a:rPr>
              <a:t>).</a:t>
            </a:r>
            <a:endParaRPr lang="en-IE"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8015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521121" y="2279013"/>
            <a:ext cx="10182992" cy="1754326"/>
          </a:xfrm>
          <a:prstGeom prst="rect">
            <a:avLst/>
          </a:prstGeom>
          <a:noFill/>
        </p:spPr>
        <p:txBody>
          <a:bodyPr wrap="square">
            <a:spAutoFit/>
          </a:bodyPr>
          <a:lstStyle/>
          <a:p>
            <a:pPr marL="171450" indent="-171450">
              <a:buFont typeface="Arial" panose="020B0604020202020204" pitchFamily="34" charset="0"/>
              <a:buChar char="•"/>
            </a:pPr>
            <a:r>
              <a:rPr lang="en-US" dirty="0">
                <a:latin typeface="+mj-lt"/>
                <a:cs typeface="Courier New" panose="02070309020205020404" pitchFamily="49" charset="0"/>
              </a:rPr>
              <a:t>Using an ABI allows you to interact with your smart contract on the chain in an intuitive way without having to deal directly with the binary interface over JSON RPC</a:t>
            </a:r>
          </a:p>
          <a:p>
            <a:pPr marL="171450" indent="-171450">
              <a:buFont typeface="Arial" panose="020B0604020202020204" pitchFamily="34" charset="0"/>
              <a:buChar char="•"/>
            </a:pPr>
            <a:endParaRPr lang="en-US" dirty="0">
              <a:latin typeface="+mj-lt"/>
              <a:cs typeface="Courier New" panose="02070309020205020404" pitchFamily="49" charset="0"/>
            </a:endParaRPr>
          </a:p>
          <a:p>
            <a:pPr marL="171450" indent="-171450">
              <a:buFont typeface="Arial" panose="020B0604020202020204" pitchFamily="34" charset="0"/>
              <a:buChar char="•"/>
            </a:pPr>
            <a:r>
              <a:rPr lang="en-US" dirty="0">
                <a:latin typeface="+mj-lt"/>
                <a:cs typeface="Courier New" panose="02070309020205020404" pitchFamily="49" charset="0"/>
              </a:rPr>
              <a:t>We will learn to do this in a future lecture</a:t>
            </a:r>
          </a:p>
          <a:p>
            <a:pPr marL="171450" indent="-171450">
              <a:buFont typeface="Arial" panose="020B0604020202020204" pitchFamily="34" charset="0"/>
              <a:buChar char="•"/>
            </a:pPr>
            <a:endParaRPr lang="en-US" dirty="0">
              <a:latin typeface="+mj-lt"/>
              <a:cs typeface="Courier New" panose="02070309020205020404" pitchFamily="49" charset="0"/>
            </a:endParaRPr>
          </a:p>
          <a:p>
            <a:pPr marL="171450" indent="-171450">
              <a:buFont typeface="Arial" panose="020B0604020202020204" pitchFamily="34" charset="0"/>
              <a:buChar char="•"/>
            </a:pPr>
            <a:r>
              <a:rPr lang="en-US" dirty="0">
                <a:latin typeface="+mj-lt"/>
                <a:cs typeface="Courier New" panose="02070309020205020404" pitchFamily="49" charset="0"/>
              </a:rPr>
              <a:t>Also, payable methods mentioned will be covered in a future lecture.</a:t>
            </a:r>
            <a:endParaRPr lang="en-IE"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73751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55FE-4D0F-0B63-FDA9-A237A00EF19E}"/>
              </a:ext>
            </a:extLst>
          </p:cNvPr>
          <p:cNvSpPr>
            <a:spLocks noGrp="1"/>
          </p:cNvSpPr>
          <p:nvPr>
            <p:ph type="title"/>
          </p:nvPr>
        </p:nvSpPr>
        <p:spPr/>
        <p:txBody>
          <a:bodyPr/>
          <a:lstStyle/>
          <a:p>
            <a:r>
              <a:rPr lang="en-IE" dirty="0"/>
              <a:t>What Happened in Tutorial 2 Code Samples -  CORS Issues?</a:t>
            </a:r>
          </a:p>
        </p:txBody>
      </p:sp>
      <p:sp>
        <p:nvSpPr>
          <p:cNvPr id="3" name="Content Placeholder 2">
            <a:extLst>
              <a:ext uri="{FF2B5EF4-FFF2-40B4-BE49-F238E27FC236}">
                <a16:creationId xmlns:a16="http://schemas.microsoft.com/office/drawing/2014/main" id="{9B3CEB7B-D7CC-3B9E-1A75-52B10CFE0716}"/>
              </a:ext>
            </a:extLst>
          </p:cNvPr>
          <p:cNvSpPr>
            <a:spLocks noGrp="1"/>
          </p:cNvSpPr>
          <p:nvPr>
            <p:ph idx="1"/>
          </p:nvPr>
        </p:nvSpPr>
        <p:spPr/>
        <p:txBody>
          <a:bodyPr/>
          <a:lstStyle/>
          <a:p>
            <a:r>
              <a:rPr lang="en-IE" dirty="0"/>
              <a:t>The nuclear option:</a:t>
            </a:r>
          </a:p>
          <a:p>
            <a:endParaRPr lang="en-IE" dirty="0"/>
          </a:p>
          <a:p>
            <a:r>
              <a:rPr lang="en-IE" sz="1800" dirty="0">
                <a:effectLst/>
                <a:latin typeface="Aptos" panose="020B0004020202020204" pitchFamily="34" charset="0"/>
                <a:ea typeface="Aptos" panose="020B0004020202020204" pitchFamily="34" charset="0"/>
                <a:cs typeface="Aptos" panose="020B0004020202020204" pitchFamily="34" charset="0"/>
              </a:rPr>
              <a:t>C:\Program Files\Google\Chrome\Application\chrome.exe </a:t>
            </a:r>
          </a:p>
          <a:p>
            <a:pPr marL="0" indent="0">
              <a:buNone/>
            </a:pPr>
            <a:r>
              <a:rPr lang="en-IE" sz="1800" dirty="0">
                <a:latin typeface="Aptos" panose="020B0004020202020204" pitchFamily="34" charset="0"/>
                <a:ea typeface="Aptos" panose="020B0004020202020204" pitchFamily="34" charset="0"/>
                <a:cs typeface="Aptos" panose="020B0004020202020204" pitchFamily="34" charset="0"/>
              </a:rPr>
              <a:t>		</a:t>
            </a:r>
            <a:r>
              <a:rPr lang="en-IE" sz="1800" dirty="0">
                <a:effectLst/>
                <a:latin typeface="Aptos" panose="020B0004020202020204" pitchFamily="34" charset="0"/>
                <a:ea typeface="Aptos" panose="020B0004020202020204" pitchFamily="34" charset="0"/>
                <a:cs typeface="Aptos" panose="020B0004020202020204" pitchFamily="34" charset="0"/>
              </a:rPr>
              <a:t> </a:t>
            </a:r>
            <a:r>
              <a:rPr lang="en-IE" sz="1800" b="1" dirty="0">
                <a:effectLst/>
                <a:latin typeface="Aptos" panose="020B0004020202020204" pitchFamily="34" charset="0"/>
                <a:ea typeface="Aptos" panose="020B0004020202020204" pitchFamily="34" charset="0"/>
                <a:cs typeface="Aptos" panose="020B0004020202020204" pitchFamily="34" charset="0"/>
              </a:rPr>
              <a:t>--disable-web-security --disable-</a:t>
            </a:r>
            <a:r>
              <a:rPr lang="en-IE" sz="1800" b="1" dirty="0" err="1">
                <a:effectLst/>
                <a:latin typeface="Aptos" panose="020B0004020202020204" pitchFamily="34" charset="0"/>
                <a:ea typeface="Aptos" panose="020B0004020202020204" pitchFamily="34" charset="0"/>
                <a:cs typeface="Aptos" panose="020B0004020202020204" pitchFamily="34" charset="0"/>
              </a:rPr>
              <a:t>gpu</a:t>
            </a:r>
            <a:r>
              <a:rPr lang="en-IE" sz="1800" b="1" dirty="0">
                <a:effectLst/>
                <a:latin typeface="Aptos" panose="020B0004020202020204" pitchFamily="34" charset="0"/>
                <a:ea typeface="Aptos" panose="020B0004020202020204" pitchFamily="34" charset="0"/>
                <a:cs typeface="Aptos" panose="020B0004020202020204" pitchFamily="34" charset="0"/>
              </a:rPr>
              <a:t> -incognito</a:t>
            </a:r>
          </a:p>
          <a:p>
            <a:endParaRPr lang="en-IE" dirty="0"/>
          </a:p>
          <a:p>
            <a:r>
              <a:rPr lang="en-IE" dirty="0"/>
              <a:t>You could also try other </a:t>
            </a:r>
            <a:r>
              <a:rPr lang="en-IE" dirty="0" err="1"/>
              <a:t>Sepolia</a:t>
            </a:r>
            <a:r>
              <a:rPr lang="en-IE" dirty="0"/>
              <a:t> public endpoints</a:t>
            </a:r>
          </a:p>
          <a:p>
            <a:r>
              <a:rPr lang="en-IE" dirty="0"/>
              <a:t>Happening because the endpoint is a façade with many servers behind it.  One is misconfigured.</a:t>
            </a:r>
          </a:p>
        </p:txBody>
      </p:sp>
      <p:sp>
        <p:nvSpPr>
          <p:cNvPr id="4" name="Date Placeholder 3">
            <a:extLst>
              <a:ext uri="{FF2B5EF4-FFF2-40B4-BE49-F238E27FC236}">
                <a16:creationId xmlns:a16="http://schemas.microsoft.com/office/drawing/2014/main" id="{F9DDBAF1-8CE5-80DC-9002-A8EFE0010A90}"/>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52371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Consensus Mechanisms</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800337" y="1321763"/>
            <a:ext cx="10515600" cy="3680991"/>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gn="l"/>
            <a:r>
              <a:rPr lang="en-US" sz="1600" b="1" i="0" dirty="0">
                <a:solidFill>
                  <a:schemeClr val="tx1"/>
                </a:solidFill>
                <a:effectLst/>
                <a:latin typeface="+mn-lt"/>
              </a:rPr>
              <a:t>Public vs. Constant Functions</a:t>
            </a:r>
            <a:endParaRPr lang="en-US" sz="1600" b="0" i="0" dirty="0">
              <a:solidFill>
                <a:schemeClr val="tx1"/>
              </a:solidFill>
              <a:effectLst/>
              <a:latin typeface="+mn-lt"/>
            </a:endParaRPr>
          </a:p>
          <a:p>
            <a:pPr algn="l">
              <a:buFont typeface="Arial" panose="020B0604020202020204" pitchFamily="34" charset="0"/>
              <a:buChar char="•"/>
            </a:pPr>
            <a:r>
              <a:rPr lang="en-US" sz="1600" b="0" i="0" dirty="0" err="1">
                <a:solidFill>
                  <a:schemeClr val="tx1"/>
                </a:solidFill>
                <a:effectLst/>
                <a:latin typeface="+mn-lt"/>
              </a:rPr>
              <a:t>contractName</a:t>
            </a:r>
            <a:r>
              <a:rPr lang="en-US" sz="1600" b="0" i="0" dirty="0">
                <a:solidFill>
                  <a:schemeClr val="tx1"/>
                </a:solidFill>
                <a:effectLst/>
                <a:latin typeface="+mn-lt"/>
              </a:rPr>
              <a:t> is a public function. </a:t>
            </a:r>
          </a:p>
          <a:p>
            <a:pPr algn="l">
              <a:buFont typeface="Arial" panose="020B0604020202020204" pitchFamily="34" charset="0"/>
              <a:buChar char="•"/>
            </a:pPr>
            <a:r>
              <a:rPr lang="en-US" sz="1600" b="0" i="0" dirty="0">
                <a:solidFill>
                  <a:schemeClr val="tx1"/>
                </a:solidFill>
                <a:effectLst/>
                <a:latin typeface="+mn-lt"/>
              </a:rPr>
              <a:t>counter is a constant function. ()</a:t>
            </a:r>
          </a:p>
          <a:p>
            <a:pPr algn="l">
              <a:buFont typeface="Arial" panose="020B0604020202020204" pitchFamily="34" charset="0"/>
              <a:buChar char="•"/>
            </a:pPr>
            <a:r>
              <a:rPr lang="en-US" sz="1600" b="0" i="0" dirty="0">
                <a:solidFill>
                  <a:schemeClr val="tx1"/>
                </a:solidFill>
                <a:effectLst/>
                <a:latin typeface="+mn-lt"/>
              </a:rPr>
              <a:t>A constant function cannot modify the contract's state. ()</a:t>
            </a:r>
          </a:p>
          <a:p>
            <a:pPr algn="l"/>
            <a:r>
              <a:rPr lang="en-US" sz="1600" b="1" i="0" dirty="0">
                <a:solidFill>
                  <a:schemeClr val="tx1"/>
                </a:solidFill>
                <a:effectLst/>
                <a:latin typeface="+mn-lt"/>
              </a:rPr>
              <a:t>ABI (Application Binary Interface)</a:t>
            </a:r>
            <a:endParaRPr lang="en-US" sz="1600" b="0" i="0" dirty="0">
              <a:solidFill>
                <a:schemeClr val="tx1"/>
              </a:solidFill>
              <a:effectLst/>
              <a:latin typeface="+mn-lt"/>
            </a:endParaRPr>
          </a:p>
          <a:p>
            <a:pPr algn="l">
              <a:buFont typeface="Arial" panose="020B0604020202020204" pitchFamily="34" charset="0"/>
              <a:buChar char="•"/>
            </a:pPr>
            <a:r>
              <a:rPr lang="en-US" sz="1600" b="0" i="0" dirty="0">
                <a:solidFill>
                  <a:schemeClr val="tx1"/>
                </a:solidFill>
                <a:effectLst/>
                <a:latin typeface="+mn-lt"/>
              </a:rPr>
              <a:t>ABI is an array of JSON objects. ()</a:t>
            </a:r>
          </a:p>
          <a:p>
            <a:pPr algn="l">
              <a:buFont typeface="Arial" panose="020B0604020202020204" pitchFamily="34" charset="0"/>
              <a:buChar char="•"/>
            </a:pPr>
            <a:r>
              <a:rPr lang="en-US" sz="1600" b="0" i="0" dirty="0">
                <a:solidFill>
                  <a:schemeClr val="tx1"/>
                </a:solidFill>
                <a:effectLst/>
                <a:latin typeface="+mn-lt"/>
              </a:rPr>
              <a:t>ABI defines how to interact with a smart contract. ()</a:t>
            </a:r>
          </a:p>
          <a:p>
            <a:pPr algn="l">
              <a:buFont typeface="Arial" panose="020B0604020202020204" pitchFamily="34" charset="0"/>
              <a:buChar char="•"/>
            </a:pPr>
            <a:r>
              <a:rPr lang="en-US" sz="1600" b="0" i="0" dirty="0">
                <a:solidFill>
                  <a:schemeClr val="tx1"/>
                </a:solidFill>
                <a:effectLst/>
                <a:latin typeface="+mn-lt"/>
              </a:rPr>
              <a:t>ABI is used to create a new contract instance. ()</a:t>
            </a:r>
          </a:p>
          <a:p>
            <a:pPr algn="l"/>
            <a:r>
              <a:rPr lang="en-US" sz="1600" b="1" i="0" dirty="0">
                <a:solidFill>
                  <a:schemeClr val="tx1"/>
                </a:solidFill>
                <a:effectLst/>
                <a:latin typeface="+mn-lt"/>
              </a:rPr>
              <a:t>Constructor</a:t>
            </a:r>
            <a:endParaRPr lang="en-US" sz="1600" b="0" i="0" dirty="0">
              <a:solidFill>
                <a:schemeClr val="tx1"/>
              </a:solidFill>
              <a:effectLst/>
              <a:latin typeface="+mn-lt"/>
            </a:endParaRPr>
          </a:p>
          <a:p>
            <a:pPr algn="l">
              <a:buFont typeface="Arial" panose="020B0604020202020204" pitchFamily="34" charset="0"/>
              <a:buChar char="•"/>
            </a:pPr>
            <a:r>
              <a:rPr lang="en-US" sz="1600" b="0" i="0" dirty="0">
                <a:solidFill>
                  <a:schemeClr val="tx1"/>
                </a:solidFill>
                <a:effectLst/>
                <a:latin typeface="+mn-lt"/>
              </a:rPr>
              <a:t>The constructor is a special function executed when the contract is deployed. ()</a:t>
            </a:r>
          </a:p>
          <a:p>
            <a:pPr algn="l">
              <a:buFont typeface="Arial" panose="020B0604020202020204" pitchFamily="34" charset="0"/>
              <a:buChar char="•"/>
            </a:pPr>
            <a:r>
              <a:rPr lang="en-US" sz="1600" b="0" i="0" dirty="0">
                <a:solidFill>
                  <a:schemeClr val="tx1"/>
                </a:solidFill>
                <a:effectLst/>
                <a:latin typeface="+mn-lt"/>
              </a:rPr>
              <a:t>The constructor in this example takes one string argument named name. ()</a:t>
            </a:r>
          </a:p>
          <a:p>
            <a:pPr algn="l"/>
            <a:r>
              <a:rPr lang="en-US" sz="1600" b="1" i="0" dirty="0" err="1">
                <a:solidFill>
                  <a:schemeClr val="tx1"/>
                </a:solidFill>
                <a:effectLst/>
                <a:latin typeface="+mn-lt"/>
              </a:rPr>
              <a:t>incrementCounter</a:t>
            </a:r>
            <a:r>
              <a:rPr lang="en-US" sz="1600" b="1" i="0" dirty="0">
                <a:solidFill>
                  <a:schemeClr val="tx1"/>
                </a:solidFill>
                <a:effectLst/>
                <a:latin typeface="+mn-lt"/>
              </a:rPr>
              <a:t> and </a:t>
            </a:r>
            <a:r>
              <a:rPr lang="en-US" sz="1600" b="1" i="0" dirty="0" err="1">
                <a:solidFill>
                  <a:schemeClr val="tx1"/>
                </a:solidFill>
                <a:effectLst/>
                <a:latin typeface="+mn-lt"/>
              </a:rPr>
              <a:t>decrementCounter</a:t>
            </a:r>
            <a:r>
              <a:rPr lang="en-US" sz="1600" b="1" i="0" dirty="0">
                <a:solidFill>
                  <a:schemeClr val="tx1"/>
                </a:solidFill>
                <a:effectLst/>
                <a:latin typeface="+mn-lt"/>
              </a:rPr>
              <a:t> Functions</a:t>
            </a:r>
            <a:endParaRPr lang="en-US" sz="1600" b="0" i="0" dirty="0">
              <a:solidFill>
                <a:schemeClr val="tx1"/>
              </a:solidFill>
              <a:effectLst/>
              <a:latin typeface="+mn-lt"/>
            </a:endParaRPr>
          </a:p>
          <a:p>
            <a:pPr algn="l">
              <a:buFont typeface="Arial" panose="020B0604020202020204" pitchFamily="34" charset="0"/>
              <a:buChar char="•"/>
            </a:pPr>
            <a:r>
              <a:rPr lang="en-US" sz="1600" b="0" i="0" dirty="0">
                <a:solidFill>
                  <a:schemeClr val="tx1"/>
                </a:solidFill>
                <a:effectLst/>
                <a:latin typeface="+mn-lt"/>
              </a:rPr>
              <a:t>These functions modify the state of the contract. ()</a:t>
            </a:r>
          </a:p>
          <a:p>
            <a:pPr algn="l">
              <a:buFont typeface="Arial" panose="020B0604020202020204" pitchFamily="34" charset="0"/>
              <a:buChar char="•"/>
            </a:pPr>
            <a:r>
              <a:rPr lang="en-US" sz="1600" b="0" i="0" dirty="0">
                <a:solidFill>
                  <a:schemeClr val="tx1"/>
                </a:solidFill>
                <a:effectLst/>
                <a:latin typeface="+mn-lt"/>
              </a:rPr>
              <a:t>These functions take inputs and return outputs. ()</a:t>
            </a:r>
          </a:p>
          <a:p>
            <a:pPr algn="l"/>
            <a:r>
              <a:rPr lang="en-US" sz="1600" b="1" i="0" dirty="0">
                <a:solidFill>
                  <a:schemeClr val="tx1"/>
                </a:solidFill>
                <a:effectLst/>
                <a:latin typeface="+mn-lt"/>
              </a:rPr>
              <a:t>ABI allows you to:</a:t>
            </a:r>
            <a:endParaRPr lang="en-US" sz="1600" b="0" i="0" dirty="0">
              <a:solidFill>
                <a:schemeClr val="tx1"/>
              </a:solidFill>
              <a:effectLst/>
              <a:latin typeface="+mn-lt"/>
            </a:endParaRPr>
          </a:p>
          <a:p>
            <a:pPr algn="l">
              <a:buFont typeface="Arial" panose="020B0604020202020204" pitchFamily="34" charset="0"/>
              <a:buChar char="•"/>
            </a:pPr>
            <a:r>
              <a:rPr lang="en-US" sz="1600" b="0" i="0" dirty="0">
                <a:solidFill>
                  <a:schemeClr val="tx1"/>
                </a:solidFill>
                <a:effectLst/>
                <a:latin typeface="+mn-lt"/>
              </a:rPr>
              <a:t>Interact with a smart contract without dealing directly with binary interface. ()</a:t>
            </a:r>
          </a:p>
        </p:txBody>
      </p:sp>
    </p:spTree>
    <p:extLst>
      <p:ext uri="{BB962C8B-B14F-4D97-AF65-F5344CB8AC3E}">
        <p14:creationId xmlns:p14="http://schemas.microsoft.com/office/powerpoint/2010/main" val="48633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Consensus Mechanisms</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515704" y="1780754"/>
            <a:ext cx="10800233"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l">
              <a:buNone/>
            </a:pPr>
            <a:r>
              <a:rPr lang="en-US" sz="2400" b="1" i="0" dirty="0">
                <a:solidFill>
                  <a:srgbClr val="111111"/>
                </a:solidFill>
                <a:effectLst/>
                <a:highlight>
                  <a:srgbClr val="F5F5F5"/>
                </a:highlight>
                <a:latin typeface="+mn-lt"/>
              </a:rPr>
              <a:t>Consensus Mechanisms</a:t>
            </a:r>
            <a:r>
              <a:rPr lang="en-US" sz="2400" b="0" i="0" dirty="0">
                <a:solidFill>
                  <a:srgbClr val="111111"/>
                </a:solidFill>
                <a:effectLst/>
                <a:highlight>
                  <a:srgbClr val="F5F5F5"/>
                </a:highlight>
                <a:latin typeface="+mn-lt"/>
              </a:rPr>
              <a:t>: Algorithms that help all nodes in a blockchain network to agree on the contents of the blockchain.</a:t>
            </a:r>
          </a:p>
          <a:p>
            <a:pPr marL="0" indent="0" algn="l">
              <a:buNone/>
            </a:pPr>
            <a:r>
              <a:rPr lang="en-US" sz="2400" b="1" i="0" dirty="0">
                <a:solidFill>
                  <a:srgbClr val="111111"/>
                </a:solidFill>
                <a:effectLst/>
                <a:highlight>
                  <a:srgbClr val="F5F5F5"/>
                </a:highlight>
                <a:latin typeface="+mn-lt"/>
              </a:rPr>
              <a:t>Purpose</a:t>
            </a:r>
            <a:r>
              <a:rPr lang="en-US" sz="2400" b="0" i="0" dirty="0">
                <a:solidFill>
                  <a:srgbClr val="111111"/>
                </a:solidFill>
                <a:effectLst/>
                <a:highlight>
                  <a:srgbClr val="F5F5F5"/>
                </a:highlight>
                <a:latin typeface="+mn-lt"/>
              </a:rPr>
              <a:t>: The main purpose of consensus mechanisms is to maintain the integrity and security of the blockchain.</a:t>
            </a:r>
          </a:p>
          <a:p>
            <a:pPr marL="0" indent="0" algn="l">
              <a:buNone/>
            </a:pPr>
            <a:r>
              <a:rPr lang="en-US" sz="2400" b="1" i="0" dirty="0">
                <a:solidFill>
                  <a:srgbClr val="111111"/>
                </a:solidFill>
                <a:effectLst/>
                <a:highlight>
                  <a:srgbClr val="F5F5F5"/>
                </a:highlight>
                <a:latin typeface="+mn-lt"/>
              </a:rPr>
              <a:t>Decentralization</a:t>
            </a:r>
            <a:r>
              <a:rPr lang="en-US" sz="2400" b="0" i="0" dirty="0">
                <a:solidFill>
                  <a:srgbClr val="111111"/>
                </a:solidFill>
                <a:effectLst/>
                <a:highlight>
                  <a:srgbClr val="F5F5F5"/>
                </a:highlight>
                <a:latin typeface="+mn-lt"/>
              </a:rPr>
              <a:t>: Consensus mechanisms enable decentralization by allowing multiple nodes to validate transactions.</a:t>
            </a:r>
          </a:p>
        </p:txBody>
      </p:sp>
    </p:spTree>
    <p:extLst>
      <p:ext uri="{BB962C8B-B14F-4D97-AF65-F5344CB8AC3E}">
        <p14:creationId xmlns:p14="http://schemas.microsoft.com/office/powerpoint/2010/main" val="87003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Consensus Mechanisms</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800337" y="1780754"/>
            <a:ext cx="4664395"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b="0" i="0" dirty="0">
                <a:solidFill>
                  <a:srgbClr val="111111"/>
                </a:solidFill>
                <a:effectLst/>
                <a:highlight>
                  <a:srgbClr val="F5F5F5"/>
                </a:highlight>
                <a:latin typeface="+mn-lt"/>
              </a:rPr>
              <a:t>Many, many, many </a:t>
            </a:r>
            <a:r>
              <a:rPr lang="en-US" sz="2800" dirty="0">
                <a:solidFill>
                  <a:srgbClr val="111111"/>
                </a:solidFill>
                <a:highlight>
                  <a:srgbClr val="F5F5F5"/>
                </a:highlight>
                <a:latin typeface="+mn-lt"/>
              </a:rPr>
              <a:t>t</a:t>
            </a:r>
            <a:r>
              <a:rPr lang="en-US" sz="2800" b="0" i="0" dirty="0">
                <a:solidFill>
                  <a:srgbClr val="111111"/>
                </a:solidFill>
                <a:effectLst/>
                <a:highlight>
                  <a:srgbClr val="F5F5F5"/>
                </a:highlight>
                <a:latin typeface="+mn-lt"/>
              </a:rPr>
              <a:t>ypes:</a:t>
            </a:r>
          </a:p>
          <a:p>
            <a:r>
              <a:rPr lang="en-US" sz="1800" b="0" i="0" dirty="0">
                <a:solidFill>
                  <a:srgbClr val="111111"/>
                </a:solidFill>
                <a:effectLst/>
                <a:highlight>
                  <a:srgbClr val="F5F5F5"/>
                </a:highlight>
                <a:latin typeface="+mn-lt"/>
              </a:rPr>
              <a:t>Proof of Work (</a:t>
            </a:r>
            <a:r>
              <a:rPr lang="en-US" sz="1800" b="0" i="0" dirty="0" err="1">
                <a:solidFill>
                  <a:srgbClr val="111111"/>
                </a:solidFill>
                <a:effectLst/>
                <a:highlight>
                  <a:srgbClr val="F5F5F5"/>
                </a:highlight>
                <a:latin typeface="+mn-lt"/>
              </a:rPr>
              <a:t>PoW</a:t>
            </a:r>
            <a:r>
              <a:rPr lang="en-US" sz="1800" b="0" i="0" dirty="0">
                <a:solidFill>
                  <a:srgbClr val="111111"/>
                </a:solidFill>
                <a:effectLst/>
                <a:highlight>
                  <a:srgbClr val="F5F5F5"/>
                </a:highlight>
                <a:latin typeface="+mn-lt"/>
              </a:rPr>
              <a:t>)</a:t>
            </a:r>
          </a:p>
          <a:p>
            <a:r>
              <a:rPr lang="en-US" sz="1800" b="0" i="0" dirty="0">
                <a:solidFill>
                  <a:srgbClr val="111111"/>
                </a:solidFill>
                <a:effectLst/>
                <a:highlight>
                  <a:srgbClr val="F5F5F5"/>
                </a:highlight>
                <a:latin typeface="+mn-lt"/>
              </a:rPr>
              <a:t>Proof of Stake (</a:t>
            </a:r>
            <a:r>
              <a:rPr lang="en-US" sz="1800" b="0" i="0" dirty="0" err="1">
                <a:solidFill>
                  <a:srgbClr val="111111"/>
                </a:solidFill>
                <a:effectLst/>
                <a:highlight>
                  <a:srgbClr val="F5F5F5"/>
                </a:highlight>
                <a:latin typeface="+mn-lt"/>
              </a:rPr>
              <a:t>PoS</a:t>
            </a:r>
            <a:r>
              <a:rPr lang="en-US" sz="1800" b="0" i="0" dirty="0">
                <a:solidFill>
                  <a:srgbClr val="111111"/>
                </a:solidFill>
                <a:effectLst/>
                <a:highlight>
                  <a:srgbClr val="F5F5F5"/>
                </a:highlight>
                <a:latin typeface="+mn-lt"/>
              </a:rPr>
              <a:t>)</a:t>
            </a:r>
          </a:p>
          <a:p>
            <a:r>
              <a:rPr lang="en-US" sz="1800" b="0" i="0" dirty="0">
                <a:solidFill>
                  <a:srgbClr val="111111"/>
                </a:solidFill>
                <a:effectLst/>
                <a:highlight>
                  <a:srgbClr val="F5F5F5"/>
                </a:highlight>
                <a:latin typeface="+mn-lt"/>
              </a:rPr>
              <a:t>Delegated Proof of Stake (</a:t>
            </a:r>
            <a:r>
              <a:rPr lang="en-US" sz="1800" b="0" i="0" dirty="0" err="1">
                <a:solidFill>
                  <a:srgbClr val="111111"/>
                </a:solidFill>
                <a:effectLst/>
                <a:highlight>
                  <a:srgbClr val="F5F5F5"/>
                </a:highlight>
                <a:latin typeface="+mn-lt"/>
              </a:rPr>
              <a:t>DPoS</a:t>
            </a:r>
            <a:r>
              <a:rPr lang="en-US" sz="1800" b="0" i="0" dirty="0">
                <a:solidFill>
                  <a:srgbClr val="111111"/>
                </a:solidFill>
                <a:effectLst/>
                <a:highlight>
                  <a:srgbClr val="F5F5F5"/>
                </a:highlight>
                <a:latin typeface="+mn-lt"/>
              </a:rPr>
              <a:t>)</a:t>
            </a:r>
          </a:p>
          <a:p>
            <a:r>
              <a:rPr lang="en-US" sz="1800" b="0" i="0" dirty="0">
                <a:solidFill>
                  <a:srgbClr val="111111"/>
                </a:solidFill>
                <a:effectLst/>
                <a:highlight>
                  <a:srgbClr val="F5F5F5"/>
                </a:highlight>
                <a:latin typeface="+mn-lt"/>
              </a:rPr>
              <a:t>Liquid Proof of Stake (</a:t>
            </a:r>
            <a:r>
              <a:rPr lang="en-US" sz="1800" b="0" i="0" dirty="0" err="1">
                <a:solidFill>
                  <a:srgbClr val="111111"/>
                </a:solidFill>
                <a:effectLst/>
                <a:highlight>
                  <a:srgbClr val="F5F5F5"/>
                </a:highlight>
                <a:latin typeface="+mn-lt"/>
              </a:rPr>
              <a:t>LPoS</a:t>
            </a:r>
            <a:r>
              <a:rPr lang="en-US" sz="1800" b="0" i="0" dirty="0">
                <a:solidFill>
                  <a:srgbClr val="111111"/>
                </a:solidFill>
                <a:effectLst/>
                <a:highlight>
                  <a:srgbClr val="F5F5F5"/>
                </a:highlight>
                <a:latin typeface="+mn-lt"/>
              </a:rPr>
              <a:t>)</a:t>
            </a:r>
          </a:p>
          <a:p>
            <a:r>
              <a:rPr lang="en-US" sz="1800" b="0" i="0" dirty="0">
                <a:solidFill>
                  <a:srgbClr val="111111"/>
                </a:solidFill>
                <a:effectLst/>
                <a:highlight>
                  <a:srgbClr val="F5F5F5"/>
                </a:highlight>
                <a:latin typeface="+mn-lt"/>
              </a:rPr>
              <a:t>Pure Proof of Stake (</a:t>
            </a:r>
            <a:r>
              <a:rPr lang="en-US" sz="1800" b="0" i="0" dirty="0" err="1">
                <a:solidFill>
                  <a:srgbClr val="111111"/>
                </a:solidFill>
                <a:effectLst/>
                <a:highlight>
                  <a:srgbClr val="F5F5F5"/>
                </a:highlight>
                <a:latin typeface="+mn-lt"/>
              </a:rPr>
              <a:t>PPoS</a:t>
            </a:r>
            <a:r>
              <a:rPr lang="en-US" sz="1800" b="0" i="0" dirty="0">
                <a:solidFill>
                  <a:srgbClr val="111111"/>
                </a:solidFill>
                <a:effectLst/>
                <a:highlight>
                  <a:srgbClr val="F5F5F5"/>
                </a:highlight>
                <a:latin typeface="+mn-lt"/>
              </a:rPr>
              <a:t>)</a:t>
            </a:r>
          </a:p>
          <a:p>
            <a:r>
              <a:rPr lang="en-US" sz="1800" b="0" i="0" dirty="0">
                <a:solidFill>
                  <a:srgbClr val="111111"/>
                </a:solidFill>
                <a:effectLst/>
                <a:highlight>
                  <a:srgbClr val="F5F5F5"/>
                </a:highlight>
                <a:latin typeface="+mn-lt"/>
              </a:rPr>
              <a:t>Bonded Proof of Stake (</a:t>
            </a:r>
            <a:r>
              <a:rPr lang="en-US" sz="1800" b="0" i="0" dirty="0" err="1">
                <a:solidFill>
                  <a:srgbClr val="111111"/>
                </a:solidFill>
                <a:effectLst/>
                <a:highlight>
                  <a:srgbClr val="F5F5F5"/>
                </a:highlight>
                <a:latin typeface="+mn-lt"/>
              </a:rPr>
              <a:t>BPoS</a:t>
            </a:r>
            <a:r>
              <a:rPr lang="en-US" sz="1800" b="0" i="0" dirty="0">
                <a:solidFill>
                  <a:srgbClr val="111111"/>
                </a:solidFill>
                <a:effectLst/>
                <a:highlight>
                  <a:srgbClr val="F5F5F5"/>
                </a:highlight>
                <a:latin typeface="+mn-lt"/>
              </a:rPr>
              <a:t>)</a:t>
            </a:r>
          </a:p>
          <a:p>
            <a:r>
              <a:rPr lang="en-US" sz="1800" b="0" i="0" dirty="0">
                <a:solidFill>
                  <a:srgbClr val="111111"/>
                </a:solidFill>
                <a:effectLst/>
                <a:highlight>
                  <a:srgbClr val="F5F5F5"/>
                </a:highlight>
                <a:latin typeface="+mn-lt"/>
              </a:rPr>
              <a:t>Nominated Proof of Stake (</a:t>
            </a:r>
            <a:r>
              <a:rPr lang="en-US" sz="1800" b="0" i="0" dirty="0" err="1">
                <a:solidFill>
                  <a:srgbClr val="111111"/>
                </a:solidFill>
                <a:effectLst/>
                <a:highlight>
                  <a:srgbClr val="F5F5F5"/>
                </a:highlight>
                <a:latin typeface="+mn-lt"/>
              </a:rPr>
              <a:t>NPoS</a:t>
            </a:r>
            <a:r>
              <a:rPr lang="en-US" sz="1800" b="0" i="0" dirty="0">
                <a:solidFill>
                  <a:srgbClr val="111111"/>
                </a:solidFill>
                <a:effectLst/>
                <a:highlight>
                  <a:srgbClr val="F5F5F5"/>
                </a:highlight>
                <a:latin typeface="+mn-lt"/>
              </a:rPr>
              <a:t>)</a:t>
            </a:r>
          </a:p>
          <a:p>
            <a:r>
              <a:rPr lang="en-US" sz="1800" b="0" i="0" dirty="0">
                <a:solidFill>
                  <a:srgbClr val="111111"/>
                </a:solidFill>
                <a:effectLst/>
                <a:highlight>
                  <a:srgbClr val="F5F5F5"/>
                </a:highlight>
                <a:latin typeface="+mn-lt"/>
              </a:rPr>
              <a:t>Hybrid Proof of Stake (</a:t>
            </a:r>
            <a:r>
              <a:rPr lang="en-US" sz="1800" b="0" i="0" dirty="0" err="1">
                <a:solidFill>
                  <a:srgbClr val="111111"/>
                </a:solidFill>
                <a:effectLst/>
                <a:highlight>
                  <a:srgbClr val="F5F5F5"/>
                </a:highlight>
                <a:latin typeface="+mn-lt"/>
              </a:rPr>
              <a:t>HPoS</a:t>
            </a:r>
            <a:r>
              <a:rPr lang="en-US" sz="1800" b="0" i="0" dirty="0">
                <a:solidFill>
                  <a:srgbClr val="111111"/>
                </a:solidFill>
                <a:effectLst/>
                <a:highlight>
                  <a:srgbClr val="F5F5F5"/>
                </a:highlight>
                <a:latin typeface="+mn-lt"/>
              </a:rPr>
              <a:t>)</a:t>
            </a:r>
          </a:p>
          <a:p>
            <a:r>
              <a:rPr lang="en-US" sz="1800" b="0" i="0" dirty="0" err="1">
                <a:solidFill>
                  <a:srgbClr val="111111"/>
                </a:solidFill>
                <a:effectLst/>
                <a:highlight>
                  <a:srgbClr val="F5F5F5"/>
                </a:highlight>
                <a:latin typeface="+mn-lt"/>
              </a:rPr>
              <a:t>Thresholded</a:t>
            </a:r>
            <a:r>
              <a:rPr lang="en-US" sz="1800" b="0" i="0" dirty="0">
                <a:solidFill>
                  <a:srgbClr val="111111"/>
                </a:solidFill>
                <a:effectLst/>
                <a:highlight>
                  <a:srgbClr val="F5F5F5"/>
                </a:highlight>
                <a:latin typeface="+mn-lt"/>
              </a:rPr>
              <a:t> Proof of Stake (</a:t>
            </a:r>
            <a:r>
              <a:rPr lang="en-US" sz="1800" b="0" i="0" dirty="0" err="1">
                <a:solidFill>
                  <a:srgbClr val="111111"/>
                </a:solidFill>
                <a:effectLst/>
                <a:highlight>
                  <a:srgbClr val="F5F5F5"/>
                </a:highlight>
                <a:latin typeface="+mn-lt"/>
              </a:rPr>
              <a:t>TPoS</a:t>
            </a:r>
            <a:r>
              <a:rPr lang="en-US" sz="1800" b="0" i="0" dirty="0">
                <a:solidFill>
                  <a:srgbClr val="111111"/>
                </a:solidFill>
                <a:effectLst/>
                <a:highlight>
                  <a:srgbClr val="F5F5F5"/>
                </a:highlight>
                <a:latin typeface="+mn-lt"/>
              </a:rPr>
              <a:t>)</a:t>
            </a:r>
          </a:p>
          <a:p>
            <a:r>
              <a:rPr lang="en-US" sz="1800" dirty="0">
                <a:solidFill>
                  <a:srgbClr val="111111"/>
                </a:solidFill>
                <a:highlight>
                  <a:srgbClr val="F5F5F5"/>
                </a:highlight>
                <a:latin typeface="+mn-lt"/>
              </a:rPr>
              <a:t>Proof of Space (Chia)</a:t>
            </a:r>
            <a:endParaRPr lang="en-US" sz="1800" b="0" i="0" dirty="0">
              <a:solidFill>
                <a:srgbClr val="111111"/>
              </a:solidFill>
              <a:effectLst/>
              <a:highlight>
                <a:srgbClr val="F5F5F5"/>
              </a:highlight>
              <a:latin typeface="+mn-lt"/>
            </a:endParaRPr>
          </a:p>
          <a:p>
            <a:endParaRPr lang="en-US" sz="1800" b="0" i="0" dirty="0">
              <a:solidFill>
                <a:srgbClr val="111111"/>
              </a:solidFill>
              <a:effectLst/>
              <a:highlight>
                <a:srgbClr val="F5F5F5"/>
              </a:highlight>
              <a:latin typeface="+mn-lt"/>
            </a:endParaRPr>
          </a:p>
          <a:p>
            <a:endParaRPr lang="en-US" sz="1800" b="0" i="0" dirty="0">
              <a:solidFill>
                <a:srgbClr val="111111"/>
              </a:solidFill>
              <a:effectLst/>
              <a:highlight>
                <a:srgbClr val="F5F5F5"/>
              </a:highlight>
              <a:latin typeface="+mn-lt"/>
            </a:endParaRPr>
          </a:p>
        </p:txBody>
      </p:sp>
      <p:sp>
        <p:nvSpPr>
          <p:cNvPr id="4" name="TextBox 3">
            <a:extLst>
              <a:ext uri="{FF2B5EF4-FFF2-40B4-BE49-F238E27FC236}">
                <a16:creationId xmlns:a16="http://schemas.microsoft.com/office/drawing/2014/main" id="{EFFB4C7E-94E6-9D41-412E-1D284195F0FB}"/>
              </a:ext>
            </a:extLst>
          </p:cNvPr>
          <p:cNvSpPr txBox="1"/>
          <p:nvPr/>
        </p:nvSpPr>
        <p:spPr>
          <a:xfrm>
            <a:off x="5699832" y="1780754"/>
            <a:ext cx="6095276" cy="3970318"/>
          </a:xfrm>
          <a:prstGeom prst="rect">
            <a:avLst/>
          </a:prstGeom>
          <a:noFill/>
        </p:spPr>
        <p:txBody>
          <a:bodyPr wrap="square">
            <a:spAutoFit/>
          </a:bodyPr>
          <a:lstStyle/>
          <a:p>
            <a:pPr marL="285750" indent="-285750" algn="l">
              <a:buFont typeface="Arial" panose="020B0604020202020204" pitchFamily="34" charset="0"/>
              <a:buChar char="•"/>
            </a:pPr>
            <a:r>
              <a:rPr lang="en-US" sz="1800" b="0" i="0" dirty="0">
                <a:solidFill>
                  <a:srgbClr val="111111"/>
                </a:solidFill>
                <a:effectLst/>
                <a:highlight>
                  <a:srgbClr val="F5F5F5"/>
                </a:highlight>
              </a:rPr>
              <a:t>Leased Proof of Stake (</a:t>
            </a:r>
            <a:r>
              <a:rPr lang="en-US" sz="1800" b="0" i="0" dirty="0" err="1">
                <a:solidFill>
                  <a:srgbClr val="111111"/>
                </a:solidFill>
                <a:effectLst/>
                <a:highlight>
                  <a:srgbClr val="F5F5F5"/>
                </a:highlight>
              </a:rPr>
              <a:t>LPoS</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History (</a:t>
            </a:r>
            <a:r>
              <a:rPr lang="en-US" sz="1800" b="0" i="0" dirty="0" err="1">
                <a:solidFill>
                  <a:srgbClr val="111111"/>
                </a:solidFill>
                <a:effectLst/>
                <a:highlight>
                  <a:srgbClr val="F5F5F5"/>
                </a:highlight>
              </a:rPr>
              <a:t>PoH</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Authority (</a:t>
            </a:r>
            <a:r>
              <a:rPr lang="en-US" sz="1800" b="0" i="0" dirty="0" err="1">
                <a:solidFill>
                  <a:srgbClr val="111111"/>
                </a:solidFill>
                <a:effectLst/>
                <a:highlight>
                  <a:srgbClr val="F5F5F5"/>
                </a:highlight>
              </a:rPr>
              <a:t>PoA</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Capacity (PoC)</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Elapsed Time (</a:t>
            </a:r>
            <a:r>
              <a:rPr lang="en-US" sz="1800" b="0" i="0" dirty="0" err="1">
                <a:solidFill>
                  <a:srgbClr val="111111"/>
                </a:solidFill>
                <a:effectLst/>
                <a:highlight>
                  <a:srgbClr val="F5F5F5"/>
                </a:highlight>
              </a:rPr>
              <a:t>PoET</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Validation (</a:t>
            </a:r>
            <a:r>
              <a:rPr lang="en-US" sz="1800" b="0" i="0" dirty="0" err="1">
                <a:solidFill>
                  <a:srgbClr val="111111"/>
                </a:solidFill>
                <a:effectLst/>
                <a:highlight>
                  <a:srgbClr val="F5F5F5"/>
                </a:highlight>
              </a:rPr>
              <a:t>PoV</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Importance (</a:t>
            </a:r>
            <a:r>
              <a:rPr lang="en-US" sz="1800" b="0" i="0" dirty="0" err="1">
                <a:solidFill>
                  <a:srgbClr val="111111"/>
                </a:solidFill>
                <a:effectLst/>
                <a:highlight>
                  <a:srgbClr val="F5F5F5"/>
                </a:highlight>
              </a:rPr>
              <a:t>PoI</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Delegated Proof of Contribution Protocol (</a:t>
            </a:r>
            <a:r>
              <a:rPr lang="en-US" sz="1800" b="0" i="0" dirty="0" err="1">
                <a:solidFill>
                  <a:srgbClr val="111111"/>
                </a:solidFill>
                <a:effectLst/>
                <a:highlight>
                  <a:srgbClr val="F5F5F5"/>
                </a:highlight>
              </a:rPr>
              <a:t>DPoC</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Proof-of-Stake Voting (</a:t>
            </a:r>
            <a:r>
              <a:rPr lang="en-US" sz="1800" b="0" i="0" dirty="0" err="1">
                <a:solidFill>
                  <a:srgbClr val="111111"/>
                </a:solidFill>
                <a:effectLst/>
                <a:highlight>
                  <a:srgbClr val="F5F5F5"/>
                </a:highlight>
              </a:rPr>
              <a:t>PoSV</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Activity (</a:t>
            </a:r>
            <a:r>
              <a:rPr lang="en-US" sz="1800" b="0" i="0" dirty="0" err="1">
                <a:solidFill>
                  <a:srgbClr val="111111"/>
                </a:solidFill>
                <a:effectLst/>
                <a:highlight>
                  <a:srgbClr val="F5F5F5"/>
                </a:highlight>
              </a:rPr>
              <a:t>PoA</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Proof of Burn (</a:t>
            </a:r>
            <a:r>
              <a:rPr lang="en-US" sz="1800" b="0" i="0" dirty="0" err="1">
                <a:solidFill>
                  <a:srgbClr val="111111"/>
                </a:solidFill>
                <a:effectLst/>
                <a:highlight>
                  <a:srgbClr val="F5F5F5"/>
                </a:highlight>
              </a:rPr>
              <a:t>PoB</a:t>
            </a:r>
            <a:r>
              <a:rPr lang="en-US" sz="1800" b="0" i="0" dirty="0">
                <a:solidFill>
                  <a:srgbClr val="111111"/>
                </a:solidFill>
                <a:effectLst/>
                <a:highlight>
                  <a:srgbClr val="F5F5F5"/>
                </a:highlight>
              </a:rPr>
              <a:t>)</a:t>
            </a:r>
          </a:p>
          <a:p>
            <a:pPr marL="285750" indent="-285750" algn="l">
              <a:buFont typeface="Arial" panose="020B0604020202020204" pitchFamily="34" charset="0"/>
              <a:buChar char="•"/>
            </a:pPr>
            <a:r>
              <a:rPr lang="en-US" sz="1800" b="0" i="0" dirty="0">
                <a:solidFill>
                  <a:srgbClr val="111111"/>
                </a:solidFill>
                <a:effectLst/>
                <a:highlight>
                  <a:srgbClr val="F5F5F5"/>
                </a:highlight>
              </a:rPr>
              <a:t>Ripple Protocol Consensus</a:t>
            </a:r>
          </a:p>
          <a:p>
            <a:pPr marL="285750" indent="-285750" algn="l">
              <a:buFont typeface="Arial" panose="020B0604020202020204" pitchFamily="34" charset="0"/>
              <a:buChar char="•"/>
            </a:pPr>
            <a:r>
              <a:rPr lang="en-US" sz="1800" b="0" i="0" dirty="0" err="1">
                <a:solidFill>
                  <a:srgbClr val="111111"/>
                </a:solidFill>
                <a:effectLst/>
                <a:highlight>
                  <a:srgbClr val="F5F5F5"/>
                </a:highlight>
              </a:rPr>
              <a:t>Stampery</a:t>
            </a:r>
            <a:r>
              <a:rPr lang="en-US" sz="1800" b="0" i="0" dirty="0">
                <a:solidFill>
                  <a:srgbClr val="111111"/>
                </a:solidFill>
                <a:effectLst/>
                <a:highlight>
                  <a:srgbClr val="F5F5F5"/>
                </a:highlight>
              </a:rPr>
              <a:t> Blockchain Timestamping Architecture (BTA)</a:t>
            </a:r>
          </a:p>
          <a:p>
            <a:pPr marL="285750" indent="-285750" algn="l">
              <a:buFont typeface="Arial" panose="020B0604020202020204" pitchFamily="34" charset="0"/>
              <a:buChar char="•"/>
            </a:pPr>
            <a:r>
              <a:rPr lang="en-US" sz="1800" b="0" i="0" dirty="0">
                <a:solidFill>
                  <a:srgbClr val="111111"/>
                </a:solidFill>
                <a:effectLst/>
                <a:highlight>
                  <a:srgbClr val="F5F5F5"/>
                </a:highlight>
              </a:rPr>
              <a:t>Anonymous Proof of Stake (</a:t>
            </a:r>
            <a:r>
              <a:rPr lang="en-US" sz="1800" b="0" i="0" dirty="0" err="1">
                <a:solidFill>
                  <a:srgbClr val="111111"/>
                </a:solidFill>
                <a:effectLst/>
                <a:highlight>
                  <a:srgbClr val="F5F5F5"/>
                </a:highlight>
              </a:rPr>
              <a:t>ZPoS</a:t>
            </a:r>
            <a:r>
              <a:rPr lang="en-US" sz="1800" b="0" i="0" dirty="0">
                <a:solidFill>
                  <a:srgbClr val="111111"/>
                </a:solidFill>
                <a:effectLst/>
                <a:highlight>
                  <a:srgbClr val="F5F5F5"/>
                </a:highlight>
              </a:rPr>
              <a:t>)</a:t>
            </a:r>
          </a:p>
        </p:txBody>
      </p:sp>
    </p:spTree>
    <p:extLst>
      <p:ext uri="{BB962C8B-B14F-4D97-AF65-F5344CB8AC3E}">
        <p14:creationId xmlns:p14="http://schemas.microsoft.com/office/powerpoint/2010/main" val="278911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Consensus Mechanisms – Nakamoto Consensus</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800337" y="1780754"/>
            <a:ext cx="10515600" cy="4022002"/>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1800" b="0" i="0" dirty="0">
                <a:solidFill>
                  <a:srgbClr val="111111"/>
                </a:solidFill>
                <a:effectLst/>
                <a:highlight>
                  <a:srgbClr val="F5F5F5"/>
                </a:highlight>
                <a:latin typeface="+mn-lt"/>
              </a:rPr>
              <a:t>The </a:t>
            </a:r>
            <a:r>
              <a:rPr lang="en-US" sz="1800" b="1" i="0" dirty="0">
                <a:solidFill>
                  <a:srgbClr val="111111"/>
                </a:solidFill>
                <a:effectLst/>
                <a:highlight>
                  <a:srgbClr val="F5F5F5"/>
                </a:highlight>
                <a:latin typeface="+mn-lt"/>
              </a:rPr>
              <a:t>Nakamoto Consensus </a:t>
            </a:r>
            <a:r>
              <a:rPr lang="en-US" sz="1800" b="0" i="0" dirty="0">
                <a:solidFill>
                  <a:srgbClr val="111111"/>
                </a:solidFill>
                <a:effectLst/>
                <a:highlight>
                  <a:srgbClr val="F5F5F5"/>
                </a:highlight>
                <a:latin typeface="+mn-lt"/>
              </a:rPr>
              <a:t>is a consensus mechanism named after Satoshi Nakamoto, the pseudonymous creator of Bitcoin. </a:t>
            </a:r>
          </a:p>
          <a:p>
            <a:r>
              <a:rPr lang="en-US" sz="1800" dirty="0">
                <a:solidFill>
                  <a:srgbClr val="111111"/>
                </a:solidFill>
                <a:highlight>
                  <a:srgbClr val="F5F5F5"/>
                </a:highlight>
                <a:latin typeface="+mn-lt"/>
              </a:rPr>
              <a:t>It is considered the core innovation of the Bitcoin blockchain in 2007.</a:t>
            </a:r>
            <a:endParaRPr lang="en-US" sz="1800" b="0" i="0" dirty="0">
              <a:solidFill>
                <a:srgbClr val="111111"/>
              </a:solidFill>
              <a:effectLst/>
              <a:highlight>
                <a:srgbClr val="F5F5F5"/>
              </a:highlight>
              <a:latin typeface="+mn-lt"/>
            </a:endParaRPr>
          </a:p>
          <a:p>
            <a:r>
              <a:rPr lang="en-US" sz="1800" b="1" i="0" dirty="0">
                <a:solidFill>
                  <a:srgbClr val="111111"/>
                </a:solidFill>
                <a:effectLst/>
                <a:highlight>
                  <a:srgbClr val="F5F5F5"/>
                </a:highlight>
                <a:latin typeface="+mn-lt"/>
              </a:rPr>
              <a:t>Definition</a:t>
            </a:r>
            <a:r>
              <a:rPr lang="en-US" sz="1800" b="0" i="0" dirty="0">
                <a:solidFill>
                  <a:srgbClr val="111111"/>
                </a:solidFill>
                <a:effectLst/>
                <a:highlight>
                  <a:srgbClr val="F5F5F5"/>
                </a:highlight>
                <a:latin typeface="+mn-lt"/>
              </a:rPr>
              <a:t>: Nakamoto Consensus is a set of rules that verifies the authenticity of a blockchain network. It uses a combination of the proof-of-work consensus algorithm on a Byzantine Fault Tolerance (BFT) peer-to-peer network.</a:t>
            </a:r>
          </a:p>
          <a:p>
            <a:r>
              <a:rPr lang="en-US" sz="1800" b="1" i="0" dirty="0">
                <a:solidFill>
                  <a:srgbClr val="111111"/>
                </a:solidFill>
                <a:effectLst/>
                <a:highlight>
                  <a:srgbClr val="F5F5F5"/>
                </a:highlight>
                <a:latin typeface="+mn-lt"/>
              </a:rPr>
              <a:t>Proof of Work</a:t>
            </a:r>
            <a:r>
              <a:rPr lang="en-US" sz="1800" b="0" i="0" dirty="0">
                <a:solidFill>
                  <a:srgbClr val="111111"/>
                </a:solidFill>
                <a:effectLst/>
                <a:highlight>
                  <a:srgbClr val="F5F5F5"/>
                </a:highlight>
                <a:latin typeface="+mn-lt"/>
              </a:rPr>
              <a:t>: In the Nakamoto Consensus, nodes compete to solve a cryptographic puzzle (Proof of Work), and the winner’s new block is then accepted as valid across the entire network of miners.</a:t>
            </a:r>
          </a:p>
          <a:p>
            <a:r>
              <a:rPr lang="en-US" sz="1800" b="1" i="0" dirty="0">
                <a:solidFill>
                  <a:srgbClr val="111111"/>
                </a:solidFill>
                <a:effectLst/>
                <a:highlight>
                  <a:srgbClr val="F5F5F5"/>
                </a:highlight>
                <a:latin typeface="+mn-lt"/>
              </a:rPr>
              <a:t>Byzantine Fault Tolerance</a:t>
            </a:r>
            <a:r>
              <a:rPr lang="en-US" sz="1800" b="0" i="0" dirty="0">
                <a:solidFill>
                  <a:srgbClr val="111111"/>
                </a:solidFill>
                <a:effectLst/>
                <a:highlight>
                  <a:srgbClr val="F5F5F5"/>
                </a:highlight>
                <a:latin typeface="+mn-lt"/>
              </a:rPr>
              <a:t>: Nakamoto Consensus is a Byzantine Fault Tolerant (BFT) consensus mechanism. BFT is the ability of a distributed computer network to remain fault tolerant with valid consensus despite imperfect information or failed components of the network.</a:t>
            </a:r>
          </a:p>
        </p:txBody>
      </p:sp>
    </p:spTree>
    <p:extLst>
      <p:ext uri="{BB962C8B-B14F-4D97-AF65-F5344CB8AC3E}">
        <p14:creationId xmlns:p14="http://schemas.microsoft.com/office/powerpoint/2010/main" val="408375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Consensus Mechanisms - Nakamoto Consensus</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800337" y="1780754"/>
            <a:ext cx="10515600" cy="4022002"/>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1800" b="1" i="0" dirty="0">
                <a:solidFill>
                  <a:srgbClr val="111111"/>
                </a:solidFill>
                <a:effectLst/>
                <a:highlight>
                  <a:srgbClr val="F5F5F5"/>
                </a:highlight>
                <a:latin typeface="+mn-lt"/>
              </a:rPr>
              <a:t>Trustless Environment</a:t>
            </a:r>
            <a:r>
              <a:rPr lang="en-US" sz="1800" b="0" i="0" dirty="0">
                <a:solidFill>
                  <a:srgbClr val="111111"/>
                </a:solidFill>
                <a:effectLst/>
                <a:highlight>
                  <a:srgbClr val="F5F5F5"/>
                </a:highlight>
                <a:latin typeface="+mn-lt"/>
              </a:rPr>
              <a:t>: The Nakamoto Consensus creates a trustless environment necessary to facilitate decentralized consensus across a network of value transfer.</a:t>
            </a:r>
          </a:p>
          <a:p>
            <a:r>
              <a:rPr lang="en-US" sz="1800" b="1" i="0" dirty="0">
                <a:solidFill>
                  <a:srgbClr val="111111"/>
                </a:solidFill>
                <a:effectLst/>
                <a:highlight>
                  <a:srgbClr val="F5F5F5"/>
                </a:highlight>
                <a:latin typeface="+mn-lt"/>
              </a:rPr>
              <a:t>Prevention of Double Spending</a:t>
            </a:r>
            <a:r>
              <a:rPr lang="en-US" sz="1800" b="0" i="0" dirty="0">
                <a:solidFill>
                  <a:srgbClr val="111111"/>
                </a:solidFill>
                <a:effectLst/>
                <a:highlight>
                  <a:srgbClr val="F5F5F5"/>
                </a:highlight>
                <a:latin typeface="+mn-lt"/>
              </a:rPr>
              <a:t>: Proof-of-work blockchain technology prevents the possibility of double spending, as the time-stamped blocks on the blockchain make it immutable.</a:t>
            </a:r>
          </a:p>
          <a:p>
            <a:r>
              <a:rPr lang="en-US" sz="1800" b="1" i="0" dirty="0">
                <a:solidFill>
                  <a:srgbClr val="111111"/>
                </a:solidFill>
                <a:effectLst/>
                <a:highlight>
                  <a:srgbClr val="F5F5F5"/>
                </a:highlight>
                <a:latin typeface="+mn-lt"/>
              </a:rPr>
              <a:t>Longest Chain Rule</a:t>
            </a:r>
            <a:r>
              <a:rPr lang="en-US" sz="1800" b="0" i="0" dirty="0">
                <a:solidFill>
                  <a:srgbClr val="111111"/>
                </a:solidFill>
                <a:effectLst/>
                <a:highlight>
                  <a:srgbClr val="F5F5F5"/>
                </a:highlight>
                <a:latin typeface="+mn-lt"/>
              </a:rPr>
              <a:t>: In the Nakamoto Consensus, the longest chain is the valid chain, since it is supported by the majority of the miners’ computing power.</a:t>
            </a:r>
          </a:p>
          <a:p>
            <a:r>
              <a:rPr lang="en-US" sz="1800" b="1" i="0" dirty="0">
                <a:solidFill>
                  <a:srgbClr val="111111"/>
                </a:solidFill>
                <a:effectLst/>
                <a:highlight>
                  <a:srgbClr val="F5F5F5"/>
                </a:highlight>
                <a:latin typeface="+mn-lt"/>
              </a:rPr>
              <a:t>Scalability</a:t>
            </a:r>
            <a:r>
              <a:rPr lang="en-US" sz="1800" b="0" i="0" dirty="0">
                <a:solidFill>
                  <a:srgbClr val="111111"/>
                </a:solidFill>
                <a:effectLst/>
                <a:highlight>
                  <a:srgbClr val="F5F5F5"/>
                </a:highlight>
                <a:latin typeface="+mn-lt"/>
              </a:rPr>
              <a:t>: The Nakamoto Consensus is socially scalable and overcomes problems in human nature.</a:t>
            </a:r>
          </a:p>
          <a:p>
            <a:r>
              <a:rPr lang="en-US" sz="1800" b="1" i="0" dirty="0">
                <a:solidFill>
                  <a:srgbClr val="111111"/>
                </a:solidFill>
                <a:effectLst/>
                <a:highlight>
                  <a:srgbClr val="F5F5F5"/>
                </a:highlight>
                <a:latin typeface="+mn-lt"/>
              </a:rPr>
              <a:t>Applications</a:t>
            </a:r>
            <a:r>
              <a:rPr lang="en-US" sz="1800" b="0" i="0" dirty="0">
                <a:solidFill>
                  <a:srgbClr val="111111"/>
                </a:solidFill>
                <a:effectLst/>
                <a:highlight>
                  <a:srgbClr val="F5F5F5"/>
                </a:highlight>
                <a:latin typeface="+mn-lt"/>
              </a:rPr>
              <a:t>: The Nakamoto Consensus is used in Bitcoin and other proof-of-work cryptocurrencies.</a:t>
            </a:r>
          </a:p>
          <a:p>
            <a:r>
              <a:rPr lang="en-US" sz="1800" b="0" i="0" dirty="0">
                <a:solidFill>
                  <a:srgbClr val="111111"/>
                </a:solidFill>
                <a:effectLst/>
                <a:highlight>
                  <a:srgbClr val="F5F5F5"/>
                </a:highlight>
                <a:latin typeface="+mn-lt"/>
              </a:rPr>
              <a:t>In summary, the Nakamoto Consensus is a revolutionary consensus mechanism that has enabled the creation and maintenance of decentralized, secure, and scalable blockchain networks.</a:t>
            </a:r>
          </a:p>
        </p:txBody>
      </p:sp>
    </p:spTree>
    <p:extLst>
      <p:ext uri="{BB962C8B-B14F-4D97-AF65-F5344CB8AC3E}">
        <p14:creationId xmlns:p14="http://schemas.microsoft.com/office/powerpoint/2010/main" val="143101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E6FC-8F4B-4ACB-8A6B-A63A09F00AA0}"/>
              </a:ext>
            </a:extLst>
          </p:cNvPr>
          <p:cNvSpPr>
            <a:spLocks noGrp="1"/>
          </p:cNvSpPr>
          <p:nvPr>
            <p:ph type="title"/>
          </p:nvPr>
        </p:nvSpPr>
        <p:spPr/>
        <p:txBody>
          <a:bodyPr/>
          <a:lstStyle/>
          <a:p>
            <a:r>
              <a:rPr lang="en-IE" dirty="0"/>
              <a:t>Consensus Mechanisms – </a:t>
            </a:r>
            <a:r>
              <a:rPr lang="en-IE" dirty="0" err="1"/>
              <a:t>PoW</a:t>
            </a:r>
            <a:r>
              <a:rPr lang="en-IE" dirty="0"/>
              <a:t> Example</a:t>
            </a:r>
          </a:p>
        </p:txBody>
      </p:sp>
      <p:sp>
        <p:nvSpPr>
          <p:cNvPr id="3" name="Content Placeholder 2">
            <a:extLst>
              <a:ext uri="{FF2B5EF4-FFF2-40B4-BE49-F238E27FC236}">
                <a16:creationId xmlns:a16="http://schemas.microsoft.com/office/drawing/2014/main" id="{19631231-2E3E-6E55-7029-93D04ABE54F8}"/>
              </a:ext>
            </a:extLst>
          </p:cNvPr>
          <p:cNvSpPr>
            <a:spLocks noGrp="1"/>
          </p:cNvSpPr>
          <p:nvPr>
            <p:ph idx="1"/>
          </p:nvPr>
        </p:nvSpPr>
        <p:spPr/>
        <p:txBody>
          <a:bodyPr/>
          <a:lstStyle/>
          <a:p>
            <a:r>
              <a:rPr lang="en-US" dirty="0"/>
              <a:t>Imagine a group project where everyone needs to agree on the final version of a document. Proof of work (</a:t>
            </a:r>
            <a:r>
              <a:rPr lang="en-US" dirty="0" err="1"/>
              <a:t>PoW</a:t>
            </a:r>
            <a:r>
              <a:rPr lang="en-US" dirty="0"/>
              <a:t>) consensus is like a system for agreeing on the final version of a shared document in a decentralized way, like on a blockchain. Here's a step-by-step example:</a:t>
            </a:r>
          </a:p>
          <a:p>
            <a:endParaRPr lang="en-US" dirty="0"/>
          </a:p>
          <a:p>
            <a:r>
              <a:rPr lang="en-US" b="1" dirty="0"/>
              <a:t>The Document</a:t>
            </a:r>
            <a:r>
              <a:rPr lang="en-US" dirty="0"/>
              <a:t>:</a:t>
            </a:r>
          </a:p>
          <a:p>
            <a:pPr lvl="1"/>
            <a:r>
              <a:rPr lang="en-US" dirty="0"/>
              <a:t>The document is a block of transactions, like payments between users on a cryptocurrency network.</a:t>
            </a:r>
          </a:p>
          <a:p>
            <a:r>
              <a:rPr lang="en-US" b="1" dirty="0"/>
              <a:t>The Participants</a:t>
            </a:r>
            <a:r>
              <a:rPr lang="en-US" dirty="0"/>
              <a:t>:</a:t>
            </a:r>
          </a:p>
          <a:p>
            <a:pPr lvl="1"/>
            <a:r>
              <a:rPr lang="en-US" dirty="0"/>
              <a:t>Everyone working on the document is a miner. Miners use computers to compete to add new information (transactions) to the document (blockchain).</a:t>
            </a:r>
          </a:p>
        </p:txBody>
      </p:sp>
      <p:sp>
        <p:nvSpPr>
          <p:cNvPr id="4" name="Date Placeholder 3">
            <a:extLst>
              <a:ext uri="{FF2B5EF4-FFF2-40B4-BE49-F238E27FC236}">
                <a16:creationId xmlns:a16="http://schemas.microsoft.com/office/drawing/2014/main" id="{F4596DB1-A6D6-783F-667E-BA1D140EF19F}"/>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6356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4A8C-99E3-9C79-55F1-FB152B7CC25E}"/>
              </a:ext>
            </a:extLst>
          </p:cNvPr>
          <p:cNvSpPr>
            <a:spLocks noGrp="1"/>
          </p:cNvSpPr>
          <p:nvPr>
            <p:ph type="title"/>
          </p:nvPr>
        </p:nvSpPr>
        <p:spPr/>
        <p:txBody>
          <a:bodyPr/>
          <a:lstStyle/>
          <a:p>
            <a:r>
              <a:rPr lang="en-IE" dirty="0"/>
              <a:t>Consensus Mechanisms – </a:t>
            </a:r>
            <a:r>
              <a:rPr lang="en-IE" dirty="0" err="1"/>
              <a:t>PoW</a:t>
            </a:r>
            <a:r>
              <a:rPr lang="en-IE" dirty="0"/>
              <a:t> Example</a:t>
            </a:r>
          </a:p>
        </p:txBody>
      </p:sp>
      <p:sp>
        <p:nvSpPr>
          <p:cNvPr id="3" name="Content Placeholder 2">
            <a:extLst>
              <a:ext uri="{FF2B5EF4-FFF2-40B4-BE49-F238E27FC236}">
                <a16:creationId xmlns:a16="http://schemas.microsoft.com/office/drawing/2014/main" id="{86345FEA-877B-0652-DD47-7030C8530563}"/>
              </a:ext>
            </a:extLst>
          </p:cNvPr>
          <p:cNvSpPr>
            <a:spLocks noGrp="1"/>
          </p:cNvSpPr>
          <p:nvPr>
            <p:ph idx="1"/>
          </p:nvPr>
        </p:nvSpPr>
        <p:spPr/>
        <p:txBody>
          <a:bodyPr/>
          <a:lstStyle/>
          <a:p>
            <a:r>
              <a:rPr lang="en-US" b="1" dirty="0"/>
              <a:t>The Steps:</a:t>
            </a:r>
          </a:p>
          <a:p>
            <a:pPr lvl="1"/>
            <a:r>
              <a:rPr lang="en-US" dirty="0"/>
              <a:t>New Transactions: New transactions (edits to the document) are submitted by users.</a:t>
            </a:r>
          </a:p>
          <a:p>
            <a:pPr lvl="1"/>
            <a:r>
              <a:rPr lang="en-US" dirty="0"/>
              <a:t>Mining the Block: Miners compete to solve a complex math problem. This process requires a lot of computing power and is like working hard to prove you deserve to add the new information.</a:t>
            </a:r>
          </a:p>
          <a:p>
            <a:pPr lvl="1"/>
            <a:r>
              <a:rPr lang="en-US" dirty="0"/>
              <a:t>Validating the Block: The first miner to solve the math problem creates a unique code (hash) for the block. This code acts like a tamper-proof summary of the block's content, ensuring no edits go unnoticed.</a:t>
            </a:r>
          </a:p>
          <a:p>
            <a:pPr lvl="1"/>
            <a:r>
              <a:rPr lang="en-US" dirty="0"/>
              <a:t>Verifying the Block: Other miners check if the code is valid and matches the transactions in the block.</a:t>
            </a:r>
          </a:p>
          <a:p>
            <a:pPr lvl="1"/>
            <a:r>
              <a:rPr lang="en-US" dirty="0"/>
              <a:t>Adding the Block: If the code is valid, the winning miner gets to add the block containing the new transactions to the shared document (blockchain). Everyone on the network updates their copy with the new block.</a:t>
            </a:r>
          </a:p>
          <a:p>
            <a:pPr lvl="1"/>
            <a:r>
              <a:rPr lang="en-US" dirty="0"/>
              <a:t>Reward: The winning miner is rewarded with new cryptocurrency for their work.</a:t>
            </a:r>
          </a:p>
          <a:p>
            <a:r>
              <a:rPr lang="en-US" b="1" dirty="0"/>
              <a:t>Security</a:t>
            </a:r>
            <a:r>
              <a:rPr lang="en-US" dirty="0"/>
              <a:t>:</a:t>
            </a:r>
          </a:p>
          <a:p>
            <a:pPr lvl="1"/>
            <a:r>
              <a:rPr lang="en-US" dirty="0"/>
              <a:t>If someone tries to tamper with the document (blockchain) by changing a transaction, the code (hash) of all the following blocks would change too. This makes it nearly impossible to tamper with the blockchain without immense computing power.</a:t>
            </a:r>
          </a:p>
          <a:p>
            <a:r>
              <a:rPr lang="en-US" dirty="0"/>
              <a:t>This is a simplified example. In reality, the math problem difficulty adjusts based on how many miners are participating, and the reward is gradually reduced over time.</a:t>
            </a:r>
          </a:p>
          <a:p>
            <a:r>
              <a:rPr lang="en-US" dirty="0"/>
              <a:t>In essence, </a:t>
            </a:r>
            <a:r>
              <a:rPr lang="en-US" dirty="0" err="1"/>
              <a:t>PoW</a:t>
            </a:r>
            <a:r>
              <a:rPr lang="en-US" dirty="0"/>
              <a:t> is a lottery system where miners compete with processing power to secure the network and get rewarded for their work.</a:t>
            </a:r>
            <a:endParaRPr lang="en-IE" dirty="0"/>
          </a:p>
          <a:p>
            <a:endParaRPr lang="en-IE" dirty="0"/>
          </a:p>
        </p:txBody>
      </p:sp>
      <p:sp>
        <p:nvSpPr>
          <p:cNvPr id="4" name="Date Placeholder 3">
            <a:extLst>
              <a:ext uri="{FF2B5EF4-FFF2-40B4-BE49-F238E27FC236}">
                <a16:creationId xmlns:a16="http://schemas.microsoft.com/office/drawing/2014/main" id="{962C7104-2C06-0E1F-3158-4C557D957A02}"/>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35972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EA09-C3A3-AD5E-F8E9-2E1994620CBA}"/>
              </a:ext>
            </a:extLst>
          </p:cNvPr>
          <p:cNvSpPr>
            <a:spLocks noGrp="1"/>
          </p:cNvSpPr>
          <p:nvPr>
            <p:ph type="title"/>
          </p:nvPr>
        </p:nvSpPr>
        <p:spPr/>
        <p:txBody>
          <a:bodyPr/>
          <a:lstStyle/>
          <a:p>
            <a:r>
              <a:rPr lang="en-IE" dirty="0"/>
              <a:t>Agenda</a:t>
            </a:r>
          </a:p>
        </p:txBody>
      </p:sp>
      <p:sp>
        <p:nvSpPr>
          <p:cNvPr id="3" name="Content Placeholder 2">
            <a:extLst>
              <a:ext uri="{FF2B5EF4-FFF2-40B4-BE49-F238E27FC236}">
                <a16:creationId xmlns:a16="http://schemas.microsoft.com/office/drawing/2014/main" id="{854C5590-A687-0FAA-21C9-8095316B3681}"/>
              </a:ext>
            </a:extLst>
          </p:cNvPr>
          <p:cNvSpPr>
            <a:spLocks noGrp="1"/>
          </p:cNvSpPr>
          <p:nvPr>
            <p:ph idx="1"/>
          </p:nvPr>
        </p:nvSpPr>
        <p:spPr/>
        <p:txBody>
          <a:bodyPr/>
          <a:lstStyle/>
          <a:p>
            <a:pPr lvl="1"/>
            <a:r>
              <a:rPr lang="en-IE" dirty="0"/>
              <a:t>Lecture and Tutorial 2 Recap</a:t>
            </a:r>
          </a:p>
          <a:p>
            <a:pPr lvl="1"/>
            <a:r>
              <a:rPr lang="en-IE" dirty="0"/>
              <a:t>Questions from last week.</a:t>
            </a:r>
          </a:p>
          <a:p>
            <a:pPr lvl="1"/>
            <a:endParaRPr lang="en-IE" dirty="0"/>
          </a:p>
          <a:p>
            <a:pPr lvl="1"/>
            <a:r>
              <a:rPr lang="en-US" dirty="0"/>
              <a:t>Lecture 3: Consensus Mechanisms</a:t>
            </a:r>
          </a:p>
          <a:p>
            <a:pPr lvl="2"/>
            <a:r>
              <a:rPr lang="en-US" dirty="0"/>
              <a:t>Distributed consensus</a:t>
            </a:r>
          </a:p>
          <a:p>
            <a:pPr lvl="2"/>
            <a:r>
              <a:rPr lang="en-US" dirty="0"/>
              <a:t>Nakamoto Consensus</a:t>
            </a:r>
          </a:p>
          <a:p>
            <a:pPr lvl="2"/>
            <a:r>
              <a:rPr lang="en-US" dirty="0"/>
              <a:t>Proof of Work </a:t>
            </a:r>
          </a:p>
          <a:p>
            <a:pPr lvl="2"/>
            <a:r>
              <a:rPr lang="en-US" dirty="0"/>
              <a:t>Proof of Stake</a:t>
            </a:r>
          </a:p>
          <a:p>
            <a:pPr lvl="2"/>
            <a:r>
              <a:rPr lang="en-US" dirty="0"/>
              <a:t>Proof of Authority</a:t>
            </a:r>
          </a:p>
          <a:p>
            <a:pPr lvl="2"/>
            <a:r>
              <a:rPr lang="en-US" dirty="0"/>
              <a:t>Proof of Space</a:t>
            </a:r>
          </a:p>
          <a:p>
            <a:pPr lvl="1"/>
            <a:endParaRPr lang="en-IE" dirty="0"/>
          </a:p>
          <a:p>
            <a:pPr marL="823179" lvl="2" indent="0">
              <a:buNone/>
            </a:pPr>
            <a:endParaRPr lang="en-IE" dirty="0"/>
          </a:p>
          <a:p>
            <a:pPr lvl="1"/>
            <a:r>
              <a:rPr lang="en-IE" dirty="0"/>
              <a:t>Quiz</a:t>
            </a:r>
          </a:p>
          <a:p>
            <a:pPr lvl="1"/>
            <a:endParaRPr lang="en-IE" dirty="0"/>
          </a:p>
          <a:p>
            <a:pPr lvl="1"/>
            <a:r>
              <a:rPr lang="en-IE" dirty="0"/>
              <a:t>Tutorial 3 Introduction</a:t>
            </a:r>
          </a:p>
          <a:p>
            <a:pPr lvl="2"/>
            <a:r>
              <a:rPr lang="en-IE" dirty="0"/>
              <a:t>What is an ERC?</a:t>
            </a:r>
          </a:p>
          <a:p>
            <a:pPr lvl="2"/>
            <a:r>
              <a:rPr lang="en-IE" dirty="0"/>
              <a:t>ERC-20 token standard</a:t>
            </a:r>
          </a:p>
          <a:p>
            <a:pPr lvl="2"/>
            <a:r>
              <a:rPr lang="en-IE" dirty="0"/>
              <a:t>What is an ABI?</a:t>
            </a:r>
          </a:p>
          <a:p>
            <a:endParaRPr lang="en-IE" dirty="0"/>
          </a:p>
        </p:txBody>
      </p:sp>
    </p:spTree>
    <p:extLst>
      <p:ext uri="{BB962C8B-B14F-4D97-AF65-F5344CB8AC3E}">
        <p14:creationId xmlns:p14="http://schemas.microsoft.com/office/powerpoint/2010/main" val="43079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C45D-97F2-9BEF-9688-872590131339}"/>
              </a:ext>
            </a:extLst>
          </p:cNvPr>
          <p:cNvSpPr>
            <a:spLocks noGrp="1"/>
          </p:cNvSpPr>
          <p:nvPr>
            <p:ph type="title"/>
          </p:nvPr>
        </p:nvSpPr>
        <p:spPr/>
        <p:txBody>
          <a:bodyPr/>
          <a:lstStyle/>
          <a:p>
            <a:r>
              <a:rPr lang="en-IE" dirty="0"/>
              <a:t>Consensus Mechanisms – “Complex Maths Problem”</a:t>
            </a:r>
          </a:p>
        </p:txBody>
      </p:sp>
      <p:sp>
        <p:nvSpPr>
          <p:cNvPr id="3" name="Content Placeholder 2">
            <a:extLst>
              <a:ext uri="{FF2B5EF4-FFF2-40B4-BE49-F238E27FC236}">
                <a16:creationId xmlns:a16="http://schemas.microsoft.com/office/drawing/2014/main" id="{EEC99403-9F4A-3F26-25A5-E611610A9335}"/>
              </a:ext>
            </a:extLst>
          </p:cNvPr>
          <p:cNvSpPr>
            <a:spLocks noGrp="1"/>
          </p:cNvSpPr>
          <p:nvPr>
            <p:ph idx="1"/>
          </p:nvPr>
        </p:nvSpPr>
        <p:spPr/>
        <p:txBody>
          <a:bodyPr/>
          <a:lstStyle/>
          <a:p>
            <a:pPr marL="0" indent="0">
              <a:buNone/>
            </a:pPr>
            <a:r>
              <a:rPr lang="en-IE" sz="2800" dirty="0"/>
              <a:t>Exercise:</a:t>
            </a:r>
          </a:p>
          <a:p>
            <a:pPr marL="0" indent="0">
              <a:buNone/>
            </a:pPr>
            <a:endParaRPr lang="en-IE" sz="2800" dirty="0"/>
          </a:p>
          <a:p>
            <a:pPr marL="0" indent="0">
              <a:buNone/>
            </a:pPr>
            <a:r>
              <a:rPr lang="en-IE" sz="2800" dirty="0"/>
              <a:t>You are all nodes mining on the blockchain</a:t>
            </a:r>
          </a:p>
          <a:p>
            <a:pPr marL="0" indent="0">
              <a:buNone/>
            </a:pPr>
            <a:endParaRPr lang="en-IE" sz="2800" dirty="0"/>
          </a:p>
          <a:p>
            <a:pPr marL="0" indent="0">
              <a:buNone/>
            </a:pPr>
            <a:r>
              <a:rPr lang="en-IE" sz="2800" dirty="0"/>
              <a:t>Calculate (by hand):  2048 X 5096</a:t>
            </a:r>
          </a:p>
        </p:txBody>
      </p:sp>
      <p:sp>
        <p:nvSpPr>
          <p:cNvPr id="4" name="Date Placeholder 3">
            <a:extLst>
              <a:ext uri="{FF2B5EF4-FFF2-40B4-BE49-F238E27FC236}">
                <a16:creationId xmlns:a16="http://schemas.microsoft.com/office/drawing/2014/main" id="{B91907D9-C5B4-8CDF-FAA0-E20DC4F51E9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15358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4A8C-99E3-9C79-55F1-FB152B7CC25E}"/>
              </a:ext>
            </a:extLst>
          </p:cNvPr>
          <p:cNvSpPr>
            <a:spLocks noGrp="1"/>
          </p:cNvSpPr>
          <p:nvPr>
            <p:ph type="title"/>
          </p:nvPr>
        </p:nvSpPr>
        <p:spPr/>
        <p:txBody>
          <a:bodyPr/>
          <a:lstStyle/>
          <a:p>
            <a:r>
              <a:rPr lang="en-IE" dirty="0"/>
              <a:t>Consensus Mechanisms – “Complex Maths Problem”</a:t>
            </a:r>
          </a:p>
        </p:txBody>
      </p:sp>
      <p:sp>
        <p:nvSpPr>
          <p:cNvPr id="3" name="Content Placeholder 2">
            <a:extLst>
              <a:ext uri="{FF2B5EF4-FFF2-40B4-BE49-F238E27FC236}">
                <a16:creationId xmlns:a16="http://schemas.microsoft.com/office/drawing/2014/main" id="{86345FEA-877B-0652-DD47-7030C8530563}"/>
              </a:ext>
            </a:extLst>
          </p:cNvPr>
          <p:cNvSpPr>
            <a:spLocks noGrp="1"/>
          </p:cNvSpPr>
          <p:nvPr>
            <p:ph idx="1"/>
          </p:nvPr>
        </p:nvSpPr>
        <p:spPr>
          <a:xfrm>
            <a:off x="647937" y="1403005"/>
            <a:ext cx="10515600" cy="3222000"/>
          </a:xfrm>
        </p:spPr>
        <p:txBody>
          <a:bodyPr/>
          <a:lstStyle/>
          <a:p>
            <a:r>
              <a:rPr lang="en-US" dirty="0"/>
              <a:t>The specific math problem in Proof of Work (</a:t>
            </a:r>
            <a:r>
              <a:rPr lang="en-US" dirty="0" err="1"/>
              <a:t>PoW</a:t>
            </a:r>
            <a:r>
              <a:rPr lang="en-US" dirty="0"/>
              <a:t>) consensus isn't actually solving a complex equation. It's more like a brute-force search with a cryptographic twist. Here's the breakdown:</a:t>
            </a:r>
          </a:p>
          <a:p>
            <a:r>
              <a:rPr lang="en-US" b="1" dirty="0"/>
              <a:t>The Actual Problem: </a:t>
            </a:r>
            <a:r>
              <a:rPr lang="en-US" dirty="0"/>
              <a:t>Miners compete to find a specific value called a "nonce" that, when combined with the block data, generates a hash with certain properties.</a:t>
            </a:r>
          </a:p>
          <a:p>
            <a:r>
              <a:rPr lang="en-US" b="1" dirty="0"/>
              <a:t>Finding the Winning Nonce:</a:t>
            </a:r>
          </a:p>
          <a:p>
            <a:pPr lvl="1"/>
            <a:r>
              <a:rPr lang="en-US" dirty="0"/>
              <a:t>Miners take the block data (transactions) and append different nonce values one by one.</a:t>
            </a:r>
          </a:p>
          <a:p>
            <a:pPr lvl="1"/>
            <a:r>
              <a:rPr lang="en-US" dirty="0"/>
              <a:t>Each time, they run the combined data (block data + nonce) through the hash function.</a:t>
            </a:r>
          </a:p>
          <a:p>
            <a:pPr lvl="1"/>
            <a:r>
              <a:rPr lang="en-US" dirty="0"/>
              <a:t>The goal is to find a nonce that results in a hash with a specific characteristic, like starting with a certain number of zeros. This difficulty is adjusted by the network.</a:t>
            </a:r>
          </a:p>
          <a:p>
            <a:r>
              <a:rPr lang="en-US" b="1" dirty="0"/>
              <a:t>Why This Works:</a:t>
            </a:r>
          </a:p>
          <a:p>
            <a:pPr lvl="1"/>
            <a:r>
              <a:rPr lang="en-US" dirty="0"/>
              <a:t>Finding the right nonce by brute force trying different values requires a lot of trial and error, hence the "work" in Proof of Work.</a:t>
            </a:r>
          </a:p>
          <a:p>
            <a:pPr lvl="1"/>
            <a:r>
              <a:rPr lang="en-US" dirty="0"/>
              <a:t>Once found, verifying the hash is very easy. Other miners can quickly confirm if the hash matches the block data and the difficulty requirement.</a:t>
            </a:r>
          </a:p>
          <a:p>
            <a:r>
              <a:rPr lang="en-US" b="1" dirty="0"/>
              <a:t>Security Through Difficulty:</a:t>
            </a:r>
          </a:p>
          <a:p>
            <a:pPr lvl="1"/>
            <a:r>
              <a:rPr lang="en-US" dirty="0"/>
              <a:t>The difficulty of the problem (number of leading zeros required in the hash) is adjusted based on the number of miners participating.</a:t>
            </a:r>
          </a:p>
          <a:p>
            <a:pPr lvl="1"/>
            <a:r>
              <a:rPr lang="en-US" dirty="0"/>
              <a:t>This ensures it takes a roughly constant amount of time, on average, to find a valid block.</a:t>
            </a:r>
          </a:p>
        </p:txBody>
      </p:sp>
      <p:sp>
        <p:nvSpPr>
          <p:cNvPr id="4" name="Date Placeholder 3">
            <a:extLst>
              <a:ext uri="{FF2B5EF4-FFF2-40B4-BE49-F238E27FC236}">
                <a16:creationId xmlns:a16="http://schemas.microsoft.com/office/drawing/2014/main" id="{962C7104-2C06-0E1F-3158-4C557D957A02}"/>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76535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1B59-0C99-732A-EDDD-0B04ACB08460}"/>
              </a:ext>
            </a:extLst>
          </p:cNvPr>
          <p:cNvSpPr>
            <a:spLocks noGrp="1"/>
          </p:cNvSpPr>
          <p:nvPr>
            <p:ph type="title"/>
          </p:nvPr>
        </p:nvSpPr>
        <p:spPr/>
        <p:txBody>
          <a:bodyPr/>
          <a:lstStyle/>
          <a:p>
            <a:r>
              <a:rPr lang="en-IE" dirty="0"/>
              <a:t>Consensus Mechanisms – Forks in the Chain</a:t>
            </a:r>
          </a:p>
        </p:txBody>
      </p:sp>
      <p:sp>
        <p:nvSpPr>
          <p:cNvPr id="4" name="Date Placeholder 3">
            <a:extLst>
              <a:ext uri="{FF2B5EF4-FFF2-40B4-BE49-F238E27FC236}">
                <a16:creationId xmlns:a16="http://schemas.microsoft.com/office/drawing/2014/main" id="{D93631D2-0A68-188B-3AF4-6E82DFCFA841}"/>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756A4B53-BF0D-FF82-E06A-AACAFFB5F98F}"/>
              </a:ext>
            </a:extLst>
          </p:cNvPr>
          <p:cNvSpPr>
            <a:spLocks noGrp="1" noChangeArrowheads="1"/>
          </p:cNvSpPr>
          <p:nvPr>
            <p:ph idx="1"/>
          </p:nvPr>
        </p:nvSpPr>
        <p:spPr bwMode="auto">
          <a:xfrm>
            <a:off x="704274" y="1297470"/>
            <a:ext cx="1033353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F1F1F"/>
                </a:solidFill>
                <a:effectLst/>
                <a:latin typeface="Google Sans"/>
              </a:rPr>
              <a:t>Miners play a crucial role in resolving forks (temporary splits) in a Proof of Work (</a:t>
            </a:r>
            <a:r>
              <a:rPr kumimoji="0" lang="en-US" altLang="en-US" sz="1400" b="0" i="0" u="none" strike="noStrike" cap="none" normalizeH="0" baseline="0" dirty="0" err="1">
                <a:ln>
                  <a:noFill/>
                </a:ln>
                <a:solidFill>
                  <a:srgbClr val="1F1F1F"/>
                </a:solidFill>
                <a:effectLst/>
                <a:latin typeface="Google Sans"/>
              </a:rPr>
              <a:t>PoW</a:t>
            </a:r>
            <a:r>
              <a:rPr kumimoji="0" lang="en-US" altLang="en-US" sz="1400" b="0" i="0" u="none" strike="noStrike" cap="none" normalizeH="0" baseline="0" dirty="0">
                <a:ln>
                  <a:noFill/>
                </a:ln>
                <a:solidFill>
                  <a:srgbClr val="1F1F1F"/>
                </a:solidFill>
                <a:effectLst/>
                <a:latin typeface="Google Sans"/>
              </a:rPr>
              <a:t>) blockchain. Here's how: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F1F1F"/>
                </a:solidFill>
                <a:effectLst/>
                <a:latin typeface="Google Sans"/>
              </a:rPr>
              <a:t>The Fork Scenario:</a:t>
            </a:r>
            <a:endParaRPr lang="en-US" altLang="en-US" sz="1400" dirty="0">
              <a:solidFill>
                <a:srgbClr val="1F1F1F"/>
              </a:solidFill>
              <a:latin typeface="Google Sans"/>
            </a:endParaRP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Imagine two miners find valid blocks (solve the math problem) at almost the same time. This creates a temporary fork in the blockchain, with two branches containing the different blocks.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F1F1F"/>
                </a:solidFill>
                <a:effectLst/>
                <a:latin typeface="Google Sans"/>
              </a:rPr>
              <a:t>The Miner's Choice:</a:t>
            </a:r>
            <a:endParaRPr kumimoji="0" lang="en-US" altLang="en-US" sz="1400" b="0" i="0" u="none" strike="noStrike" cap="none" normalizeH="0" baseline="0" dirty="0">
              <a:ln>
                <a:noFill/>
              </a:ln>
              <a:solidFill>
                <a:srgbClr val="1F1F1F"/>
              </a:solidFill>
              <a:effectLst/>
              <a:latin typeface="Google Sans"/>
            </a:endParaRP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When a miner discovers a fork, they don't inherently know which branch is the "correct" one. Here's what guides their decision:</a:t>
            </a:r>
          </a:p>
          <a:p>
            <a:pPr defTabSz="914400" eaLnBrk="0" fontAlgn="base" hangingPunct="0">
              <a:lnSpc>
                <a:spcPct val="100000"/>
              </a:lnSpc>
              <a:spcBef>
                <a:spcPct val="0"/>
              </a:spcBef>
              <a:spcAft>
                <a:spcPct val="0"/>
              </a:spcAft>
            </a:pPr>
            <a:r>
              <a:rPr kumimoji="0" lang="en-US" altLang="en-US" sz="1400" b="1" i="0" u="none" strike="noStrike" cap="none" normalizeH="0" baseline="0" dirty="0">
                <a:ln>
                  <a:noFill/>
                </a:ln>
                <a:solidFill>
                  <a:srgbClr val="1F1F1F"/>
                </a:solidFill>
                <a:effectLst/>
                <a:latin typeface="Google Sans"/>
              </a:rPr>
              <a:t>Chain Length:</a:t>
            </a:r>
            <a:r>
              <a:rPr kumimoji="0" lang="en-US" altLang="en-US" sz="1400" b="0" i="0" u="none" strike="noStrike" cap="none" normalizeH="0" baseline="0" dirty="0">
                <a:ln>
                  <a:noFill/>
                </a:ln>
                <a:solidFill>
                  <a:srgbClr val="1F1F1F"/>
                </a:solidFill>
                <a:effectLst/>
                <a:latin typeface="Google Sans"/>
              </a:rPr>
              <a:t> Miners prioritize adding blocks to the longest chain. This is because the longer chain represents the most work done by miners and is considered the most secure.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F1F1F"/>
                </a:solidFill>
                <a:effectLst/>
                <a:latin typeface="Google Sans"/>
              </a:rPr>
              <a:t>The Resolution:</a:t>
            </a:r>
            <a:endParaRPr kumimoji="0" lang="en-US" altLang="en-US" sz="1400" b="0" i="0" u="none" strike="noStrike" cap="none" normalizeH="0" baseline="0" dirty="0">
              <a:ln>
                <a:noFill/>
              </a:ln>
              <a:solidFill>
                <a:srgbClr val="1F1F1F"/>
              </a:solidFill>
              <a:effectLst/>
              <a:latin typeface="Google Sans"/>
            </a:endParaRP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Miners typically continue mining on the longest chain they are aware of. </a:t>
            </a: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As more blocks are added to one branch, it becomes longer and stronger. The shorter branch eventually becomes abandoned (orphaned). </a:t>
            </a: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Transactions included in the orphaned blocks are not included in the final ledger.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F1F1F"/>
                </a:solidFill>
                <a:effectLst/>
                <a:latin typeface="Google Sans"/>
              </a:rPr>
              <a:t>Why This Works:</a:t>
            </a:r>
            <a:endParaRPr kumimoji="0" lang="en-US" altLang="en-US" sz="1400" b="0" i="0" u="none" strike="noStrike" cap="none" normalizeH="0" baseline="0" dirty="0">
              <a:ln>
                <a:noFill/>
              </a:ln>
              <a:solidFill>
                <a:srgbClr val="1F1F1F"/>
              </a:solidFill>
              <a:effectLst/>
              <a:latin typeface="Google Sans"/>
            </a:endParaRP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The whole network eventually converges on the longest chain because that's where the most computational power is directed. </a:t>
            </a: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It's simply not profitable for miners to mine on a shorter chain that's unlikely to become the main chain.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F1F1F"/>
                </a:solidFill>
                <a:effectLst/>
                <a:latin typeface="Google Sans"/>
              </a:rPr>
              <a:t>Additional Points:</a:t>
            </a:r>
            <a:endParaRPr kumimoji="0" lang="en-US" altLang="en-US" sz="1400" b="0" i="0" u="none" strike="noStrike" cap="none" normalizeH="0" baseline="0" dirty="0">
              <a:ln>
                <a:noFill/>
              </a:ln>
              <a:solidFill>
                <a:srgbClr val="1F1F1F"/>
              </a:solidFill>
              <a:effectLst/>
              <a:latin typeface="Google Sans"/>
            </a:endParaRP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Network propagation delays can contribute to forks. It takes a little time for information about new blocks to reach all miners. </a:t>
            </a: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Once the fork resolves, the orphaned blocks are not permanently lost. They are simply not included in the final blockchain ledger. </a:t>
            </a:r>
          </a:p>
          <a:p>
            <a:pPr defTabSz="914400" eaLnBrk="0" fontAlgn="base" hangingPunct="0">
              <a:lnSpc>
                <a:spcPct val="100000"/>
              </a:lnSpc>
              <a:spcBef>
                <a:spcPct val="0"/>
              </a:spcBef>
              <a:spcAft>
                <a:spcPct val="0"/>
              </a:spcAft>
            </a:pPr>
            <a:r>
              <a:rPr kumimoji="0" lang="en-US" altLang="en-US" sz="1400" b="0" i="0" u="none" strike="noStrike" cap="none" normalizeH="0" baseline="0" dirty="0">
                <a:ln>
                  <a:noFill/>
                </a:ln>
                <a:solidFill>
                  <a:srgbClr val="1F1F1F"/>
                </a:solidFill>
                <a:effectLst/>
                <a:latin typeface="Google Sans"/>
              </a:rPr>
              <a:t>Some blockchains may have additional rules for resolving forks in case of ties in chain length.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F1F1F"/>
                </a:solidFill>
                <a:effectLst/>
                <a:latin typeface="Google Sans"/>
              </a:rPr>
              <a:t>In essence, miners act as validators, choosing the longest chain as the most secure and valid one. This eventually resolves forks and ensures everyone on the network agrees on the state of the blockchain.</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639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CFDF-6374-1997-C77E-B5538916A048}"/>
              </a:ext>
            </a:extLst>
          </p:cNvPr>
          <p:cNvSpPr>
            <a:spLocks noGrp="1"/>
          </p:cNvSpPr>
          <p:nvPr>
            <p:ph type="title"/>
          </p:nvPr>
        </p:nvSpPr>
        <p:spPr/>
        <p:txBody>
          <a:bodyPr/>
          <a:lstStyle/>
          <a:p>
            <a:r>
              <a:rPr lang="en-IE" dirty="0"/>
              <a:t>Consensus Mechanisms – Forks in the Chain</a:t>
            </a:r>
          </a:p>
        </p:txBody>
      </p:sp>
      <p:sp>
        <p:nvSpPr>
          <p:cNvPr id="3" name="Content Placeholder 2">
            <a:extLst>
              <a:ext uri="{FF2B5EF4-FFF2-40B4-BE49-F238E27FC236}">
                <a16:creationId xmlns:a16="http://schemas.microsoft.com/office/drawing/2014/main" id="{9E54C8E1-69D3-DAAD-5BFE-CBD011411506}"/>
              </a:ext>
            </a:extLst>
          </p:cNvPr>
          <p:cNvSpPr>
            <a:spLocks noGrp="1"/>
          </p:cNvSpPr>
          <p:nvPr>
            <p:ph idx="1"/>
          </p:nvPr>
        </p:nvSpPr>
        <p:spPr/>
        <p:txBody>
          <a:bodyPr/>
          <a:lstStyle/>
          <a:p>
            <a:r>
              <a:rPr lang="en-IE" sz="2400" dirty="0"/>
              <a:t>What does this approach protect against:</a:t>
            </a:r>
          </a:p>
          <a:p>
            <a:pPr lvl="1"/>
            <a:r>
              <a:rPr lang="en-IE" sz="2400" dirty="0"/>
              <a:t>Double spend</a:t>
            </a:r>
          </a:p>
          <a:p>
            <a:pPr lvl="1"/>
            <a:r>
              <a:rPr lang="en-IE" sz="2400" dirty="0"/>
              <a:t>Distributed transactions</a:t>
            </a:r>
          </a:p>
          <a:p>
            <a:pPr lvl="1"/>
            <a:r>
              <a:rPr lang="en-IE" sz="2400" dirty="0"/>
              <a:t>Malicious nodes</a:t>
            </a:r>
          </a:p>
          <a:p>
            <a:pPr lvl="1"/>
            <a:r>
              <a:rPr lang="en-IE" sz="2400" dirty="0"/>
              <a:t>Fraud</a:t>
            </a:r>
          </a:p>
          <a:p>
            <a:pPr lvl="1"/>
            <a:r>
              <a:rPr lang="en-IE" sz="2400" dirty="0"/>
              <a:t>Network attacks</a:t>
            </a:r>
          </a:p>
        </p:txBody>
      </p:sp>
      <p:sp>
        <p:nvSpPr>
          <p:cNvPr id="4" name="Date Placeholder 3">
            <a:extLst>
              <a:ext uri="{FF2B5EF4-FFF2-40B4-BE49-F238E27FC236}">
                <a16:creationId xmlns:a16="http://schemas.microsoft.com/office/drawing/2014/main" id="{07714BA2-AF8A-91EE-5853-CAE35B577EC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813096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Consensus Mechanisms - Quiz</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1771542" y="4752553"/>
            <a:ext cx="10192332" cy="22721971"/>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buNone/>
            </a:pPr>
            <a:endParaRPr lang="en-IE" sz="2800" dirty="0">
              <a:solidFill>
                <a:schemeClr val="tx1"/>
              </a:solidFill>
            </a:endParaRPr>
          </a:p>
        </p:txBody>
      </p:sp>
      <p:sp>
        <p:nvSpPr>
          <p:cNvPr id="4" name="Rectangle 2">
            <a:extLst>
              <a:ext uri="{FF2B5EF4-FFF2-40B4-BE49-F238E27FC236}">
                <a16:creationId xmlns:a16="http://schemas.microsoft.com/office/drawing/2014/main" id="{B5E42A77-C429-6FCD-5653-C489162029A1}"/>
              </a:ext>
            </a:extLst>
          </p:cNvPr>
          <p:cNvSpPr>
            <a:spLocks noChangeArrowheads="1"/>
          </p:cNvSpPr>
          <p:nvPr/>
        </p:nvSpPr>
        <p:spPr bwMode="auto">
          <a:xfrm>
            <a:off x="960958" y="1833985"/>
            <a:ext cx="10270083" cy="294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Google Sans"/>
              </a:rPr>
              <a:t>Consensus Mechanisms Quiz (True or False)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rgbClr val="1F1F1F"/>
                </a:solidFill>
                <a:effectLst/>
                <a:latin typeface="Google Sans"/>
              </a:rPr>
              <a:t>Consensus mechanisms are used to verify the authenticity of transactions on a blockchain network. ()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rgbClr val="1F1F1F"/>
                </a:solidFill>
                <a:effectLst/>
                <a:latin typeface="Google Sans"/>
              </a:rPr>
              <a:t>The Nakamoto Consensus is named after Satoshi Nakamoto, the creator of Bitcoin. ()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rgbClr val="1F1F1F"/>
                </a:solidFill>
                <a:effectLst/>
                <a:latin typeface="Google Sans"/>
              </a:rPr>
              <a:t>Byzantine Fault Tolerance ensures a blockchain network can function even with faulty nodes. ()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b="0" i="0" u="none" strike="noStrike" cap="none" normalizeH="0" baseline="0" dirty="0">
                <a:ln>
                  <a:noFill/>
                </a:ln>
                <a:solidFill>
                  <a:srgbClr val="1F1F1F"/>
                </a:solidFill>
                <a:effectLst/>
                <a:latin typeface="Google Sans"/>
              </a:rPr>
              <a:t>Proof-of-Work requires miners to solve complex equations to validate transactions.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b="0" i="0" u="none" strike="noStrike" cap="none" normalizeH="0" baseline="0" dirty="0">
                <a:ln>
                  <a:noFill/>
                </a:ln>
                <a:solidFill>
                  <a:srgbClr val="1F1F1F"/>
                </a:solidFill>
                <a:effectLst/>
                <a:latin typeface="Google Sans"/>
              </a:rPr>
              <a:t>The longest chain rule dictates that miners prioritize adding blocks to the longest chain in a fork. ()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b="0" i="0" u="none" strike="noStrike" cap="none" normalizeH="0" baseline="0" dirty="0">
                <a:ln>
                  <a:noFill/>
                </a:ln>
                <a:solidFill>
                  <a:srgbClr val="1F1F1F"/>
                </a:solidFill>
                <a:effectLst/>
                <a:latin typeface="Google Sans"/>
              </a:rPr>
              <a:t>Proof-of-Stake (</a:t>
            </a:r>
            <a:r>
              <a:rPr kumimoji="0" lang="en-US" altLang="en-US" b="0" i="0" u="none" strike="noStrike" cap="none" normalizeH="0" baseline="0" dirty="0" err="1">
                <a:ln>
                  <a:noFill/>
                </a:ln>
                <a:solidFill>
                  <a:srgbClr val="1F1F1F"/>
                </a:solidFill>
                <a:effectLst/>
                <a:latin typeface="Google Sans"/>
              </a:rPr>
              <a:t>PoS</a:t>
            </a:r>
            <a:r>
              <a:rPr kumimoji="0" lang="en-US" altLang="en-US" b="0" i="0" u="none" strike="noStrike" cap="none" normalizeH="0" baseline="0" dirty="0">
                <a:ln>
                  <a:noFill/>
                </a:ln>
                <a:solidFill>
                  <a:srgbClr val="1F1F1F"/>
                </a:solidFill>
                <a:effectLst/>
                <a:latin typeface="Google Sans"/>
              </a:rPr>
              <a:t>) is an alternative consensus mechanism to Proof-of-Work (</a:t>
            </a:r>
            <a:r>
              <a:rPr kumimoji="0" lang="en-US" altLang="en-US" b="0" i="0" u="none" strike="noStrike" cap="none" normalizeH="0" baseline="0" dirty="0" err="1">
                <a:ln>
                  <a:noFill/>
                </a:ln>
                <a:solidFill>
                  <a:srgbClr val="1F1F1F"/>
                </a:solidFill>
                <a:effectLst/>
                <a:latin typeface="Google Sans"/>
              </a:rPr>
              <a:t>PoW</a:t>
            </a:r>
            <a:r>
              <a:rPr kumimoji="0" lang="en-US" altLang="en-US" b="0" i="0" u="none" strike="noStrike" cap="none" normalizeH="0" baseline="0" dirty="0">
                <a:ln>
                  <a:noFill/>
                </a:ln>
                <a:solidFill>
                  <a:srgbClr val="1F1F1F"/>
                </a:solidFill>
                <a:effectLst/>
                <a:latin typeface="Google Sans"/>
              </a:rPr>
              <a:t>). ()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b="0" i="0" u="none" strike="noStrike" cap="none" normalizeH="0" baseline="0" dirty="0">
                <a:ln>
                  <a:noFill/>
                </a:ln>
                <a:solidFill>
                  <a:srgbClr val="1F1F1F"/>
                </a:solidFill>
                <a:effectLst/>
                <a:latin typeface="Google Sans"/>
              </a:rPr>
              <a:t>The Nakamoto Consensus is completely secure and cannot be hacked. ()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b="0" i="0" u="none" strike="noStrike" cap="none" normalizeH="0" baseline="0" dirty="0">
                <a:ln>
                  <a:noFill/>
                </a:ln>
                <a:solidFill>
                  <a:srgbClr val="1F1F1F"/>
                </a:solidFill>
                <a:effectLst/>
                <a:latin typeface="Google Sans"/>
              </a:rPr>
              <a:t>Forks are a normal occurrence in Proof-of-Work blockchains and eventually get resolved.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41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A156-9A9E-9B84-7007-6ADDED09DB79}"/>
              </a:ext>
            </a:extLst>
          </p:cNvPr>
          <p:cNvSpPr>
            <a:spLocks noGrp="1"/>
          </p:cNvSpPr>
          <p:nvPr>
            <p:ph type="title"/>
          </p:nvPr>
        </p:nvSpPr>
        <p:spPr/>
        <p:txBody>
          <a:bodyPr/>
          <a:lstStyle/>
          <a:p>
            <a:r>
              <a:rPr lang="en-IE" dirty="0"/>
              <a:t>Consensus Mechanisms </a:t>
            </a:r>
            <a:r>
              <a:rPr lang="en-IE"/>
              <a:t>– Proof of Stake</a:t>
            </a:r>
            <a:endParaRPr lang="en-IE" dirty="0"/>
          </a:p>
        </p:txBody>
      </p:sp>
      <p:sp>
        <p:nvSpPr>
          <p:cNvPr id="4" name="Date Placeholder 3">
            <a:extLst>
              <a:ext uri="{FF2B5EF4-FFF2-40B4-BE49-F238E27FC236}">
                <a16:creationId xmlns:a16="http://schemas.microsoft.com/office/drawing/2014/main" id="{797ED30C-6D66-96D3-5F5C-595EBA2A15C1}"/>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AF689CC6-1489-C02E-AAF0-D1E884C483E3}"/>
              </a:ext>
            </a:extLst>
          </p:cNvPr>
          <p:cNvSpPr>
            <a:spLocks noGrp="1" noChangeArrowheads="1"/>
          </p:cNvSpPr>
          <p:nvPr>
            <p:ph idx="1"/>
          </p:nvPr>
        </p:nvSpPr>
        <p:spPr bwMode="auto">
          <a:xfrm>
            <a:off x="375922" y="1413535"/>
            <a:ext cx="11202133"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F1F1F"/>
                </a:solidFill>
                <a:effectLst/>
                <a:latin typeface="+mn-lt"/>
              </a:rPr>
              <a:t>Alternative to Proof of Work:</a:t>
            </a:r>
            <a:r>
              <a:rPr kumimoji="0" lang="en-US" altLang="en-US" sz="2000" b="0" i="0" u="none" strike="noStrike" cap="none" normalizeH="0" baseline="0" dirty="0">
                <a:ln>
                  <a:noFill/>
                </a:ln>
                <a:solidFill>
                  <a:srgbClr val="1F1F1F"/>
                </a:solidFill>
                <a:effectLst/>
                <a:latin typeface="+mn-lt"/>
              </a:rPr>
              <a:t> A way to verify transactions on a blockchain, different from the method used by Bitcoin (Proof of Work).  Currently used by Ethereum.</a:t>
            </a:r>
          </a:p>
          <a:p>
            <a:pPr defTabSz="914400" eaLnBrk="0" fontAlgn="base" hangingPunct="0">
              <a:lnSpc>
                <a:spcPct val="100000"/>
              </a:lnSpc>
              <a:spcBef>
                <a:spcPct val="0"/>
              </a:spcBef>
              <a:spcAft>
                <a:spcPct val="0"/>
              </a:spcAft>
            </a:pPr>
            <a:endParaRPr kumimoji="0" lang="en-US" altLang="en-US" sz="2000" b="0" i="0" u="none" strike="noStrike" cap="none" normalizeH="0" baseline="0" dirty="0">
              <a:ln>
                <a:noFill/>
              </a:ln>
              <a:solidFill>
                <a:srgbClr val="1F1F1F"/>
              </a:solidFill>
              <a:effectLst/>
              <a:latin typeface="+mn-lt"/>
            </a:endParaRPr>
          </a:p>
          <a:p>
            <a:pPr defTabSz="914400"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F1F1F"/>
                </a:solidFill>
                <a:effectLst/>
                <a:latin typeface="+mn-lt"/>
              </a:rPr>
              <a:t>Validators instead of Miners:</a:t>
            </a:r>
            <a:r>
              <a:rPr kumimoji="0" lang="en-US" altLang="en-US" sz="2000" b="0" i="0" u="none" strike="noStrike" cap="none" normalizeH="0" baseline="0" dirty="0">
                <a:ln>
                  <a:noFill/>
                </a:ln>
                <a:solidFill>
                  <a:srgbClr val="1F1F1F"/>
                </a:solidFill>
                <a:effectLst/>
                <a:latin typeface="+mn-lt"/>
              </a:rPr>
              <a:t> People who stake their cryptocurrency holdings are chosen to validate transactions, not miners solving complex puzzles. </a:t>
            </a:r>
          </a:p>
          <a:p>
            <a:pPr defTabSz="914400" eaLnBrk="0" fontAlgn="base" hangingPunct="0">
              <a:lnSpc>
                <a:spcPct val="100000"/>
              </a:lnSpc>
              <a:spcBef>
                <a:spcPct val="0"/>
              </a:spcBef>
              <a:spcAft>
                <a:spcPct val="0"/>
              </a:spcAft>
            </a:pPr>
            <a:endParaRPr kumimoji="0" lang="en-US" altLang="en-US" sz="2000" b="1" i="0" u="none" strike="noStrike" cap="none" normalizeH="0" baseline="0" dirty="0">
              <a:ln>
                <a:noFill/>
              </a:ln>
              <a:solidFill>
                <a:srgbClr val="1F1F1F"/>
              </a:solidFill>
              <a:effectLst/>
              <a:latin typeface="+mn-lt"/>
            </a:endParaRPr>
          </a:p>
          <a:p>
            <a:pPr defTabSz="914400"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F1F1F"/>
                </a:solidFill>
                <a:effectLst/>
                <a:latin typeface="+mn-lt"/>
              </a:rPr>
              <a:t>Staked Coins = Skin in the Game:</a:t>
            </a:r>
            <a:r>
              <a:rPr kumimoji="0" lang="en-US" altLang="en-US" sz="2000" b="0" i="0" u="none" strike="noStrike" cap="none" normalizeH="0" baseline="0" dirty="0">
                <a:ln>
                  <a:noFill/>
                </a:ln>
                <a:solidFill>
                  <a:srgbClr val="1F1F1F"/>
                </a:solidFill>
                <a:effectLst/>
                <a:latin typeface="+mn-lt"/>
              </a:rPr>
              <a:t> Validators have an incentive to be honest because they risk losing some of their staked coins if they misbehave. </a:t>
            </a:r>
          </a:p>
          <a:p>
            <a:pPr defTabSz="914400" eaLnBrk="0" fontAlgn="base" hangingPunct="0">
              <a:lnSpc>
                <a:spcPct val="100000"/>
              </a:lnSpc>
              <a:spcBef>
                <a:spcPct val="0"/>
              </a:spcBef>
              <a:spcAft>
                <a:spcPct val="0"/>
              </a:spcAft>
            </a:pPr>
            <a:endParaRPr kumimoji="0" lang="en-US" altLang="en-US" sz="2000" b="1" i="0" u="none" strike="noStrike" cap="none" normalizeH="0" baseline="0" dirty="0">
              <a:ln>
                <a:noFill/>
              </a:ln>
              <a:solidFill>
                <a:srgbClr val="1F1F1F"/>
              </a:solidFill>
              <a:effectLst/>
              <a:latin typeface="+mn-lt"/>
            </a:endParaRPr>
          </a:p>
          <a:p>
            <a:pPr defTabSz="914400"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F1F1F"/>
                </a:solidFill>
                <a:effectLst/>
                <a:latin typeface="+mn-lt"/>
              </a:rPr>
              <a:t>Less Energy Intensive:</a:t>
            </a:r>
            <a:r>
              <a:rPr kumimoji="0" lang="en-US" altLang="en-US" sz="2000" b="0" i="0" u="none" strike="noStrike" cap="none" normalizeH="0" baseline="0" dirty="0">
                <a:ln>
                  <a:noFill/>
                </a:ln>
                <a:solidFill>
                  <a:srgbClr val="1F1F1F"/>
                </a:solidFill>
                <a:effectLst/>
                <a:latin typeface="+mn-lt"/>
              </a:rPr>
              <a:t> Doesn't require the massive amount of computing power Proof of Work does, making it more environmentally friendly. </a:t>
            </a:r>
          </a:p>
          <a:p>
            <a:pPr defTabSz="914400" eaLnBrk="0" fontAlgn="base" hangingPunct="0">
              <a:lnSpc>
                <a:spcPct val="100000"/>
              </a:lnSpc>
              <a:spcBef>
                <a:spcPct val="0"/>
              </a:spcBef>
              <a:spcAft>
                <a:spcPct val="0"/>
              </a:spcAft>
            </a:pPr>
            <a:endParaRPr kumimoji="0" lang="en-US" altLang="en-US" sz="2000" b="1" i="0" u="none" strike="noStrike" cap="none" normalizeH="0" baseline="0" dirty="0">
              <a:ln>
                <a:noFill/>
              </a:ln>
              <a:solidFill>
                <a:srgbClr val="1F1F1F"/>
              </a:solidFill>
              <a:effectLst/>
              <a:latin typeface="+mn-lt"/>
            </a:endParaRPr>
          </a:p>
          <a:p>
            <a:pPr defTabSz="914400"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F1F1F"/>
                </a:solidFill>
                <a:effectLst/>
                <a:latin typeface="+mn-lt"/>
              </a:rPr>
              <a:t>Earning Rewards:</a:t>
            </a:r>
            <a:r>
              <a:rPr kumimoji="0" lang="en-US" altLang="en-US" sz="2000" b="0" i="0" u="none" strike="noStrike" cap="none" normalizeH="0" baseline="0" dirty="0">
                <a:ln>
                  <a:noFill/>
                </a:ln>
                <a:solidFill>
                  <a:srgbClr val="1F1F1F"/>
                </a:solidFill>
                <a:effectLst/>
                <a:latin typeface="+mn-lt"/>
              </a:rPr>
              <a:t> Validators can earn new cryptocurrency for participating in the network. </a:t>
            </a:r>
          </a:p>
          <a:p>
            <a:pPr defTabSz="914400" eaLnBrk="0" fontAlgn="base" hangingPunct="0">
              <a:lnSpc>
                <a:spcPct val="100000"/>
              </a:lnSpc>
              <a:spcBef>
                <a:spcPct val="0"/>
              </a:spcBef>
              <a:spcAft>
                <a:spcPct val="0"/>
              </a:spcAft>
            </a:pPr>
            <a:endParaRPr kumimoji="0" lang="en-US" altLang="en-US" sz="3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500848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A156-9A9E-9B84-7007-6ADDED09DB79}"/>
              </a:ext>
            </a:extLst>
          </p:cNvPr>
          <p:cNvSpPr>
            <a:spLocks noGrp="1"/>
          </p:cNvSpPr>
          <p:nvPr>
            <p:ph type="title"/>
          </p:nvPr>
        </p:nvSpPr>
        <p:spPr/>
        <p:txBody>
          <a:bodyPr/>
          <a:lstStyle/>
          <a:p>
            <a:r>
              <a:rPr lang="en-IE" dirty="0"/>
              <a:t>Consensus Mechanisms </a:t>
            </a:r>
            <a:r>
              <a:rPr lang="en-IE"/>
              <a:t>– Proof of Stake</a:t>
            </a:r>
            <a:endParaRPr lang="en-IE" dirty="0"/>
          </a:p>
        </p:txBody>
      </p:sp>
      <p:sp>
        <p:nvSpPr>
          <p:cNvPr id="4" name="Date Placeholder 3">
            <a:extLst>
              <a:ext uri="{FF2B5EF4-FFF2-40B4-BE49-F238E27FC236}">
                <a16:creationId xmlns:a16="http://schemas.microsoft.com/office/drawing/2014/main" id="{797ED30C-6D66-96D3-5F5C-595EBA2A15C1}"/>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AF689CC6-1489-C02E-AAF0-D1E884C483E3}"/>
              </a:ext>
            </a:extLst>
          </p:cNvPr>
          <p:cNvSpPr>
            <a:spLocks noGrp="1" noChangeArrowheads="1"/>
          </p:cNvSpPr>
          <p:nvPr>
            <p:ph idx="1"/>
          </p:nvPr>
        </p:nvSpPr>
        <p:spPr bwMode="auto">
          <a:xfrm>
            <a:off x="375922" y="1505870"/>
            <a:ext cx="11202133"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800" b="0" i="0" u="none" strike="noStrike" cap="none" normalizeH="0" baseline="0" dirty="0">
                <a:ln>
                  <a:noFill/>
                </a:ln>
                <a:solidFill>
                  <a:schemeClr val="tx1"/>
                </a:solidFill>
                <a:effectLst/>
                <a:latin typeface="+mn-lt"/>
              </a:rPr>
              <a:t>Potentially Weaker Security: Some argue </a:t>
            </a:r>
            <a:r>
              <a:rPr kumimoji="0" lang="en-US" altLang="en-US" sz="2800" b="0" i="0" u="none" strike="noStrike" cap="none" normalizeH="0" baseline="0" dirty="0" err="1">
                <a:ln>
                  <a:noFill/>
                </a:ln>
                <a:solidFill>
                  <a:schemeClr val="tx1"/>
                </a:solidFill>
                <a:effectLst/>
                <a:latin typeface="+mn-lt"/>
              </a:rPr>
              <a:t>PoS</a:t>
            </a:r>
            <a:r>
              <a:rPr kumimoji="0" lang="en-US" altLang="en-US" sz="2800" b="0" i="0" u="none" strike="noStrike" cap="none" normalizeH="0" baseline="0" dirty="0">
                <a:ln>
                  <a:noFill/>
                </a:ln>
                <a:solidFill>
                  <a:schemeClr val="tx1"/>
                </a:solidFill>
                <a:effectLst/>
                <a:latin typeface="+mn-lt"/>
              </a:rPr>
              <a:t> systems could be more vulnerable to certain attacks compared to Proof of Work (</a:t>
            </a:r>
            <a:r>
              <a:rPr kumimoji="0" lang="en-US" altLang="en-US" sz="2800" b="0" i="0" u="none" strike="noStrike" cap="none" normalizeH="0" baseline="0" dirty="0" err="1">
                <a:ln>
                  <a:noFill/>
                </a:ln>
                <a:solidFill>
                  <a:schemeClr val="tx1"/>
                </a:solidFill>
                <a:effectLst/>
                <a:latin typeface="+mn-lt"/>
              </a:rPr>
              <a:t>PoW</a:t>
            </a:r>
            <a:r>
              <a:rPr kumimoji="0" lang="en-US" altLang="en-US" sz="2800" b="0" i="0" u="none" strike="noStrike" cap="none" normalizeH="0" baseline="0" dirty="0">
                <a:ln>
                  <a:noFill/>
                </a:ln>
                <a:solidFill>
                  <a:schemeClr val="tx1"/>
                </a:solidFill>
                <a:effectLst/>
                <a:latin typeface="+mn-lt"/>
              </a:rPr>
              <a:t>).</a:t>
            </a:r>
          </a:p>
          <a:p>
            <a:pPr defTabSz="914400" eaLnBrk="0" fontAlgn="base" hangingPunct="0">
              <a:lnSpc>
                <a:spcPct val="100000"/>
              </a:lnSpc>
              <a:spcBef>
                <a:spcPct val="0"/>
              </a:spcBef>
              <a:spcAft>
                <a:spcPct val="0"/>
              </a:spcAft>
            </a:pPr>
            <a:endParaRPr kumimoji="0" lang="en-US" altLang="en-US" sz="2800" b="0" i="0" u="none" strike="noStrike" cap="none" normalizeH="0" baseline="0" dirty="0">
              <a:ln>
                <a:noFill/>
              </a:ln>
              <a:solidFill>
                <a:schemeClr val="tx1"/>
              </a:solidFill>
              <a:effectLst/>
              <a:latin typeface="+mn-lt"/>
            </a:endParaRPr>
          </a:p>
          <a:p>
            <a:pPr defTabSz="914400" eaLnBrk="0" fontAlgn="base" hangingPunct="0">
              <a:lnSpc>
                <a:spcPct val="100000"/>
              </a:lnSpc>
              <a:spcBef>
                <a:spcPct val="0"/>
              </a:spcBef>
              <a:spcAft>
                <a:spcPct val="0"/>
              </a:spcAft>
            </a:pPr>
            <a:r>
              <a:rPr kumimoji="0" lang="en-US" altLang="en-US" sz="2800" b="0" i="0" u="none" strike="noStrike" cap="none" normalizeH="0" baseline="0" dirty="0">
                <a:ln>
                  <a:noFill/>
                </a:ln>
                <a:solidFill>
                  <a:schemeClr val="tx1"/>
                </a:solidFill>
                <a:effectLst/>
                <a:latin typeface="+mn-lt"/>
              </a:rPr>
              <a:t>Rich Get Richer? Large holders with more staked coins could have more influence, potentially centralizing the network. Creation of an unequal distribution.</a:t>
            </a:r>
          </a:p>
          <a:p>
            <a:pPr defTabSz="914400" eaLnBrk="0" fontAlgn="base" hangingPunct="0">
              <a:lnSpc>
                <a:spcPct val="100000"/>
              </a:lnSpc>
              <a:spcBef>
                <a:spcPct val="0"/>
              </a:spcBef>
              <a:spcAft>
                <a:spcPct val="0"/>
              </a:spcAft>
            </a:pPr>
            <a:endParaRPr kumimoji="0" lang="en-US" altLang="en-US" sz="2800" b="0" i="0" u="none" strike="noStrike" cap="none" normalizeH="0" baseline="0" dirty="0">
              <a:ln>
                <a:noFill/>
              </a:ln>
              <a:solidFill>
                <a:schemeClr val="tx1"/>
              </a:solidFill>
              <a:effectLst/>
              <a:latin typeface="+mn-lt"/>
            </a:endParaRPr>
          </a:p>
          <a:p>
            <a:pPr defTabSz="914400" eaLnBrk="0" fontAlgn="base" hangingPunct="0">
              <a:lnSpc>
                <a:spcPct val="100000"/>
              </a:lnSpc>
              <a:spcBef>
                <a:spcPct val="0"/>
              </a:spcBef>
              <a:spcAft>
                <a:spcPct val="0"/>
              </a:spcAft>
            </a:pPr>
            <a:r>
              <a:rPr kumimoji="0" lang="en-US" altLang="en-US" sz="2800" b="0" i="0" u="none" strike="noStrike" cap="none" normalizeH="0" baseline="0" dirty="0">
                <a:ln>
                  <a:noFill/>
                </a:ln>
                <a:solidFill>
                  <a:schemeClr val="tx1"/>
                </a:solidFill>
                <a:effectLst/>
                <a:latin typeface="+mn-lt"/>
              </a:rPr>
              <a:t>Complex Transitions: Switching an existing cryptocurrency from </a:t>
            </a:r>
            <a:r>
              <a:rPr kumimoji="0" lang="en-US" altLang="en-US" sz="2800" b="0" i="0" u="none" strike="noStrike" cap="none" normalizeH="0" baseline="0" dirty="0" err="1">
                <a:ln>
                  <a:noFill/>
                </a:ln>
                <a:solidFill>
                  <a:schemeClr val="tx1"/>
                </a:solidFill>
                <a:effectLst/>
                <a:latin typeface="+mn-lt"/>
              </a:rPr>
              <a:t>PoW</a:t>
            </a:r>
            <a:r>
              <a:rPr kumimoji="0" lang="en-US" altLang="en-US" sz="2800" b="0" i="0" u="none" strike="noStrike" cap="none" normalizeH="0" baseline="0" dirty="0">
                <a:ln>
                  <a:noFill/>
                </a:ln>
                <a:solidFill>
                  <a:schemeClr val="tx1"/>
                </a:solidFill>
                <a:effectLst/>
                <a:latin typeface="+mn-lt"/>
              </a:rPr>
              <a:t> to </a:t>
            </a:r>
            <a:r>
              <a:rPr kumimoji="0" lang="en-US" altLang="en-US" sz="2800" b="0" i="0" u="none" strike="noStrike" cap="none" normalizeH="0" baseline="0" dirty="0" err="1">
                <a:ln>
                  <a:noFill/>
                </a:ln>
                <a:solidFill>
                  <a:schemeClr val="tx1"/>
                </a:solidFill>
                <a:effectLst/>
                <a:latin typeface="+mn-lt"/>
              </a:rPr>
              <a:t>PoS</a:t>
            </a:r>
            <a:r>
              <a:rPr kumimoji="0" lang="en-US" altLang="en-US" sz="2800" b="0" i="0" u="none" strike="noStrike" cap="none" normalizeH="0" baseline="0" dirty="0">
                <a:ln>
                  <a:noFill/>
                </a:ln>
                <a:solidFill>
                  <a:schemeClr val="tx1"/>
                </a:solidFill>
                <a:effectLst/>
                <a:latin typeface="+mn-lt"/>
              </a:rPr>
              <a:t> can be challenging and requires careful planning.  Took several years for Ethereum to switch to </a:t>
            </a:r>
            <a:r>
              <a:rPr kumimoji="0" lang="en-US" altLang="en-US" sz="2800" b="0" i="0" u="none" strike="noStrike" cap="none" normalizeH="0" baseline="0" dirty="0" err="1">
                <a:ln>
                  <a:noFill/>
                </a:ln>
                <a:solidFill>
                  <a:schemeClr val="tx1"/>
                </a:solidFill>
                <a:effectLst/>
                <a:latin typeface="+mn-lt"/>
              </a:rPr>
              <a:t>PoS.</a:t>
            </a:r>
            <a:endParaRPr kumimoji="0" lang="en-US" altLang="en-US" sz="2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68655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A156-9A9E-9B84-7007-6ADDED09DB79}"/>
              </a:ext>
            </a:extLst>
          </p:cNvPr>
          <p:cNvSpPr>
            <a:spLocks noGrp="1"/>
          </p:cNvSpPr>
          <p:nvPr>
            <p:ph type="title"/>
          </p:nvPr>
        </p:nvSpPr>
        <p:spPr>
          <a:xfrm>
            <a:off x="647937" y="826329"/>
            <a:ext cx="10216302" cy="704101"/>
          </a:xfrm>
        </p:spPr>
        <p:txBody>
          <a:bodyPr/>
          <a:lstStyle/>
          <a:p>
            <a:r>
              <a:rPr lang="en-IE" dirty="0"/>
              <a:t>Consensus Mechanisms – Proof of Authority</a:t>
            </a:r>
          </a:p>
        </p:txBody>
      </p:sp>
      <p:sp>
        <p:nvSpPr>
          <p:cNvPr id="4" name="Date Placeholder 3">
            <a:extLst>
              <a:ext uri="{FF2B5EF4-FFF2-40B4-BE49-F238E27FC236}">
                <a16:creationId xmlns:a16="http://schemas.microsoft.com/office/drawing/2014/main" id="{797ED30C-6D66-96D3-5F5C-595EBA2A15C1}"/>
              </a:ext>
            </a:extLst>
          </p:cNvPr>
          <p:cNvSpPr>
            <a:spLocks noGrp="1"/>
          </p:cNvSpPr>
          <p:nvPr>
            <p:ph type="dt" sz="half" idx="10"/>
          </p:nvPr>
        </p:nvSpPr>
        <p:spPr>
          <a:xfrm>
            <a:off x="647937" y="6318987"/>
            <a:ext cx="2665122" cy="365125"/>
          </a:xfrm>
        </p:spPr>
        <p:txBody>
          <a:bodyPr/>
          <a:lstStyle/>
          <a:p>
            <a:r>
              <a:rPr lang="en-IE"/>
              <a:t>06.11.19</a:t>
            </a:r>
            <a:endParaRPr lang="en-US"/>
          </a:p>
        </p:txBody>
      </p:sp>
      <p:sp>
        <p:nvSpPr>
          <p:cNvPr id="3" name="Rectangle 1">
            <a:extLst>
              <a:ext uri="{FF2B5EF4-FFF2-40B4-BE49-F238E27FC236}">
                <a16:creationId xmlns:a16="http://schemas.microsoft.com/office/drawing/2014/main" id="{8C632B44-688F-42CB-3CFC-657915337F27}"/>
              </a:ext>
            </a:extLst>
          </p:cNvPr>
          <p:cNvSpPr>
            <a:spLocks noGrp="1" noChangeArrowheads="1"/>
          </p:cNvSpPr>
          <p:nvPr>
            <p:ph idx="1"/>
          </p:nvPr>
        </p:nvSpPr>
        <p:spPr bwMode="auto">
          <a:xfrm>
            <a:off x="376238" y="1536325"/>
            <a:ext cx="1088258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1F1F1F"/>
                </a:solidFill>
                <a:effectLst/>
                <a:latin typeface="Google Sans"/>
              </a:rPr>
              <a:t>Reputation-Based Consensus:</a:t>
            </a:r>
            <a:r>
              <a:rPr kumimoji="0" lang="en-US" altLang="en-US" sz="2400" b="0" i="0" u="none" strike="noStrike" cap="none" normalizeH="0" baseline="0" dirty="0">
                <a:ln>
                  <a:noFill/>
                </a:ln>
                <a:solidFill>
                  <a:srgbClr val="1F1F1F"/>
                </a:solidFill>
                <a:effectLst/>
                <a:latin typeface="Google Sans"/>
              </a:rPr>
              <a:t> Relies on identity and reputation instead of computational power or coin holdings. </a:t>
            </a:r>
          </a:p>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1F1F1F"/>
                </a:solidFill>
                <a:effectLst/>
                <a:latin typeface="Google Sans"/>
              </a:rPr>
              <a:t>Pre-Approved Validators:</a:t>
            </a:r>
            <a:r>
              <a:rPr kumimoji="0" lang="en-US" altLang="en-US" sz="2400" b="0" i="0" u="none" strike="noStrike" cap="none" normalizeH="0" baseline="0" dirty="0">
                <a:ln>
                  <a:noFill/>
                </a:ln>
                <a:solidFill>
                  <a:srgbClr val="1F1F1F"/>
                </a:solidFill>
                <a:effectLst/>
                <a:latin typeface="Google Sans"/>
              </a:rPr>
              <a:t> Only authorized entities can validate transactions, ensuring trustworthiness. </a:t>
            </a:r>
          </a:p>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1F1F1F"/>
                </a:solidFill>
                <a:effectLst/>
                <a:latin typeface="Google Sans"/>
              </a:rPr>
              <a:t>Efficient Transactions:</a:t>
            </a:r>
            <a:r>
              <a:rPr kumimoji="0" lang="en-US" altLang="en-US" sz="2400" b="0" i="0" u="none" strike="noStrike" cap="none" normalizeH="0" baseline="0" dirty="0">
                <a:ln>
                  <a:noFill/>
                </a:ln>
                <a:solidFill>
                  <a:srgbClr val="1F1F1F"/>
                </a:solidFill>
                <a:effectLst/>
                <a:latin typeface="Google Sans"/>
              </a:rPr>
              <a:t> Faster transaction processing compared to Proof of Work (</a:t>
            </a:r>
            <a:r>
              <a:rPr kumimoji="0" lang="en-US" altLang="en-US" sz="2400" b="0" i="0" u="none" strike="noStrike" cap="none" normalizeH="0" baseline="0" dirty="0" err="1">
                <a:ln>
                  <a:noFill/>
                </a:ln>
                <a:solidFill>
                  <a:srgbClr val="1F1F1F"/>
                </a:solidFill>
                <a:effectLst/>
                <a:latin typeface="Google Sans"/>
              </a:rPr>
              <a:t>PoW</a:t>
            </a:r>
            <a:r>
              <a:rPr kumimoji="0" lang="en-US" altLang="en-US" sz="2400" b="0" i="0" u="none" strike="noStrike" cap="none" normalizeH="0" baseline="0" dirty="0">
                <a:ln>
                  <a:noFill/>
                </a:ln>
                <a:solidFill>
                  <a:srgbClr val="1F1F1F"/>
                </a:solidFill>
                <a:effectLst/>
                <a:latin typeface="Google Sans"/>
              </a:rPr>
              <a:t>). </a:t>
            </a:r>
          </a:p>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1F1F1F"/>
                </a:solidFill>
                <a:effectLst/>
                <a:latin typeface="Google Sans"/>
              </a:rPr>
              <a:t>Scalable for Private Networks:</a:t>
            </a:r>
            <a:r>
              <a:rPr kumimoji="0" lang="en-US" altLang="en-US" sz="2400" b="0" i="0" u="none" strike="noStrike" cap="none" normalizeH="0" baseline="0" dirty="0">
                <a:ln>
                  <a:noFill/>
                </a:ln>
                <a:solidFill>
                  <a:srgbClr val="1F1F1F"/>
                </a:solidFill>
                <a:effectLst/>
                <a:latin typeface="Google Sans"/>
              </a:rPr>
              <a:t> Well-suited for permissioned blockchains with a limited number of participants. </a:t>
            </a:r>
          </a:p>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rgbClr val="1F1F1F"/>
                </a:solidFill>
                <a:effectLst/>
                <a:latin typeface="Google Sans"/>
              </a:rPr>
              <a:t>Centralization Concerns:</a:t>
            </a:r>
            <a:r>
              <a:rPr kumimoji="0" lang="en-US" altLang="en-US" sz="2400" b="0" i="0" u="none" strike="noStrike" cap="none" normalizeH="0" baseline="0" dirty="0">
                <a:ln>
                  <a:noFill/>
                </a:ln>
                <a:solidFill>
                  <a:srgbClr val="1F1F1F"/>
                </a:solidFill>
                <a:effectLst/>
                <a:latin typeface="Google Sans"/>
              </a:rPr>
              <a:t> Less decentralized than </a:t>
            </a:r>
            <a:r>
              <a:rPr kumimoji="0" lang="en-US" altLang="en-US" sz="2400" b="0" i="0" u="none" strike="noStrike" cap="none" normalizeH="0" baseline="0" dirty="0" err="1">
                <a:ln>
                  <a:noFill/>
                </a:ln>
                <a:solidFill>
                  <a:srgbClr val="1F1F1F"/>
                </a:solidFill>
                <a:effectLst/>
                <a:latin typeface="Google Sans"/>
              </a:rPr>
              <a:t>PoW</a:t>
            </a:r>
            <a:r>
              <a:rPr kumimoji="0" lang="en-US" altLang="en-US" sz="2400" b="0" i="0" u="none" strike="noStrike" cap="none" normalizeH="0" baseline="0" dirty="0">
                <a:ln>
                  <a:noFill/>
                </a:ln>
                <a:solidFill>
                  <a:srgbClr val="1F1F1F"/>
                </a:solidFill>
                <a:effectLst/>
                <a:latin typeface="Google Sans"/>
              </a:rPr>
              <a:t> or </a:t>
            </a:r>
            <a:r>
              <a:rPr kumimoji="0" lang="en-US" altLang="en-US" sz="2400" b="0" i="0" u="none" strike="noStrike" cap="none" normalizeH="0" baseline="0" dirty="0" err="1">
                <a:ln>
                  <a:noFill/>
                </a:ln>
                <a:solidFill>
                  <a:srgbClr val="1F1F1F"/>
                </a:solidFill>
                <a:effectLst/>
                <a:latin typeface="Google Sans"/>
              </a:rPr>
              <a:t>PoS</a:t>
            </a:r>
            <a:r>
              <a:rPr kumimoji="0" lang="en-US" altLang="en-US" sz="2400" b="0" i="0" u="none" strike="noStrike" cap="none" normalizeH="0" baseline="0" dirty="0">
                <a:ln>
                  <a:noFill/>
                </a:ln>
                <a:solidFill>
                  <a:srgbClr val="1F1F1F"/>
                </a:solidFill>
                <a:effectLst/>
                <a:latin typeface="Google Sans"/>
              </a:rPr>
              <a:t> due to the pre-selected validators. </a:t>
            </a:r>
          </a:p>
          <a:p>
            <a:pPr defTabSz="914400" eaLnBrk="0" fontAlgn="base" hangingPunct="0">
              <a:lnSpc>
                <a:spcPct val="100000"/>
              </a:lnSpc>
              <a:spcBef>
                <a:spcPct val="0"/>
              </a:spcBef>
              <a:spcAft>
                <a:spcPct val="0"/>
              </a:spcAf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103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EAF2-C257-32FA-1BF7-F4BE51732042}"/>
              </a:ext>
            </a:extLst>
          </p:cNvPr>
          <p:cNvSpPr>
            <a:spLocks noGrp="1"/>
          </p:cNvSpPr>
          <p:nvPr>
            <p:ph type="title"/>
          </p:nvPr>
        </p:nvSpPr>
        <p:spPr/>
        <p:txBody>
          <a:bodyPr/>
          <a:lstStyle/>
          <a:p>
            <a:r>
              <a:rPr lang="en-IE" dirty="0"/>
              <a:t>Consensus Mechanisms – Proof of Space</a:t>
            </a:r>
          </a:p>
        </p:txBody>
      </p:sp>
      <p:sp>
        <p:nvSpPr>
          <p:cNvPr id="3" name="Content Placeholder 2">
            <a:extLst>
              <a:ext uri="{FF2B5EF4-FFF2-40B4-BE49-F238E27FC236}">
                <a16:creationId xmlns:a16="http://schemas.microsoft.com/office/drawing/2014/main" id="{14888473-125A-7677-E20A-3136E0FCA7B5}"/>
              </a:ext>
            </a:extLst>
          </p:cNvPr>
          <p:cNvSpPr>
            <a:spLocks noGrp="1"/>
          </p:cNvSpPr>
          <p:nvPr>
            <p:ph idx="1"/>
          </p:nvPr>
        </p:nvSpPr>
        <p:spPr/>
        <p:txBody>
          <a:bodyPr/>
          <a:lstStyle/>
          <a:p>
            <a:r>
              <a:rPr lang="en-US" b="1" dirty="0"/>
              <a:t>Storage </a:t>
            </a:r>
            <a:r>
              <a:rPr lang="en-US" b="1" dirty="0" err="1"/>
              <a:t>zamiast</a:t>
            </a:r>
            <a:r>
              <a:rPr lang="en-US" b="1" dirty="0"/>
              <a:t> Processing</a:t>
            </a:r>
            <a:r>
              <a:rPr lang="en-US" dirty="0"/>
              <a:t>: Replaces compute power with storage space for securing the network. Less energy intensive than Proof of Work (</a:t>
            </a:r>
            <a:r>
              <a:rPr lang="en-US" dirty="0" err="1"/>
              <a:t>PoW</a:t>
            </a:r>
            <a:r>
              <a:rPr lang="en-US" dirty="0"/>
              <a:t>).</a:t>
            </a:r>
          </a:p>
          <a:p>
            <a:pPr lvl="1"/>
            <a:r>
              <a:rPr lang="en-US" dirty="0"/>
              <a:t>"</a:t>
            </a:r>
            <a:r>
              <a:rPr lang="en-US" dirty="0" err="1"/>
              <a:t>Zamiast</a:t>
            </a:r>
            <a:r>
              <a:rPr lang="en-US" dirty="0"/>
              <a:t>" is a Polish word that translates to "instead of" or "in place of".</a:t>
            </a:r>
          </a:p>
          <a:p>
            <a:r>
              <a:rPr lang="en-US" b="1" dirty="0"/>
              <a:t>Farming, not Mining</a:t>
            </a:r>
            <a:r>
              <a:rPr lang="en-US" dirty="0"/>
              <a:t>: Participants "farm" by allocating disk space to create "plots". Winning farmer is chosen based on these plots.</a:t>
            </a:r>
          </a:p>
          <a:p>
            <a:r>
              <a:rPr lang="en-US" b="1" dirty="0"/>
              <a:t>Plotting for the Future</a:t>
            </a:r>
            <a:r>
              <a:rPr lang="en-US" dirty="0"/>
              <a:t>: Plots are created once and can be used for a long time, reducing ongoing energy use.</a:t>
            </a:r>
          </a:p>
          <a:p>
            <a:r>
              <a:rPr lang="en-US" b="1" dirty="0"/>
              <a:t>Space Race</a:t>
            </a:r>
            <a:r>
              <a:rPr lang="en-US" dirty="0"/>
              <a:t>: More storage space increases your chance of winning, potentially centralizing the network in participants with large storage capacity.</a:t>
            </a:r>
          </a:p>
          <a:p>
            <a:r>
              <a:rPr lang="en-US" b="1" dirty="0"/>
              <a:t>Not Storing Useful Data</a:t>
            </a:r>
            <a:r>
              <a:rPr lang="en-US" dirty="0"/>
              <a:t>: Unlike some Proof of Storage systems, Chia plots don't store actual data.</a:t>
            </a:r>
          </a:p>
          <a:p>
            <a:r>
              <a:rPr lang="en-US" dirty="0"/>
              <a:t>Caused a massive spike in the purchase of Samsung SSDs</a:t>
            </a:r>
          </a:p>
          <a:p>
            <a:r>
              <a:rPr lang="en-US" dirty="0"/>
              <a:t>Massive burnout of SSD within weeks.</a:t>
            </a:r>
            <a:endParaRPr lang="en-IE" dirty="0"/>
          </a:p>
        </p:txBody>
      </p:sp>
      <p:sp>
        <p:nvSpPr>
          <p:cNvPr id="4" name="Date Placeholder 3">
            <a:extLst>
              <a:ext uri="{FF2B5EF4-FFF2-40B4-BE49-F238E27FC236}">
                <a16:creationId xmlns:a16="http://schemas.microsoft.com/office/drawing/2014/main" id="{3600F8E6-EAEE-F8E4-8B09-391B22CBABFD}"/>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084551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B40B-DF5D-5941-96A1-B4BF39D5D87A}"/>
              </a:ext>
            </a:extLst>
          </p:cNvPr>
          <p:cNvSpPr>
            <a:spLocks noGrp="1"/>
          </p:cNvSpPr>
          <p:nvPr>
            <p:ph type="title"/>
          </p:nvPr>
        </p:nvSpPr>
        <p:spPr/>
        <p:txBody>
          <a:bodyPr/>
          <a:lstStyle/>
          <a:p>
            <a:r>
              <a:rPr lang="en-IE" dirty="0"/>
              <a:t>Consensus Mechanisms – Proof of History</a:t>
            </a:r>
          </a:p>
        </p:txBody>
      </p:sp>
      <p:sp>
        <p:nvSpPr>
          <p:cNvPr id="3" name="Content Placeholder 2">
            <a:extLst>
              <a:ext uri="{FF2B5EF4-FFF2-40B4-BE49-F238E27FC236}">
                <a16:creationId xmlns:a16="http://schemas.microsoft.com/office/drawing/2014/main" id="{79D9DDB4-9A71-C8D3-A212-BFE3A26C4336}"/>
              </a:ext>
            </a:extLst>
          </p:cNvPr>
          <p:cNvSpPr>
            <a:spLocks noGrp="1"/>
          </p:cNvSpPr>
          <p:nvPr>
            <p:ph idx="1"/>
          </p:nvPr>
        </p:nvSpPr>
        <p:spPr/>
        <p:txBody>
          <a:bodyPr/>
          <a:lstStyle/>
          <a:p>
            <a:endParaRPr lang="en-US" dirty="0"/>
          </a:p>
          <a:p>
            <a:r>
              <a:rPr lang="en-US" b="1" dirty="0"/>
              <a:t>Secure Timestamping: </a:t>
            </a:r>
            <a:r>
              <a:rPr lang="en-US" dirty="0"/>
              <a:t>Proof of History (</a:t>
            </a:r>
            <a:r>
              <a:rPr lang="en-US" dirty="0" err="1"/>
              <a:t>PoH</a:t>
            </a:r>
            <a:r>
              <a:rPr lang="en-US" dirty="0"/>
              <a:t>) uses cryptographic clocks to generate verifiable timestamps for transactions on a blockchain.</a:t>
            </a:r>
          </a:p>
          <a:p>
            <a:r>
              <a:rPr lang="en-US" b="1" dirty="0"/>
              <a:t>Ordering Transactions: </a:t>
            </a:r>
            <a:r>
              <a:rPr lang="en-US" dirty="0"/>
              <a:t>Establishes the order of transactions without needing all validators to constantly communicate.</a:t>
            </a:r>
          </a:p>
          <a:p>
            <a:r>
              <a:rPr lang="en-US" b="1" dirty="0"/>
              <a:t>Faster Throughput:</a:t>
            </a:r>
            <a:r>
              <a:rPr lang="en-US" dirty="0"/>
              <a:t> Enables faster processing of transactions compared to traditional consensus mechanisms.</a:t>
            </a:r>
          </a:p>
          <a:p>
            <a:r>
              <a:rPr lang="en-US" b="1" dirty="0"/>
              <a:t>Works with Other Mechanisms: </a:t>
            </a:r>
            <a:r>
              <a:rPr lang="en-US" dirty="0"/>
              <a:t>Can be combined with Proof of Stake (</a:t>
            </a:r>
            <a:r>
              <a:rPr lang="en-US" dirty="0" err="1"/>
              <a:t>PoS</a:t>
            </a:r>
            <a:r>
              <a:rPr lang="en-US" dirty="0"/>
              <a:t>) for added security.</a:t>
            </a:r>
          </a:p>
          <a:p>
            <a:r>
              <a:rPr lang="en-US" b="1" dirty="0"/>
              <a:t>Potential Centralization</a:t>
            </a:r>
            <a:r>
              <a:rPr lang="en-US" dirty="0"/>
              <a:t>: Critics argue the design may introduce some centralization to the network.</a:t>
            </a:r>
            <a:endParaRPr lang="en-IE" dirty="0"/>
          </a:p>
        </p:txBody>
      </p:sp>
      <p:sp>
        <p:nvSpPr>
          <p:cNvPr id="4" name="Date Placeholder 3">
            <a:extLst>
              <a:ext uri="{FF2B5EF4-FFF2-40B4-BE49-F238E27FC236}">
                <a16:creationId xmlns:a16="http://schemas.microsoft.com/office/drawing/2014/main" id="{B14CE06E-8F1B-6DBD-4CA4-6F6D35065958}"/>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83181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2528-7EF4-C4F8-2713-46592FB692D7}"/>
              </a:ext>
            </a:extLst>
          </p:cNvPr>
          <p:cNvSpPr>
            <a:spLocks noGrp="1"/>
          </p:cNvSpPr>
          <p:nvPr>
            <p:ph type="title"/>
          </p:nvPr>
        </p:nvSpPr>
        <p:spPr/>
        <p:txBody>
          <a:bodyPr/>
          <a:lstStyle/>
          <a:p>
            <a:r>
              <a:rPr lang="en-IE" dirty="0"/>
              <a:t>Lecture 2 Recap</a:t>
            </a:r>
          </a:p>
        </p:txBody>
      </p:sp>
      <p:sp>
        <p:nvSpPr>
          <p:cNvPr id="3" name="Content Placeholder 2">
            <a:extLst>
              <a:ext uri="{FF2B5EF4-FFF2-40B4-BE49-F238E27FC236}">
                <a16:creationId xmlns:a16="http://schemas.microsoft.com/office/drawing/2014/main" id="{E64664B6-E859-CD2A-B982-13608C5AA46F}"/>
              </a:ext>
            </a:extLst>
          </p:cNvPr>
          <p:cNvSpPr>
            <a:spLocks noGrp="1"/>
          </p:cNvSpPr>
          <p:nvPr>
            <p:ph idx="1"/>
          </p:nvPr>
        </p:nvSpPr>
        <p:spPr/>
        <p:txBody>
          <a:bodyPr/>
          <a:lstStyle/>
          <a:p>
            <a:r>
              <a:rPr lang="en-IE" sz="2800" dirty="0">
                <a:solidFill>
                  <a:schemeClr val="tx1"/>
                </a:solidFill>
              </a:rPr>
              <a:t>Cryptography</a:t>
            </a:r>
          </a:p>
          <a:p>
            <a:r>
              <a:rPr lang="en-IE" sz="2800" dirty="0">
                <a:solidFill>
                  <a:schemeClr val="tx1"/>
                </a:solidFill>
              </a:rPr>
              <a:t>Hashing</a:t>
            </a:r>
          </a:p>
          <a:p>
            <a:r>
              <a:rPr lang="en-IE" sz="2800" dirty="0">
                <a:solidFill>
                  <a:schemeClr val="tx1"/>
                </a:solidFill>
              </a:rPr>
              <a:t>ECDSA </a:t>
            </a:r>
          </a:p>
          <a:p>
            <a:r>
              <a:rPr lang="en-IE" sz="2800" dirty="0">
                <a:solidFill>
                  <a:schemeClr val="tx1"/>
                </a:solidFill>
              </a:rPr>
              <a:t>Transactions </a:t>
            </a:r>
          </a:p>
          <a:p>
            <a:r>
              <a:rPr lang="en-IE" sz="2800" dirty="0">
                <a:solidFill>
                  <a:schemeClr val="tx1"/>
                </a:solidFill>
              </a:rPr>
              <a:t>Merkle Trees</a:t>
            </a:r>
          </a:p>
        </p:txBody>
      </p:sp>
    </p:spTree>
    <p:extLst>
      <p:ext uri="{BB962C8B-B14F-4D97-AF65-F5344CB8AC3E}">
        <p14:creationId xmlns:p14="http://schemas.microsoft.com/office/powerpoint/2010/main" val="403807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a:xfrm>
            <a:off x="725943" y="644316"/>
            <a:ext cx="10515600" cy="704101"/>
          </a:xfrm>
        </p:spPr>
        <p:txBody>
          <a:bodyPr/>
          <a:lstStyle/>
          <a:p>
            <a:r>
              <a:rPr lang="en-IE" dirty="0"/>
              <a:t>Tutorial 3 Primer</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800337" y="1252045"/>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800" b="1" dirty="0">
                <a:solidFill>
                  <a:schemeClr val="tx1"/>
                </a:solidFill>
              </a:rPr>
              <a:t>What is an ERC?</a:t>
            </a:r>
          </a:p>
          <a:p>
            <a:endParaRPr lang="en-IE" sz="2400" dirty="0">
              <a:solidFill>
                <a:schemeClr val="tx1"/>
              </a:solidFill>
            </a:endParaRPr>
          </a:p>
          <a:p>
            <a:r>
              <a:rPr lang="en-US" sz="2400" dirty="0">
                <a:solidFill>
                  <a:schemeClr val="tx1"/>
                </a:solidFill>
              </a:rPr>
              <a:t>ERC stands for </a:t>
            </a:r>
            <a:r>
              <a:rPr lang="en-US" sz="2400" b="1" dirty="0">
                <a:solidFill>
                  <a:schemeClr val="tx1"/>
                </a:solidFill>
              </a:rPr>
              <a:t>Ethereum Request for Comment</a:t>
            </a:r>
            <a:r>
              <a:rPr lang="en-US" sz="2400" dirty="0">
                <a:solidFill>
                  <a:schemeClr val="tx1"/>
                </a:solidFill>
              </a:rPr>
              <a:t>. </a:t>
            </a:r>
          </a:p>
          <a:p>
            <a:endParaRPr lang="en-US" sz="2400" dirty="0">
              <a:solidFill>
                <a:schemeClr val="tx1"/>
              </a:solidFill>
            </a:endParaRPr>
          </a:p>
          <a:p>
            <a:r>
              <a:rPr lang="en-US" sz="2400" dirty="0">
                <a:solidFill>
                  <a:schemeClr val="tx1"/>
                </a:solidFill>
              </a:rPr>
              <a:t>It is a protocol for proposing and standardizing new token and smart contract standards on the Ethereum blockchain. </a:t>
            </a:r>
          </a:p>
          <a:p>
            <a:endParaRPr lang="en-US" sz="2400" dirty="0">
              <a:solidFill>
                <a:schemeClr val="tx1"/>
              </a:solidFill>
            </a:endParaRPr>
          </a:p>
          <a:p>
            <a:r>
              <a:rPr lang="en-US" sz="2400" dirty="0">
                <a:solidFill>
                  <a:schemeClr val="tx1"/>
                </a:solidFill>
              </a:rPr>
              <a:t>ERCs are similar to EIPs (Ethereum Improvement Proposals) in that they are proposed changes to the Ethereum ecosystem, but ERCs specifically focus on defining new token and smart contract standards.</a:t>
            </a:r>
          </a:p>
          <a:p>
            <a:endParaRPr lang="en-US" sz="2400" dirty="0">
              <a:solidFill>
                <a:schemeClr val="tx1"/>
              </a:solidFill>
            </a:endParaRPr>
          </a:p>
          <a:p>
            <a:r>
              <a:rPr lang="en-US" sz="2400" dirty="0">
                <a:solidFill>
                  <a:schemeClr val="tx1"/>
                </a:solidFill>
              </a:rPr>
              <a:t>Also similar to RFCs for the HTTP protocol.</a:t>
            </a:r>
            <a:endParaRPr lang="en-IE" sz="2400" dirty="0">
              <a:solidFill>
                <a:schemeClr val="tx1"/>
              </a:solidFill>
            </a:endParaRPr>
          </a:p>
        </p:txBody>
      </p:sp>
    </p:spTree>
    <p:extLst>
      <p:ext uri="{BB962C8B-B14F-4D97-AF65-F5344CB8AC3E}">
        <p14:creationId xmlns:p14="http://schemas.microsoft.com/office/powerpoint/2010/main" val="976527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a:xfrm>
            <a:off x="725943" y="644316"/>
            <a:ext cx="10515600" cy="704101"/>
          </a:xfrm>
        </p:spPr>
        <p:txBody>
          <a:bodyPr/>
          <a:lstStyle/>
          <a:p>
            <a:r>
              <a:rPr lang="en-IE" dirty="0"/>
              <a:t>Tutorial 3 Primer</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800337" y="1252045"/>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800" b="1" dirty="0">
                <a:solidFill>
                  <a:schemeClr val="tx1"/>
                </a:solidFill>
              </a:rPr>
              <a:t>What is an ERC-20?</a:t>
            </a:r>
          </a:p>
          <a:p>
            <a:r>
              <a:rPr lang="en-US" sz="2400" dirty="0">
                <a:solidFill>
                  <a:schemeClr val="tx1"/>
                </a:solidFill>
              </a:rPr>
              <a:t> The ERC-20 introduces a standard for </a:t>
            </a:r>
            <a:r>
              <a:rPr lang="en-US" sz="2400" b="1" dirty="0">
                <a:solidFill>
                  <a:schemeClr val="tx1"/>
                </a:solidFill>
              </a:rPr>
              <a:t>Fungible Tokens</a:t>
            </a:r>
            <a:r>
              <a:rPr lang="en-US" sz="2400" dirty="0">
                <a:solidFill>
                  <a:schemeClr val="tx1"/>
                </a:solidFill>
              </a:rPr>
              <a:t>, meaning each token is exactly the same (in type and value) as another token. </a:t>
            </a:r>
          </a:p>
          <a:p>
            <a:r>
              <a:rPr lang="en-US" sz="2400" dirty="0">
                <a:solidFill>
                  <a:schemeClr val="tx1"/>
                </a:solidFill>
              </a:rPr>
              <a:t>For example, an ERC-20 Token acts just like the ETH (Ether), meaning that 1 Token is and will always be equal to all the other Tokens.</a:t>
            </a:r>
          </a:p>
          <a:p>
            <a:r>
              <a:rPr lang="en-US" sz="2400" dirty="0">
                <a:solidFill>
                  <a:schemeClr val="tx1"/>
                </a:solidFill>
              </a:rPr>
              <a:t>It implements an API for tokens within Smart Contracts. </a:t>
            </a:r>
          </a:p>
          <a:p>
            <a:r>
              <a:rPr lang="en-US" sz="2400" dirty="0">
                <a:solidFill>
                  <a:schemeClr val="tx1"/>
                </a:solidFill>
              </a:rPr>
              <a:t>It provides functionalities like transferring tokens from one account to another, getting the current token balance of an account, getting the total supply of the token available on the network, and approving whether an amount of token from an account can be spent by a third-party account</a:t>
            </a:r>
            <a:endParaRPr lang="en-IE" sz="2400" dirty="0">
              <a:solidFill>
                <a:schemeClr val="tx1"/>
              </a:solidFill>
            </a:endParaRPr>
          </a:p>
        </p:txBody>
      </p:sp>
    </p:spTree>
    <p:extLst>
      <p:ext uri="{BB962C8B-B14F-4D97-AF65-F5344CB8AC3E}">
        <p14:creationId xmlns:p14="http://schemas.microsoft.com/office/powerpoint/2010/main" val="1456485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a:xfrm>
            <a:off x="725943" y="644316"/>
            <a:ext cx="10515600" cy="704101"/>
          </a:xfrm>
        </p:spPr>
        <p:txBody>
          <a:bodyPr/>
          <a:lstStyle/>
          <a:p>
            <a:r>
              <a:rPr lang="en-IE" dirty="0"/>
              <a:t>Tutorial 3 Primer</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800337" y="1252045"/>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800" b="1" dirty="0">
                <a:solidFill>
                  <a:schemeClr val="tx1"/>
                </a:solidFill>
              </a:rPr>
              <a:t>ERC-20 Interface</a:t>
            </a:r>
          </a:p>
          <a:p>
            <a:pPr marL="0" indent="0">
              <a:buNone/>
            </a:pPr>
            <a:r>
              <a:rPr lang="en-US" sz="1400" dirty="0">
                <a:solidFill>
                  <a:schemeClr val="tx1"/>
                </a:solidFill>
                <a:latin typeface="Courier New" panose="02070309020205020404" pitchFamily="49" charset="0"/>
                <a:cs typeface="Courier New" panose="02070309020205020404" pitchFamily="49" charset="0"/>
              </a:rPr>
              <a:t>Methods:</a:t>
            </a:r>
          </a:p>
          <a:p>
            <a:pPr marL="0" indent="0">
              <a:buNone/>
            </a:pPr>
            <a:r>
              <a:rPr lang="en-US" sz="1400" dirty="0">
                <a:solidFill>
                  <a:schemeClr val="tx1"/>
                </a:solidFill>
                <a:latin typeface="Courier New" panose="02070309020205020404" pitchFamily="49" charset="0"/>
                <a:cs typeface="Courier New" panose="02070309020205020404" pitchFamily="49" charset="0"/>
              </a:rPr>
              <a:t>1. function name() public view returns (string)</a:t>
            </a:r>
          </a:p>
          <a:p>
            <a:pPr marL="0" indent="0">
              <a:buNone/>
            </a:pPr>
            <a:r>
              <a:rPr lang="en-US" sz="1400" dirty="0">
                <a:solidFill>
                  <a:schemeClr val="tx1"/>
                </a:solidFill>
                <a:latin typeface="Courier New" panose="02070309020205020404" pitchFamily="49" charset="0"/>
                <a:cs typeface="Courier New" panose="02070309020205020404" pitchFamily="49" charset="0"/>
              </a:rPr>
              <a:t>2. function symbol() public view returns (string)</a:t>
            </a:r>
          </a:p>
          <a:p>
            <a:pPr marL="0" indent="0">
              <a:buNone/>
            </a:pPr>
            <a:r>
              <a:rPr lang="en-US" sz="1400" dirty="0">
                <a:solidFill>
                  <a:schemeClr val="tx1"/>
                </a:solidFill>
                <a:latin typeface="Courier New" panose="02070309020205020404" pitchFamily="49" charset="0"/>
                <a:cs typeface="Courier New" panose="02070309020205020404" pitchFamily="49" charset="0"/>
              </a:rPr>
              <a:t>3. function decimals() public view returns (uint8)</a:t>
            </a:r>
          </a:p>
          <a:p>
            <a:pPr marL="0" indent="0">
              <a:buNone/>
            </a:pPr>
            <a:r>
              <a:rPr lang="en-US" sz="1400" dirty="0">
                <a:solidFill>
                  <a:schemeClr val="tx1"/>
                </a:solidFill>
                <a:latin typeface="Courier New" panose="02070309020205020404" pitchFamily="49" charset="0"/>
                <a:cs typeface="Courier New" panose="02070309020205020404" pitchFamily="49" charset="0"/>
              </a:rPr>
              <a:t>4. function </a:t>
            </a:r>
            <a:r>
              <a:rPr lang="en-US" sz="1400" dirty="0" err="1">
                <a:solidFill>
                  <a:schemeClr val="tx1"/>
                </a:solidFill>
                <a:latin typeface="Courier New" panose="02070309020205020404" pitchFamily="49" charset="0"/>
                <a:cs typeface="Courier New" panose="02070309020205020404" pitchFamily="49" charset="0"/>
              </a:rPr>
              <a:t>totalSupply</a:t>
            </a:r>
            <a:r>
              <a:rPr lang="en-US" sz="1400" dirty="0">
                <a:solidFill>
                  <a:schemeClr val="tx1"/>
                </a:solidFill>
                <a:latin typeface="Courier New" panose="02070309020205020404" pitchFamily="49" charset="0"/>
                <a:cs typeface="Courier New" panose="02070309020205020404" pitchFamily="49" charset="0"/>
              </a:rPr>
              <a:t>() public view returns (uint256)</a:t>
            </a:r>
          </a:p>
          <a:p>
            <a:pPr marL="0" indent="0">
              <a:buNone/>
            </a:pPr>
            <a:r>
              <a:rPr lang="en-US" sz="1400" dirty="0">
                <a:solidFill>
                  <a:schemeClr val="tx1"/>
                </a:solidFill>
                <a:latin typeface="Courier New" panose="02070309020205020404" pitchFamily="49" charset="0"/>
                <a:cs typeface="Courier New" panose="02070309020205020404" pitchFamily="49" charset="0"/>
              </a:rPr>
              <a:t>5. function </a:t>
            </a:r>
            <a:r>
              <a:rPr lang="en-US" sz="1400" dirty="0" err="1">
                <a:solidFill>
                  <a:schemeClr val="tx1"/>
                </a:solidFill>
                <a:latin typeface="Courier New" panose="02070309020205020404" pitchFamily="49" charset="0"/>
                <a:cs typeface="Courier New" panose="02070309020205020404" pitchFamily="49" charset="0"/>
              </a:rPr>
              <a:t>balanceOf</a:t>
            </a:r>
            <a:r>
              <a:rPr lang="en-US" sz="1400" dirty="0">
                <a:solidFill>
                  <a:schemeClr val="tx1"/>
                </a:solidFill>
                <a:latin typeface="Courier New" panose="02070309020205020404" pitchFamily="49" charset="0"/>
                <a:cs typeface="Courier New" panose="02070309020205020404" pitchFamily="49" charset="0"/>
              </a:rPr>
              <a:t>(address  _owner) public view returns (uint256  balance)</a:t>
            </a:r>
          </a:p>
          <a:p>
            <a:pPr marL="0" indent="0">
              <a:buNone/>
            </a:pPr>
            <a:r>
              <a:rPr lang="en-US" sz="1400" dirty="0">
                <a:solidFill>
                  <a:schemeClr val="tx1"/>
                </a:solidFill>
                <a:latin typeface="Courier New" panose="02070309020205020404" pitchFamily="49" charset="0"/>
                <a:cs typeface="Courier New" panose="02070309020205020404" pitchFamily="49" charset="0"/>
              </a:rPr>
              <a:t>6. function transfer(address  _to, uint256  _value) public returns (bool  success)</a:t>
            </a:r>
          </a:p>
          <a:p>
            <a:pPr marL="0" indent="0">
              <a:buNone/>
            </a:pPr>
            <a:r>
              <a:rPr lang="en-US" sz="1400" dirty="0">
                <a:solidFill>
                  <a:schemeClr val="tx1"/>
                </a:solidFill>
                <a:latin typeface="Courier New" panose="02070309020205020404" pitchFamily="49" charset="0"/>
                <a:cs typeface="Courier New" panose="02070309020205020404" pitchFamily="49" charset="0"/>
              </a:rPr>
              <a:t>7. function </a:t>
            </a:r>
            <a:r>
              <a:rPr lang="en-US" sz="1400" dirty="0" err="1">
                <a:solidFill>
                  <a:schemeClr val="tx1"/>
                </a:solidFill>
                <a:latin typeface="Courier New" panose="02070309020205020404" pitchFamily="49" charset="0"/>
                <a:cs typeface="Courier New" panose="02070309020205020404" pitchFamily="49" charset="0"/>
              </a:rPr>
              <a:t>transferFrom</a:t>
            </a:r>
            <a:r>
              <a:rPr lang="en-US" sz="1400" dirty="0">
                <a:solidFill>
                  <a:schemeClr val="tx1"/>
                </a:solidFill>
                <a:latin typeface="Courier New" panose="02070309020205020404" pitchFamily="49" charset="0"/>
                <a:cs typeface="Courier New" panose="02070309020205020404" pitchFamily="49" charset="0"/>
              </a:rPr>
              <a:t>(address  _from, address  _to, uint256  _value) public returns (bool  success)</a:t>
            </a:r>
          </a:p>
          <a:p>
            <a:pPr marL="0" indent="0">
              <a:buNone/>
            </a:pPr>
            <a:r>
              <a:rPr lang="en-US" sz="1400" dirty="0">
                <a:solidFill>
                  <a:schemeClr val="tx1"/>
                </a:solidFill>
                <a:latin typeface="Courier New" panose="02070309020205020404" pitchFamily="49" charset="0"/>
                <a:cs typeface="Courier New" panose="02070309020205020404" pitchFamily="49" charset="0"/>
              </a:rPr>
              <a:t>8. function approve(address  _spender, uint256  _value) public returns (bool  success)</a:t>
            </a:r>
          </a:p>
          <a:p>
            <a:pPr marL="0" indent="0">
              <a:buNone/>
            </a:pPr>
            <a:r>
              <a:rPr lang="en-US" sz="1400" dirty="0">
                <a:solidFill>
                  <a:schemeClr val="tx1"/>
                </a:solidFill>
                <a:latin typeface="Courier New" panose="02070309020205020404" pitchFamily="49" charset="0"/>
                <a:cs typeface="Courier New" panose="02070309020205020404" pitchFamily="49" charset="0"/>
              </a:rPr>
              <a:t>9. function allowance(address  _owner, address  _spender) public view returns (uint256  remaining)</a:t>
            </a:r>
          </a:p>
          <a:p>
            <a:pPr marL="0" indent="0">
              <a:buNone/>
            </a:pPr>
            <a:endParaRPr lang="en-US" sz="1400" dirty="0">
              <a:solidFill>
                <a:schemeClr val="tx1"/>
              </a:solidFill>
              <a:latin typeface="Courier New" panose="02070309020205020404" pitchFamily="49" charset="0"/>
              <a:cs typeface="Courier New" panose="02070309020205020404" pitchFamily="49" charset="0"/>
            </a:endParaRPr>
          </a:p>
          <a:p>
            <a:pPr marL="0" indent="0">
              <a:buNone/>
            </a:pPr>
            <a:r>
              <a:rPr lang="en-US" sz="1400" dirty="0">
                <a:solidFill>
                  <a:schemeClr val="tx1"/>
                </a:solidFill>
                <a:latin typeface="Courier New" panose="02070309020205020404" pitchFamily="49" charset="0"/>
                <a:cs typeface="Courier New" panose="02070309020205020404" pitchFamily="49" charset="0"/>
              </a:rPr>
              <a:t>Events:</a:t>
            </a:r>
          </a:p>
          <a:p>
            <a:pPr marL="0" indent="0">
              <a:buNone/>
            </a:pPr>
            <a:r>
              <a:rPr lang="en-US" sz="1400" dirty="0">
                <a:solidFill>
                  <a:schemeClr val="tx1"/>
                </a:solidFill>
                <a:latin typeface="Courier New" panose="02070309020205020404" pitchFamily="49" charset="0"/>
                <a:cs typeface="Courier New" panose="02070309020205020404" pitchFamily="49" charset="0"/>
              </a:rPr>
              <a:t>1. event Transfer(address indexed  _from, address indexed  _to, uint256  _value)</a:t>
            </a:r>
          </a:p>
          <a:p>
            <a:pPr marL="0" indent="0">
              <a:buNone/>
            </a:pPr>
            <a:r>
              <a:rPr lang="en-US" sz="1400" dirty="0">
                <a:solidFill>
                  <a:schemeClr val="tx1"/>
                </a:solidFill>
                <a:latin typeface="Courier New" panose="02070309020205020404" pitchFamily="49" charset="0"/>
                <a:cs typeface="Courier New" panose="02070309020205020404" pitchFamily="49" charset="0"/>
              </a:rPr>
              <a:t>2. event Approval(address indexed  _owner, address indexed  _spender, uint256  _value)</a:t>
            </a:r>
          </a:p>
          <a:p>
            <a:pPr marL="0" indent="0">
              <a:buNone/>
            </a:pPr>
            <a:endParaRPr lang="en-IE" sz="2800" b="1" dirty="0">
              <a:solidFill>
                <a:schemeClr val="tx1"/>
              </a:solidFill>
            </a:endParaRPr>
          </a:p>
        </p:txBody>
      </p:sp>
    </p:spTree>
    <p:extLst>
      <p:ext uri="{BB962C8B-B14F-4D97-AF65-F5344CB8AC3E}">
        <p14:creationId xmlns:p14="http://schemas.microsoft.com/office/powerpoint/2010/main" val="648496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1628F-299A-E524-8259-A181884C2B59}"/>
              </a:ext>
            </a:extLst>
          </p:cNvPr>
          <p:cNvSpPr>
            <a:spLocks noGrp="1"/>
          </p:cNvSpPr>
          <p:nvPr>
            <p:ph idx="1"/>
          </p:nvPr>
        </p:nvSpPr>
        <p:spPr/>
        <p:txBody>
          <a:bodyPr/>
          <a:lstStyle/>
          <a:p>
            <a:r>
              <a:rPr lang="en-IE" sz="3600" dirty="0"/>
              <a:t>Blockchain Case Study Presentation Today – 1-3</a:t>
            </a:r>
          </a:p>
          <a:p>
            <a:endParaRPr lang="en-IE" sz="3600" dirty="0"/>
          </a:p>
          <a:p>
            <a:r>
              <a:rPr lang="en-IE" sz="3600" dirty="0"/>
              <a:t>Tutorial tomorrow – 11-1</a:t>
            </a:r>
          </a:p>
        </p:txBody>
      </p:sp>
      <p:sp>
        <p:nvSpPr>
          <p:cNvPr id="4" name="Date Placeholder 3">
            <a:extLst>
              <a:ext uri="{FF2B5EF4-FFF2-40B4-BE49-F238E27FC236}">
                <a16:creationId xmlns:a16="http://schemas.microsoft.com/office/drawing/2014/main" id="{B449CEC1-F95A-A21F-0DA5-9F281FE46009}"/>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2031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599127" y="1685303"/>
            <a:ext cx="11396414" cy="4801314"/>
          </a:xfrm>
          <a:prstGeom prst="rect">
            <a:avLst/>
          </a:prstGeom>
          <a:noFill/>
        </p:spPr>
        <p:txBody>
          <a:bodyPr wrap="square">
            <a:spAutoFit/>
          </a:bodyPr>
          <a:lstStyle/>
          <a:p>
            <a:r>
              <a:rPr lang="en-IE" sz="1200" dirty="0">
                <a:latin typeface="Courier New" panose="02070309020205020404" pitchFamily="49" charset="0"/>
                <a:cs typeface="Courier New" panose="02070309020205020404" pitchFamily="49" charset="0"/>
              </a:rPr>
              <a:t>pragma solidity ^0.8.0;</a:t>
            </a:r>
          </a:p>
          <a:p>
            <a:endParaRPr lang="en-US" sz="1400" dirty="0"/>
          </a:p>
          <a:p>
            <a:r>
              <a:rPr lang="en-US" sz="1400" dirty="0"/>
              <a:t>This line specifies the version of Solidity that the contract is written in. The caret (^) means that the contract is compatible with any version of Solidity 0.8.x.</a:t>
            </a:r>
          </a:p>
          <a:p>
            <a:endParaRPr lang="en-US" sz="1400" dirty="0"/>
          </a:p>
          <a:p>
            <a:r>
              <a:rPr lang="en-IE" sz="1200" dirty="0">
                <a:latin typeface="Courier New" panose="02070309020205020404" pitchFamily="49" charset="0"/>
                <a:cs typeface="Courier New" panose="02070309020205020404" pitchFamily="49" charset="0"/>
              </a:rPr>
              <a:t>contract Counter {</a:t>
            </a:r>
          </a:p>
          <a:p>
            <a:endParaRPr lang="en-IE" sz="1400" dirty="0"/>
          </a:p>
          <a:p>
            <a:r>
              <a:rPr lang="en-US" sz="1400" dirty="0"/>
              <a:t>This line declares a new contract named Counter. A contract in Solidity is a collection of code (its functions) and data (its state) that resides at a specific address on the Ethereum blockchain.</a:t>
            </a:r>
          </a:p>
          <a:p>
            <a:endParaRPr lang="en-US" sz="1400" dirty="0"/>
          </a:p>
          <a:p>
            <a:r>
              <a:rPr lang="en-US" sz="1200" dirty="0">
                <a:latin typeface="Courier New" panose="02070309020205020404" pitchFamily="49" charset="0"/>
                <a:cs typeface="Courier New" panose="02070309020205020404" pitchFamily="49" charset="0"/>
              </a:rPr>
              <a:t>string public </a:t>
            </a:r>
            <a:r>
              <a:rPr lang="en-US" sz="1200" dirty="0" err="1">
                <a:latin typeface="Courier New" panose="02070309020205020404" pitchFamily="49" charset="0"/>
                <a:cs typeface="Courier New" panose="02070309020205020404" pitchFamily="49" charset="0"/>
              </a:rPr>
              <a:t>contractName</a:t>
            </a:r>
            <a:r>
              <a:rPr lang="en-US" sz="1200" dirty="0">
                <a:latin typeface="Courier New" panose="02070309020205020404" pitchFamily="49" charset="0"/>
                <a:cs typeface="Courier New" panose="02070309020205020404" pitchFamily="49" charset="0"/>
              </a:rPr>
              <a:t>;</a:t>
            </a:r>
          </a:p>
          <a:p>
            <a:r>
              <a:rPr lang="en-US" sz="1200" dirty="0" err="1">
                <a:latin typeface="Courier New" panose="02070309020205020404" pitchFamily="49" charset="0"/>
                <a:cs typeface="Courier New" panose="02070309020205020404" pitchFamily="49" charset="0"/>
              </a:rPr>
              <a:t>uint</a:t>
            </a:r>
            <a:r>
              <a:rPr lang="en-US" sz="1200" dirty="0">
                <a:latin typeface="Courier New" panose="02070309020205020404" pitchFamily="49" charset="0"/>
                <a:cs typeface="Courier New" panose="02070309020205020404" pitchFamily="49" charset="0"/>
              </a:rPr>
              <a:t> public counter;</a:t>
            </a:r>
            <a:endParaRPr lang="en-IE" sz="1200" dirty="0">
              <a:latin typeface="Courier New" panose="02070309020205020404" pitchFamily="49" charset="0"/>
              <a:cs typeface="Courier New" panose="02070309020205020404" pitchFamily="49" charset="0"/>
            </a:endParaRPr>
          </a:p>
          <a:p>
            <a:endParaRPr lang="en-IE" sz="1400" dirty="0"/>
          </a:p>
          <a:p>
            <a:r>
              <a:rPr lang="en-US" sz="1400" dirty="0"/>
              <a:t>These lines declare two state variables: </a:t>
            </a:r>
            <a:r>
              <a:rPr lang="en-US" sz="1400" dirty="0" err="1"/>
              <a:t>contractName</a:t>
            </a:r>
            <a:r>
              <a:rPr lang="en-US" sz="1400" dirty="0"/>
              <a:t> of type string and counter of type </a:t>
            </a:r>
            <a:r>
              <a:rPr lang="en-US" sz="1400" dirty="0" err="1"/>
              <a:t>uint</a:t>
            </a:r>
            <a:r>
              <a:rPr lang="en-US" sz="1400" dirty="0"/>
              <a:t> (unsigned integer). The public keyword automatically generates a function that allows you to access the current value of the state variable from outside of the contract.</a:t>
            </a:r>
          </a:p>
          <a:p>
            <a:endParaRPr lang="en-US" sz="1400" dirty="0"/>
          </a:p>
          <a:p>
            <a:r>
              <a:rPr lang="en-US" sz="1200" dirty="0">
                <a:latin typeface="Courier New" panose="02070309020205020404" pitchFamily="49" charset="0"/>
                <a:cs typeface="Courier New" panose="02070309020205020404" pitchFamily="49" charset="0"/>
              </a:rPr>
              <a:t>constructor(string memory name)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contractName</a:t>
            </a:r>
            <a:r>
              <a:rPr lang="en-US" sz="1200" dirty="0">
                <a:latin typeface="Courier New" panose="02070309020205020404" pitchFamily="49" charset="0"/>
                <a:cs typeface="Courier New" panose="02070309020205020404" pitchFamily="49" charset="0"/>
              </a:rPr>
              <a:t> = name;</a:t>
            </a:r>
          </a:p>
          <a:p>
            <a:r>
              <a:rPr lang="en-US" sz="1200" dirty="0">
                <a:latin typeface="Courier New" panose="02070309020205020404" pitchFamily="49" charset="0"/>
                <a:cs typeface="Courier New" panose="02070309020205020404" pitchFamily="49" charset="0"/>
              </a:rPr>
              <a:t>    counter = 0;</a:t>
            </a:r>
          </a:p>
          <a:p>
            <a:r>
              <a:rPr lang="en-US" sz="1200" dirty="0">
                <a:latin typeface="Courier New" panose="02070309020205020404" pitchFamily="49" charset="0"/>
                <a:cs typeface="Courier New" panose="02070309020205020404" pitchFamily="49" charset="0"/>
              </a:rPr>
              <a:t>}</a:t>
            </a:r>
          </a:p>
          <a:p>
            <a:endParaRPr lang="en-US" sz="1400" dirty="0"/>
          </a:p>
          <a:p>
            <a:r>
              <a:rPr lang="en-US" sz="1400" dirty="0"/>
              <a:t>This is the constructor of the contract, which is called once when the contract is deployed. It takes one argument: a string name. </a:t>
            </a:r>
          </a:p>
          <a:p>
            <a:r>
              <a:rPr lang="en-US" sz="1400" dirty="0"/>
              <a:t>This constructor sets the </a:t>
            </a:r>
            <a:r>
              <a:rPr lang="en-US" sz="1400" dirty="0" err="1"/>
              <a:t>contractName</a:t>
            </a:r>
            <a:r>
              <a:rPr lang="en-US" sz="1400" dirty="0"/>
              <a:t> to the passed name and initializes counter to 0.</a:t>
            </a:r>
            <a:endParaRPr lang="en-IE" sz="1400" dirty="0"/>
          </a:p>
        </p:txBody>
      </p:sp>
    </p:spTree>
    <p:extLst>
      <p:ext uri="{BB962C8B-B14F-4D97-AF65-F5344CB8AC3E}">
        <p14:creationId xmlns:p14="http://schemas.microsoft.com/office/powerpoint/2010/main" val="282642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599127" y="1685303"/>
            <a:ext cx="11396414" cy="2677656"/>
          </a:xfrm>
          <a:prstGeom prst="rect">
            <a:avLst/>
          </a:prstGeom>
          <a:noFill/>
        </p:spPr>
        <p:txBody>
          <a:bodyPr wrap="square">
            <a:spAutoFit/>
          </a:bodyPr>
          <a:lstStyle/>
          <a:p>
            <a:r>
              <a:rPr lang="en-IE" sz="1400" dirty="0">
                <a:latin typeface="Courier New" panose="02070309020205020404" pitchFamily="49" charset="0"/>
                <a:cs typeface="Courier New" panose="02070309020205020404" pitchFamily="49" charset="0"/>
              </a:rPr>
              <a:t>function </a:t>
            </a:r>
            <a:r>
              <a:rPr lang="en-IE" sz="1400" dirty="0" err="1">
                <a:latin typeface="Courier New" panose="02070309020205020404" pitchFamily="49" charset="0"/>
                <a:cs typeface="Courier New" panose="02070309020205020404" pitchFamily="49" charset="0"/>
              </a:rPr>
              <a:t>incrementCounter</a:t>
            </a:r>
            <a:r>
              <a:rPr lang="en-IE" sz="1400" dirty="0">
                <a:latin typeface="Courier New" panose="02070309020205020404" pitchFamily="49" charset="0"/>
                <a:cs typeface="Courier New" panose="02070309020205020404" pitchFamily="49" charset="0"/>
              </a:rPr>
              <a:t>() public {</a:t>
            </a:r>
          </a:p>
          <a:p>
            <a:r>
              <a:rPr lang="en-IE" sz="1400" dirty="0">
                <a:latin typeface="Courier New" panose="02070309020205020404" pitchFamily="49" charset="0"/>
                <a:cs typeface="Courier New" panose="02070309020205020404" pitchFamily="49" charset="0"/>
              </a:rPr>
              <a:t>    counter++;</a:t>
            </a:r>
          </a:p>
          <a:p>
            <a:r>
              <a:rPr lang="en-IE" sz="1400" dirty="0">
                <a:latin typeface="Courier New" panose="02070309020205020404" pitchFamily="49" charset="0"/>
                <a:cs typeface="Courier New" panose="02070309020205020404" pitchFamily="49" charset="0"/>
              </a:rPr>
              <a:t>}</a:t>
            </a:r>
          </a:p>
          <a:p>
            <a:endParaRPr lang="en-IE" sz="1400" dirty="0"/>
          </a:p>
          <a:p>
            <a:r>
              <a:rPr lang="en-US" sz="1400" dirty="0"/>
              <a:t>This function, when called, will increment the counter by one. The public keyword means that this function can be called from any other contract or from transactions.</a:t>
            </a:r>
          </a:p>
          <a:p>
            <a:endParaRPr lang="en-US" sz="1400" dirty="0"/>
          </a:p>
          <a:p>
            <a:r>
              <a:rPr lang="en-IE" sz="1400" dirty="0">
                <a:latin typeface="Courier New" panose="02070309020205020404" pitchFamily="49" charset="0"/>
                <a:cs typeface="Courier New" panose="02070309020205020404" pitchFamily="49" charset="0"/>
              </a:rPr>
              <a:t>function </a:t>
            </a:r>
            <a:r>
              <a:rPr lang="en-IE" sz="1400" dirty="0" err="1">
                <a:latin typeface="Courier New" panose="02070309020205020404" pitchFamily="49" charset="0"/>
                <a:cs typeface="Courier New" panose="02070309020205020404" pitchFamily="49" charset="0"/>
              </a:rPr>
              <a:t>decrementCounter</a:t>
            </a:r>
            <a:r>
              <a:rPr lang="en-IE" sz="1400" dirty="0">
                <a:latin typeface="Courier New" panose="02070309020205020404" pitchFamily="49" charset="0"/>
                <a:cs typeface="Courier New" panose="02070309020205020404" pitchFamily="49" charset="0"/>
              </a:rPr>
              <a:t>() public {</a:t>
            </a:r>
          </a:p>
          <a:p>
            <a:r>
              <a:rPr lang="en-IE" sz="1400" dirty="0">
                <a:latin typeface="Courier New" panose="02070309020205020404" pitchFamily="49" charset="0"/>
                <a:cs typeface="Courier New" panose="02070309020205020404" pitchFamily="49" charset="0"/>
              </a:rPr>
              <a:t>    counter--;</a:t>
            </a:r>
          </a:p>
          <a:p>
            <a:r>
              <a:rPr lang="en-IE" sz="1400"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endParaRPr lang="en-US" sz="1400" dirty="0"/>
          </a:p>
          <a:p>
            <a:r>
              <a:rPr lang="en-US" sz="1400" dirty="0"/>
              <a:t>Similarly, this function will decrement the counter by one when called.</a:t>
            </a:r>
            <a:endParaRPr lang="en-IE" sz="1400" dirty="0"/>
          </a:p>
        </p:txBody>
      </p:sp>
    </p:spTree>
    <p:extLst>
      <p:ext uri="{BB962C8B-B14F-4D97-AF65-F5344CB8AC3E}">
        <p14:creationId xmlns:p14="http://schemas.microsoft.com/office/powerpoint/2010/main" val="245943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599127" y="1685303"/>
            <a:ext cx="11396414" cy="3754874"/>
          </a:xfrm>
          <a:prstGeom prst="rect">
            <a:avLst/>
          </a:prstGeom>
          <a:noFill/>
        </p:spPr>
        <p:txBody>
          <a:bodyPr wrap="square">
            <a:spAutoFit/>
          </a:bodyPr>
          <a:lstStyle/>
          <a:p>
            <a:r>
              <a:rPr lang="en-US" sz="1400" dirty="0">
                <a:latin typeface="+mj-lt"/>
                <a:cs typeface="Courier New" panose="02070309020205020404" pitchFamily="49" charset="0"/>
              </a:rPr>
              <a:t>The code interacts with the smart contract in two main ways: checking the counter and incrementing the counter. Both of these interactions use the Web3.js library to communicate with the Ethereum blockchain.</a:t>
            </a:r>
          </a:p>
          <a:p>
            <a:endParaRPr lang="en-US" sz="1400" dirty="0">
              <a:latin typeface="+mj-lt"/>
              <a:cs typeface="Courier New" panose="02070309020205020404" pitchFamily="49" charset="0"/>
            </a:endParaRPr>
          </a:p>
          <a:p>
            <a:r>
              <a:rPr lang="en-US" sz="1400" dirty="0">
                <a:latin typeface="+mj-lt"/>
                <a:cs typeface="Courier New" panose="02070309020205020404" pitchFamily="49" charset="0"/>
              </a:rPr>
              <a:t>1. Checking the Counter</a:t>
            </a:r>
          </a:p>
          <a:p>
            <a:endParaRPr lang="en-US" sz="1400" dirty="0">
              <a:latin typeface="+mj-lt"/>
              <a:cs typeface="Courier New" panose="02070309020205020404" pitchFamily="49" charset="0"/>
            </a:endParaRPr>
          </a:p>
          <a:p>
            <a:r>
              <a:rPr lang="en-US" sz="1400" dirty="0">
                <a:latin typeface="+mj-lt"/>
                <a:cs typeface="Courier New" panose="02070309020205020404" pitchFamily="49" charset="0"/>
              </a:rPr>
              <a:t>The counter is a public variable in the smart contract. The code retrieves its value with the following lines:</a:t>
            </a:r>
          </a:p>
          <a:p>
            <a:endParaRPr lang="en-US" sz="1400" dirty="0">
              <a:latin typeface="+mj-lt"/>
              <a:cs typeface="Courier New" panose="02070309020205020404" pitchFamily="49" charset="0"/>
            </a:endParaRPr>
          </a:p>
          <a:p>
            <a:r>
              <a:rPr lang="en-IE" sz="1400" dirty="0">
                <a:latin typeface="Courier New" panose="02070309020205020404" pitchFamily="49" charset="0"/>
                <a:cs typeface="Courier New" panose="02070309020205020404" pitchFamily="49" charset="0"/>
              </a:rPr>
              <a:t>$("#</a:t>
            </a:r>
            <a:r>
              <a:rPr lang="en-IE" sz="1400" dirty="0" err="1">
                <a:latin typeface="Courier New" panose="02070309020205020404" pitchFamily="49" charset="0"/>
                <a:cs typeface="Courier New" panose="02070309020205020404" pitchFamily="49" charset="0"/>
              </a:rPr>
              <a:t>checkCounterButton</a:t>
            </a:r>
            <a:r>
              <a:rPr lang="en-IE" sz="1400" dirty="0">
                <a:latin typeface="Courier New" panose="02070309020205020404" pitchFamily="49" charset="0"/>
                <a:cs typeface="Courier New" panose="02070309020205020404" pitchFamily="49" charset="0"/>
              </a:rPr>
              <a:t>").click(function(){</a:t>
            </a:r>
          </a:p>
          <a:p>
            <a:r>
              <a:rPr lang="en-IE" sz="1400" dirty="0">
                <a:latin typeface="Courier New" panose="02070309020205020404" pitchFamily="49" charset="0"/>
                <a:cs typeface="Courier New" panose="02070309020205020404" pitchFamily="49" charset="0"/>
              </a:rPr>
              <a:t>    var </a:t>
            </a:r>
            <a:r>
              <a:rPr lang="en-IE" sz="1400" dirty="0" err="1">
                <a:latin typeface="Courier New" panose="02070309020205020404" pitchFamily="49" charset="0"/>
                <a:cs typeface="Courier New" panose="02070309020205020404" pitchFamily="49" charset="0"/>
              </a:rPr>
              <a:t>contractAddress</a:t>
            </a:r>
            <a:r>
              <a:rPr lang="en-IE" sz="1400" dirty="0">
                <a:latin typeface="Courier New" panose="02070309020205020404" pitchFamily="49" charset="0"/>
                <a:cs typeface="Courier New" panose="02070309020205020404" pitchFamily="49" charset="0"/>
              </a:rPr>
              <a:t> = "0x0075a2ea2e3a31b96bd3f5a9d177f54a15616f08";</a:t>
            </a:r>
          </a:p>
          <a:p>
            <a:r>
              <a:rPr lang="en-IE" sz="1400" dirty="0">
                <a:latin typeface="Courier New" panose="02070309020205020404" pitchFamily="49" charset="0"/>
                <a:cs typeface="Courier New" panose="02070309020205020404" pitchFamily="49" charset="0"/>
              </a:rPr>
              <a:t>    var contract = new web3.eth.Contract(ABI, </a:t>
            </a:r>
            <a:r>
              <a:rPr lang="en-IE" sz="1400" dirty="0" err="1">
                <a:latin typeface="Courier New" panose="02070309020205020404" pitchFamily="49" charset="0"/>
                <a:cs typeface="Courier New" panose="02070309020205020404" pitchFamily="49" charset="0"/>
              </a:rPr>
              <a:t>contractAddress</a:t>
            </a:r>
            <a:r>
              <a:rPr lang="en-IE" sz="1400" dirty="0">
                <a:latin typeface="Courier New" panose="02070309020205020404" pitchFamily="49" charset="0"/>
                <a:cs typeface="Courier New" panose="02070309020205020404" pitchFamily="49" charset="0"/>
              </a:rPr>
              <a:t>);</a:t>
            </a:r>
          </a:p>
          <a:p>
            <a:r>
              <a:rPr lang="en-IE" sz="1400" dirty="0">
                <a:latin typeface="Courier New" panose="02070309020205020404" pitchFamily="49" charset="0"/>
                <a:cs typeface="Courier New" panose="02070309020205020404" pitchFamily="49" charset="0"/>
              </a:rPr>
              <a:t>    </a:t>
            </a:r>
            <a:r>
              <a:rPr lang="en-IE" sz="1400" dirty="0" err="1">
                <a:latin typeface="Courier New" panose="02070309020205020404" pitchFamily="49" charset="0"/>
                <a:cs typeface="Courier New" panose="02070309020205020404" pitchFamily="49" charset="0"/>
              </a:rPr>
              <a:t>contract.methods.counter</a:t>
            </a:r>
            <a:r>
              <a:rPr lang="en-IE" sz="1400" dirty="0">
                <a:latin typeface="Courier New" panose="02070309020205020404" pitchFamily="49" charset="0"/>
                <a:cs typeface="Courier New" panose="02070309020205020404" pitchFamily="49" charset="0"/>
              </a:rPr>
              <a:t>().call().then(function(result){</a:t>
            </a:r>
          </a:p>
          <a:p>
            <a:r>
              <a:rPr lang="en-IE" sz="1400" dirty="0">
                <a:latin typeface="Courier New" panose="02070309020205020404" pitchFamily="49" charset="0"/>
                <a:cs typeface="Courier New" panose="02070309020205020404" pitchFamily="49" charset="0"/>
              </a:rPr>
              <a:t>        $("#</a:t>
            </a:r>
            <a:r>
              <a:rPr lang="en-IE" sz="1400" dirty="0" err="1">
                <a:latin typeface="Courier New" panose="02070309020205020404" pitchFamily="49" charset="0"/>
                <a:cs typeface="Courier New" panose="02070309020205020404" pitchFamily="49" charset="0"/>
              </a:rPr>
              <a:t>checkCounter</a:t>
            </a:r>
            <a:r>
              <a:rPr lang="en-IE" sz="1400" dirty="0">
                <a:latin typeface="Courier New" panose="02070309020205020404" pitchFamily="49" charset="0"/>
                <a:cs typeface="Courier New" panose="02070309020205020404" pitchFamily="49" charset="0"/>
              </a:rPr>
              <a:t>").text("Current Value: " + result);</a:t>
            </a:r>
          </a:p>
          <a:p>
            <a:r>
              <a:rPr lang="en-IE" sz="1400" dirty="0">
                <a:latin typeface="Courier New" panose="02070309020205020404" pitchFamily="49" charset="0"/>
                <a:cs typeface="Courier New" panose="02070309020205020404" pitchFamily="49" charset="0"/>
              </a:rPr>
              <a:t>    });</a:t>
            </a:r>
          </a:p>
          <a:p>
            <a:r>
              <a:rPr lang="en-IE" sz="1400"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endParaRPr lang="en-US" sz="1400" dirty="0">
              <a:latin typeface="+mj-lt"/>
              <a:cs typeface="Courier New" panose="02070309020205020404" pitchFamily="49" charset="0"/>
            </a:endParaRPr>
          </a:p>
          <a:p>
            <a:r>
              <a:rPr lang="en-US" sz="1400" dirty="0">
                <a:latin typeface="+mj-lt"/>
              </a:rPr>
              <a:t>When the </a:t>
            </a:r>
            <a:r>
              <a:rPr lang="en-US" sz="1400" dirty="0" err="1">
                <a:latin typeface="+mj-lt"/>
              </a:rPr>
              <a:t>checkCounterButton</a:t>
            </a:r>
            <a:r>
              <a:rPr lang="en-US" sz="1400" dirty="0">
                <a:latin typeface="+mj-lt"/>
              </a:rPr>
              <a:t> is clicked, a new contract instance is created using the ABI and the contract address. The counter method is called on the contract instance, and the result is displayed in the </a:t>
            </a:r>
            <a:r>
              <a:rPr lang="en-US" sz="1400" dirty="0" err="1">
                <a:latin typeface="+mj-lt"/>
              </a:rPr>
              <a:t>checkCounter</a:t>
            </a:r>
            <a:r>
              <a:rPr lang="en-US" sz="1400" dirty="0">
                <a:latin typeface="+mj-lt"/>
              </a:rPr>
              <a:t> element.</a:t>
            </a:r>
            <a:endParaRPr lang="en-IE" sz="1400" dirty="0">
              <a:latin typeface="+mj-lt"/>
            </a:endParaRPr>
          </a:p>
        </p:txBody>
      </p:sp>
    </p:spTree>
    <p:extLst>
      <p:ext uri="{BB962C8B-B14F-4D97-AF65-F5344CB8AC3E}">
        <p14:creationId xmlns:p14="http://schemas.microsoft.com/office/powerpoint/2010/main" val="335537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599127" y="1685303"/>
            <a:ext cx="11396414" cy="4893647"/>
          </a:xfrm>
          <a:prstGeom prst="rect">
            <a:avLst/>
          </a:prstGeom>
          <a:noFill/>
        </p:spPr>
        <p:txBody>
          <a:bodyPr wrap="square">
            <a:spAutoFit/>
          </a:bodyPr>
          <a:lstStyle/>
          <a:p>
            <a:r>
              <a:rPr lang="en-US" sz="1400" b="1" dirty="0">
                <a:latin typeface="+mj-lt"/>
                <a:cs typeface="Courier New" panose="02070309020205020404" pitchFamily="49" charset="0"/>
              </a:rPr>
              <a:t>2. Incrementing the Counter</a:t>
            </a:r>
          </a:p>
          <a:p>
            <a:endParaRPr lang="en-US" sz="1400" dirty="0">
              <a:latin typeface="+mj-lt"/>
              <a:cs typeface="Courier New" panose="02070309020205020404" pitchFamily="49" charset="0"/>
            </a:endParaRPr>
          </a:p>
          <a:p>
            <a:r>
              <a:rPr lang="en-US" sz="1400" dirty="0">
                <a:latin typeface="+mj-lt"/>
                <a:cs typeface="Courier New" panose="02070309020205020404" pitchFamily="49" charset="0"/>
              </a:rPr>
              <a:t>The </a:t>
            </a:r>
            <a:r>
              <a:rPr lang="en-US" sz="1400" dirty="0" err="1">
                <a:latin typeface="+mj-lt"/>
                <a:cs typeface="Courier New" panose="02070309020205020404" pitchFamily="49" charset="0"/>
              </a:rPr>
              <a:t>incrementCounter</a:t>
            </a:r>
            <a:r>
              <a:rPr lang="en-US" sz="1400" dirty="0">
                <a:latin typeface="+mj-lt"/>
                <a:cs typeface="Courier New" panose="02070309020205020404" pitchFamily="49" charset="0"/>
              </a:rPr>
              <a:t> function is a method in the smart contract that increments the counter. The code calls this function with the following lines:</a:t>
            </a:r>
          </a:p>
          <a:p>
            <a:endParaRPr lang="en-US" sz="1400" dirty="0">
              <a:latin typeface="+mj-lt"/>
              <a:cs typeface="Courier New" panose="02070309020205020404" pitchFamily="49" charset="0"/>
            </a:endParaRPr>
          </a:p>
          <a:p>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incrementCounterButton</a:t>
            </a:r>
            <a:r>
              <a:rPr lang="en-IE" sz="1200" dirty="0">
                <a:latin typeface="Courier New" panose="02070309020205020404" pitchFamily="49" charset="0"/>
                <a:cs typeface="Courier New" panose="02070309020205020404" pitchFamily="49" charset="0"/>
              </a:rPr>
              <a:t>").click(function(){</a:t>
            </a:r>
          </a:p>
          <a:p>
            <a:r>
              <a:rPr lang="en-IE" sz="1200" dirty="0">
                <a:latin typeface="Courier New" panose="02070309020205020404" pitchFamily="49" charset="0"/>
                <a:cs typeface="Courier New" panose="02070309020205020404" pitchFamily="49" charset="0"/>
              </a:rPr>
              <a:t>    var </a:t>
            </a:r>
            <a:r>
              <a:rPr lang="en-IE" sz="1200" dirty="0" err="1">
                <a:latin typeface="Courier New" panose="02070309020205020404" pitchFamily="49" charset="0"/>
                <a:cs typeface="Courier New" panose="02070309020205020404" pitchFamily="49" charset="0"/>
              </a:rPr>
              <a:t>privateKey</a:t>
            </a:r>
            <a:r>
              <a:rPr lang="en-IE" sz="1200" dirty="0">
                <a:latin typeface="Courier New" panose="02070309020205020404" pitchFamily="49" charset="0"/>
                <a:cs typeface="Courier New" panose="02070309020205020404" pitchFamily="49" charset="0"/>
              </a:rPr>
              <a:t> = $("#</a:t>
            </a:r>
            <a:r>
              <a:rPr lang="en-IE" sz="1200" dirty="0" err="1">
                <a:latin typeface="Courier New" panose="02070309020205020404" pitchFamily="49" charset="0"/>
                <a:cs typeface="Courier New" panose="02070309020205020404" pitchFamily="49" charset="0"/>
              </a:rPr>
              <a:t>privateKey</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val</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var wallet = web3.eth.accounts.privateKeyToAccount(</a:t>
            </a:r>
            <a:r>
              <a:rPr lang="en-IE" sz="1200" dirty="0" err="1">
                <a:latin typeface="Courier New" panose="02070309020205020404" pitchFamily="49" charset="0"/>
                <a:cs typeface="Courier New" panose="02070309020205020404" pitchFamily="49" charset="0"/>
              </a:rPr>
              <a:t>privateKey</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var </a:t>
            </a:r>
            <a:r>
              <a:rPr lang="en-IE" sz="1200" dirty="0" err="1">
                <a:latin typeface="Courier New" panose="02070309020205020404" pitchFamily="49" charset="0"/>
                <a:cs typeface="Courier New" panose="02070309020205020404" pitchFamily="49" charset="0"/>
              </a:rPr>
              <a:t>contractAddress</a:t>
            </a:r>
            <a:r>
              <a:rPr lang="en-IE" sz="1200" dirty="0">
                <a:latin typeface="Courier New" panose="02070309020205020404" pitchFamily="49" charset="0"/>
                <a:cs typeface="Courier New" panose="02070309020205020404" pitchFamily="49" charset="0"/>
              </a:rPr>
              <a:t> = "0x0075a2ea2e3a31b96bd3f5a9d177f54a15616f08";</a:t>
            </a:r>
          </a:p>
          <a:p>
            <a:r>
              <a:rPr lang="en-IE" sz="1200" dirty="0">
                <a:latin typeface="Courier New" panose="02070309020205020404" pitchFamily="49" charset="0"/>
                <a:cs typeface="Courier New" panose="02070309020205020404" pitchFamily="49" charset="0"/>
              </a:rPr>
              <a:t>    var contract = new web3.eth.Contract(ABI, </a:t>
            </a:r>
            <a:r>
              <a:rPr lang="en-IE" sz="1200" dirty="0" err="1">
                <a:latin typeface="Courier New" panose="02070309020205020404" pitchFamily="49" charset="0"/>
                <a:cs typeface="Courier New" panose="02070309020205020404" pitchFamily="49" charset="0"/>
              </a:rPr>
              <a:t>contractAddress</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var transaction = </a:t>
            </a:r>
            <a:r>
              <a:rPr lang="en-IE" sz="1200" dirty="0" err="1">
                <a:latin typeface="Courier New" panose="02070309020205020404" pitchFamily="49" charset="0"/>
                <a:cs typeface="Courier New" panose="02070309020205020404" pitchFamily="49" charset="0"/>
              </a:rPr>
              <a:t>contract.methods.incrementCounter</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var </a:t>
            </a:r>
            <a:r>
              <a:rPr lang="en-IE" sz="1200" dirty="0" err="1">
                <a:latin typeface="Courier New" panose="02070309020205020404" pitchFamily="49" charset="0"/>
                <a:cs typeface="Courier New" panose="02070309020205020404" pitchFamily="49" charset="0"/>
              </a:rPr>
              <a:t>encodedABI</a:t>
            </a:r>
            <a:r>
              <a:rPr lang="en-IE" sz="1200" dirty="0">
                <a:latin typeface="Courier New" panose="02070309020205020404" pitchFamily="49" charset="0"/>
                <a:cs typeface="Courier New" panose="02070309020205020404" pitchFamily="49" charset="0"/>
              </a:rPr>
              <a:t> = </a:t>
            </a:r>
            <a:r>
              <a:rPr lang="en-IE" sz="1200" dirty="0" err="1">
                <a:latin typeface="Courier New" panose="02070309020205020404" pitchFamily="49" charset="0"/>
                <a:cs typeface="Courier New" panose="02070309020205020404" pitchFamily="49" charset="0"/>
              </a:rPr>
              <a:t>transaction.encodeABI</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var </a:t>
            </a:r>
            <a:r>
              <a:rPr lang="en-IE" sz="1200" dirty="0" err="1">
                <a:latin typeface="Courier New" panose="02070309020205020404" pitchFamily="49" charset="0"/>
                <a:cs typeface="Courier New" panose="02070309020205020404" pitchFamily="49" charset="0"/>
              </a:rPr>
              <a:t>tx</a:t>
            </a:r>
            <a:r>
              <a:rPr lang="en-IE" sz="1200" dirty="0">
                <a:latin typeface="Courier New" panose="02070309020205020404" pitchFamily="49" charset="0"/>
                <a:cs typeface="Courier New" panose="02070309020205020404" pitchFamily="49" charset="0"/>
              </a:rPr>
              <a:t> = {</a:t>
            </a:r>
          </a:p>
          <a:p>
            <a:r>
              <a:rPr lang="en-IE" sz="1200" dirty="0">
                <a:latin typeface="Courier New" panose="02070309020205020404" pitchFamily="49" charset="0"/>
                <a:cs typeface="Courier New" panose="02070309020205020404" pitchFamily="49" charset="0"/>
              </a:rPr>
              <a:t>        from: </a:t>
            </a:r>
            <a:r>
              <a:rPr lang="en-IE" sz="1200" dirty="0" err="1">
                <a:latin typeface="Courier New" panose="02070309020205020404" pitchFamily="49" charset="0"/>
                <a:cs typeface="Courier New" panose="02070309020205020404" pitchFamily="49" charset="0"/>
              </a:rPr>
              <a:t>wallet.address</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to: </a:t>
            </a:r>
            <a:r>
              <a:rPr lang="en-IE" sz="1200" dirty="0" err="1">
                <a:latin typeface="Courier New" panose="02070309020205020404" pitchFamily="49" charset="0"/>
                <a:cs typeface="Courier New" panose="02070309020205020404" pitchFamily="49" charset="0"/>
              </a:rPr>
              <a:t>contractAddress</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gas: 2000000,</a:t>
            </a:r>
          </a:p>
          <a:p>
            <a:r>
              <a:rPr lang="en-IE" sz="1200" dirty="0">
                <a:latin typeface="Courier New" panose="02070309020205020404" pitchFamily="49" charset="0"/>
                <a:cs typeface="Courier New" panose="02070309020205020404" pitchFamily="49" charset="0"/>
              </a:rPr>
              <a:t>        data: </a:t>
            </a:r>
            <a:r>
              <a:rPr lang="en-IE" sz="1200" dirty="0" err="1">
                <a:latin typeface="Courier New" panose="02070309020205020404" pitchFamily="49" charset="0"/>
                <a:cs typeface="Courier New" panose="02070309020205020404" pitchFamily="49" charset="0"/>
              </a:rPr>
              <a:t>encodedABI</a:t>
            </a:r>
            <a:endParaRPr lang="en-IE" sz="1200" dirty="0">
              <a:latin typeface="Courier New" panose="02070309020205020404" pitchFamily="49" charset="0"/>
              <a:cs typeface="Courier New" panose="02070309020205020404" pitchFamily="49" charset="0"/>
            </a:endParaRP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web3.eth.accounts.signTransaction(</a:t>
            </a:r>
            <a:r>
              <a:rPr lang="en-IE" sz="1200" dirty="0" err="1">
                <a:latin typeface="Courier New" panose="02070309020205020404" pitchFamily="49" charset="0"/>
                <a:cs typeface="Courier New" panose="02070309020205020404" pitchFamily="49" charset="0"/>
              </a:rPr>
              <a:t>tx</a:t>
            </a:r>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privateKey</a:t>
            </a:r>
            <a:r>
              <a:rPr lang="en-IE" sz="1200" dirty="0">
                <a:latin typeface="Courier New" panose="02070309020205020404" pitchFamily="49" charset="0"/>
                <a:cs typeface="Courier New" panose="02070309020205020404" pitchFamily="49" charset="0"/>
              </a:rPr>
              <a:t>).then(function(</a:t>
            </a:r>
            <a:r>
              <a:rPr lang="en-IE" sz="1200" dirty="0" err="1">
                <a:latin typeface="Courier New" panose="02070309020205020404" pitchFamily="49" charset="0"/>
                <a:cs typeface="Courier New" panose="02070309020205020404" pitchFamily="49" charset="0"/>
              </a:rPr>
              <a:t>signedTx</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web3.eth.sendSignedTransaction(</a:t>
            </a:r>
            <a:r>
              <a:rPr lang="en-IE" sz="1200" dirty="0" err="1">
                <a:latin typeface="Courier New" panose="02070309020205020404" pitchFamily="49" charset="0"/>
                <a:cs typeface="Courier New" panose="02070309020205020404" pitchFamily="49" charset="0"/>
              </a:rPr>
              <a:t>signedTx.rawTransaction</a:t>
            </a:r>
            <a:r>
              <a:rPr lang="en-IE" sz="1200" dirty="0">
                <a:latin typeface="Courier New" panose="02070309020205020404" pitchFamily="49" charset="0"/>
                <a:cs typeface="Courier New" panose="02070309020205020404" pitchFamily="49" charset="0"/>
              </a:rPr>
              <a:t>).on('receipt', function(receipt){</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transactionRequest</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val</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JSON.stringify</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tx</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transactionResult</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val</a:t>
            </a:r>
            <a:r>
              <a:rPr lang="en-IE" sz="1200" dirty="0">
                <a:latin typeface="Courier New" panose="02070309020205020404" pitchFamily="49" charset="0"/>
                <a:cs typeface="Courier New" panose="02070309020205020404" pitchFamily="49" charset="0"/>
              </a:rPr>
              <a:t>(</a:t>
            </a:r>
            <a:r>
              <a:rPr lang="en-IE" sz="1200" dirty="0" err="1">
                <a:latin typeface="Courier New" panose="02070309020205020404" pitchFamily="49" charset="0"/>
                <a:cs typeface="Courier New" panose="02070309020205020404" pitchFamily="49" charset="0"/>
              </a:rPr>
              <a:t>JSON.stringify</a:t>
            </a:r>
            <a:r>
              <a:rPr lang="en-IE" sz="1200" dirty="0">
                <a:latin typeface="Courier New" panose="02070309020205020404" pitchFamily="49" charset="0"/>
                <a:cs typeface="Courier New" panose="02070309020205020404" pitchFamily="49" charset="0"/>
              </a:rPr>
              <a:t>(receipt));</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2497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512454" y="2088332"/>
            <a:ext cx="10182992" cy="1815882"/>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mj-lt"/>
                <a:cs typeface="Courier New" panose="02070309020205020404" pitchFamily="49" charset="0"/>
              </a:rPr>
              <a:t>When the </a:t>
            </a:r>
            <a:r>
              <a:rPr lang="en-US" sz="1600" dirty="0" err="1">
                <a:latin typeface="+mj-lt"/>
                <a:cs typeface="Courier New" panose="02070309020205020404" pitchFamily="49" charset="0"/>
              </a:rPr>
              <a:t>incrementCounterButton</a:t>
            </a:r>
            <a:r>
              <a:rPr lang="en-US" sz="1600" dirty="0">
                <a:latin typeface="+mj-lt"/>
                <a:cs typeface="Courier New" panose="02070309020205020404" pitchFamily="49" charset="0"/>
              </a:rPr>
              <a:t> is clicked, a new contract instance is created using the ABI and the contract address. </a:t>
            </a:r>
          </a:p>
          <a:p>
            <a:pPr marL="171450" indent="-171450">
              <a:buFont typeface="Arial" panose="020B0604020202020204" pitchFamily="34" charset="0"/>
              <a:buChar char="•"/>
            </a:pPr>
            <a:r>
              <a:rPr lang="en-US" sz="1600" dirty="0">
                <a:latin typeface="+mj-lt"/>
                <a:cs typeface="Courier New" panose="02070309020205020404" pitchFamily="49" charset="0"/>
              </a:rPr>
              <a:t>The </a:t>
            </a:r>
            <a:r>
              <a:rPr lang="en-US" sz="1600" dirty="0" err="1">
                <a:latin typeface="+mj-lt"/>
                <a:cs typeface="Courier New" panose="02070309020205020404" pitchFamily="49" charset="0"/>
              </a:rPr>
              <a:t>incrementCounter</a:t>
            </a:r>
            <a:r>
              <a:rPr lang="en-US" sz="1600" dirty="0">
                <a:latin typeface="+mj-lt"/>
                <a:cs typeface="Courier New" panose="02070309020205020404" pitchFamily="49" charset="0"/>
              </a:rPr>
              <a:t> method is called on the contract instance, and the resulting transaction is signed with the private key of the wallet. </a:t>
            </a:r>
          </a:p>
          <a:p>
            <a:pPr marL="171450" indent="-171450">
              <a:buFont typeface="Arial" panose="020B0604020202020204" pitchFamily="34" charset="0"/>
              <a:buChar char="•"/>
            </a:pPr>
            <a:r>
              <a:rPr lang="en-US" sz="1600" dirty="0">
                <a:latin typeface="+mj-lt"/>
                <a:cs typeface="Courier New" panose="02070309020205020404" pitchFamily="49" charset="0"/>
              </a:rPr>
              <a:t>The signed transaction is then sent to the Ethereum network. </a:t>
            </a:r>
          </a:p>
          <a:p>
            <a:pPr marL="171450" indent="-171450">
              <a:buFont typeface="Arial" panose="020B0604020202020204" pitchFamily="34" charset="0"/>
              <a:buChar char="•"/>
            </a:pPr>
            <a:r>
              <a:rPr lang="en-US" sz="1600" dirty="0">
                <a:latin typeface="+mj-lt"/>
                <a:cs typeface="Courier New" panose="02070309020205020404" pitchFamily="49" charset="0"/>
              </a:rPr>
              <a:t>The details of the transaction request and the transaction result are displayed in the </a:t>
            </a:r>
            <a:r>
              <a:rPr lang="en-US" sz="1600" dirty="0" err="1">
                <a:latin typeface="+mj-lt"/>
                <a:cs typeface="Courier New" panose="02070309020205020404" pitchFamily="49" charset="0"/>
              </a:rPr>
              <a:t>transactionRequest</a:t>
            </a:r>
            <a:r>
              <a:rPr lang="en-US" sz="1600" dirty="0">
                <a:latin typeface="+mj-lt"/>
                <a:cs typeface="Courier New" panose="02070309020205020404" pitchFamily="49" charset="0"/>
              </a:rPr>
              <a:t> and </a:t>
            </a:r>
            <a:r>
              <a:rPr lang="en-US" sz="1600" dirty="0" err="1">
                <a:latin typeface="+mj-lt"/>
                <a:cs typeface="Courier New" panose="02070309020205020404" pitchFamily="49" charset="0"/>
              </a:rPr>
              <a:t>transactionResult</a:t>
            </a:r>
            <a:r>
              <a:rPr lang="en-US" sz="1600" dirty="0">
                <a:latin typeface="+mj-lt"/>
                <a:cs typeface="Courier New" panose="02070309020205020404" pitchFamily="49" charset="0"/>
              </a:rPr>
              <a:t> elements, respectively.</a:t>
            </a:r>
            <a:endParaRPr lang="en-IE" sz="1600" dirty="0">
              <a:latin typeface="+mj-lt"/>
              <a:cs typeface="Courier New" panose="02070309020205020404" pitchFamily="49" charset="0"/>
            </a:endParaRPr>
          </a:p>
        </p:txBody>
      </p:sp>
    </p:spTree>
    <p:extLst>
      <p:ext uri="{BB962C8B-B14F-4D97-AF65-F5344CB8AC3E}">
        <p14:creationId xmlns:p14="http://schemas.microsoft.com/office/powerpoint/2010/main" val="209731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What Happened in Tutorial 2 Code Samples -  Deploy a Smart Contract</a:t>
            </a:r>
          </a:p>
        </p:txBody>
      </p:sp>
      <p:sp>
        <p:nvSpPr>
          <p:cNvPr id="4" name="TextBox 3">
            <a:extLst>
              <a:ext uri="{FF2B5EF4-FFF2-40B4-BE49-F238E27FC236}">
                <a16:creationId xmlns:a16="http://schemas.microsoft.com/office/drawing/2014/main" id="{8150B4D6-66C0-0D35-60A8-11D552A8A61E}"/>
              </a:ext>
            </a:extLst>
          </p:cNvPr>
          <p:cNvSpPr txBox="1"/>
          <p:nvPr/>
        </p:nvSpPr>
        <p:spPr>
          <a:xfrm>
            <a:off x="512454" y="2088332"/>
            <a:ext cx="10182992"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mj-lt"/>
                <a:cs typeface="Courier New" panose="02070309020205020404" pitchFamily="49" charset="0"/>
              </a:rPr>
              <a:t>The ABI variable in the code stands for ‘</a:t>
            </a:r>
            <a:r>
              <a:rPr lang="en-US" sz="1600" b="1" dirty="0">
                <a:latin typeface="+mj-lt"/>
                <a:cs typeface="Courier New" panose="02070309020205020404" pitchFamily="49" charset="0"/>
              </a:rPr>
              <a:t>Application Binary Interface</a:t>
            </a:r>
            <a:r>
              <a:rPr lang="en-US" sz="1600" dirty="0">
                <a:latin typeface="+mj-lt"/>
                <a:cs typeface="Courier New" panose="02070309020205020404" pitchFamily="49" charset="0"/>
              </a:rPr>
              <a:t>’. It's an array of JSON objects that describes how to interact with the smart contract on the Ethereum blockchain.</a:t>
            </a:r>
          </a:p>
          <a:p>
            <a:pPr marL="171450" indent="-171450">
              <a:buFont typeface="Arial" panose="020B0604020202020204" pitchFamily="34" charset="0"/>
              <a:buChar char="•"/>
            </a:pPr>
            <a:endParaRPr lang="en-US" sz="1600" dirty="0">
              <a:latin typeface="+mj-lt"/>
              <a:cs typeface="Courier New" panose="02070309020205020404" pitchFamily="49" charset="0"/>
            </a:endParaRPr>
          </a:p>
          <a:p>
            <a:pPr marL="171450" indent="-171450">
              <a:buFont typeface="Arial" panose="020B0604020202020204" pitchFamily="34" charset="0"/>
              <a:buChar char="•"/>
            </a:pPr>
            <a:r>
              <a:rPr lang="en-US" sz="1600" dirty="0">
                <a:latin typeface="+mj-lt"/>
                <a:cs typeface="Courier New" panose="02070309020205020404" pitchFamily="49" charset="0"/>
              </a:rPr>
              <a:t>Each object in the ABI array corresponds to a function or a variable in the smart contract. It includes information about the function or variable name, its inputs and outputs, its type, and other properties.</a:t>
            </a:r>
          </a:p>
          <a:p>
            <a:pPr marL="171450" indent="-171450">
              <a:buFont typeface="Arial" panose="020B0604020202020204" pitchFamily="34" charset="0"/>
              <a:buChar char="•"/>
            </a:pPr>
            <a:endParaRPr lang="en-US" sz="1600" dirty="0">
              <a:latin typeface="+mj-lt"/>
              <a:cs typeface="Courier New" panose="02070309020205020404" pitchFamily="49" charset="0"/>
            </a:endParaRPr>
          </a:p>
          <a:p>
            <a:pPr marL="171450" indent="-171450">
              <a:buFont typeface="Arial" panose="020B0604020202020204" pitchFamily="34" charset="0"/>
              <a:buChar char="•"/>
            </a:pPr>
            <a:r>
              <a:rPr lang="en-US" sz="1600" dirty="0">
                <a:latin typeface="+mj-lt"/>
                <a:cs typeface="Courier New" panose="02070309020205020404" pitchFamily="49" charset="0"/>
              </a:rPr>
              <a:t>For example, in your ABI, there are two functions: </a:t>
            </a:r>
            <a:r>
              <a:rPr lang="en-US" sz="1600" dirty="0" err="1">
                <a:latin typeface="Courier New" panose="02070309020205020404" pitchFamily="49" charset="0"/>
                <a:cs typeface="Courier New" panose="02070309020205020404" pitchFamily="49" charset="0"/>
              </a:rPr>
              <a:t>contractName</a:t>
            </a:r>
            <a:r>
              <a:rPr lang="en-US" sz="1600" dirty="0">
                <a:latin typeface="+mj-lt"/>
                <a:cs typeface="Courier New" panose="02070309020205020404" pitchFamily="49" charset="0"/>
              </a:rPr>
              <a:t> and </a:t>
            </a:r>
            <a:r>
              <a:rPr lang="en-US" sz="1600" dirty="0">
                <a:latin typeface="Courier New" panose="02070309020205020404" pitchFamily="49" charset="0"/>
                <a:cs typeface="Courier New" panose="02070309020205020404" pitchFamily="49" charset="0"/>
              </a:rPr>
              <a:t>counter</a:t>
            </a:r>
            <a:r>
              <a:rPr lang="en-US" sz="1600" dirty="0">
                <a:latin typeface="+mj-lt"/>
                <a:cs typeface="Courier New" panose="02070309020205020404" pitchFamily="49" charset="0"/>
              </a:rPr>
              <a:t>.</a:t>
            </a:r>
          </a:p>
          <a:p>
            <a:pPr marL="171450" indent="-171450">
              <a:buFont typeface="Arial" panose="020B0604020202020204" pitchFamily="34" charset="0"/>
              <a:buChar char="•"/>
            </a:pPr>
            <a:endParaRPr lang="en-US" sz="1600" dirty="0">
              <a:latin typeface="+mj-lt"/>
              <a:cs typeface="Courier New" panose="02070309020205020404" pitchFamily="49" charset="0"/>
            </a:endParaRPr>
          </a:p>
          <a:p>
            <a:pPr marL="171450" indent="-171450">
              <a:buFont typeface="Arial" panose="020B0604020202020204" pitchFamily="34" charset="0"/>
              <a:buChar char="•"/>
            </a:pPr>
            <a:r>
              <a:rPr lang="en-US" sz="1600" dirty="0" err="1">
                <a:latin typeface="Courier New" panose="02070309020205020404" pitchFamily="49" charset="0"/>
                <a:cs typeface="Courier New" panose="02070309020205020404" pitchFamily="49" charset="0"/>
              </a:rPr>
              <a:t>contractName</a:t>
            </a:r>
            <a:r>
              <a:rPr lang="en-US" sz="1600" dirty="0">
                <a:latin typeface="+mj-lt"/>
                <a:cs typeface="Courier New" panose="02070309020205020404" pitchFamily="49" charset="0"/>
              </a:rPr>
              <a:t> is a constant function that takes no inputs and returns a string. It's not payable (meaning it can't receive Ether), and its state mutability is "view", which means it doesn't modify the contract's state.</a:t>
            </a:r>
          </a:p>
          <a:p>
            <a:pPr marL="171450" indent="-171450">
              <a:buFont typeface="Arial" panose="020B0604020202020204" pitchFamily="34" charset="0"/>
              <a:buChar char="•"/>
            </a:pPr>
            <a:endParaRPr lang="en-US" sz="1600" dirty="0">
              <a:latin typeface="+mj-lt"/>
              <a:cs typeface="Courier New" panose="02070309020205020404" pitchFamily="49" charset="0"/>
            </a:endParaRPr>
          </a:p>
          <a:p>
            <a:pPr marL="171450" indent="-171450">
              <a:buFont typeface="Arial" panose="020B0604020202020204" pitchFamily="34" charset="0"/>
              <a:buChar char="•"/>
            </a:pPr>
            <a:r>
              <a:rPr lang="en-US" sz="1600" dirty="0">
                <a:latin typeface="Courier New" panose="02070309020205020404" pitchFamily="49" charset="0"/>
                <a:cs typeface="Courier New" panose="02070309020205020404" pitchFamily="49" charset="0"/>
              </a:rPr>
              <a:t>counter</a:t>
            </a:r>
            <a:r>
              <a:rPr lang="en-US" sz="1600" dirty="0">
                <a:latin typeface="+mj-lt"/>
                <a:cs typeface="Courier New" panose="02070309020205020404" pitchFamily="49" charset="0"/>
              </a:rPr>
              <a:t> is also a constant function with no inputs, but it returns an unsigned integer (uint256). Like </a:t>
            </a:r>
            <a:r>
              <a:rPr lang="en-US" sz="1600" dirty="0" err="1">
                <a:latin typeface="Courier New" panose="02070309020205020404" pitchFamily="49" charset="0"/>
                <a:cs typeface="Courier New" panose="02070309020205020404" pitchFamily="49" charset="0"/>
              </a:rPr>
              <a:t>contractName</a:t>
            </a:r>
            <a:r>
              <a:rPr lang="en-US" sz="1600" dirty="0">
                <a:latin typeface="+mj-lt"/>
                <a:cs typeface="Courier New" panose="02070309020205020404" pitchFamily="49" charset="0"/>
              </a:rPr>
              <a:t>, it's not payable and has "view" state mutability.</a:t>
            </a:r>
          </a:p>
          <a:p>
            <a:pPr marL="171450" indent="-171450">
              <a:buFont typeface="Arial" panose="020B0604020202020204" pitchFamily="34" charset="0"/>
              <a:buChar char="•"/>
            </a:pPr>
            <a:endParaRPr lang="en-US" sz="1600" dirty="0">
              <a:latin typeface="+mj-lt"/>
              <a:cs typeface="Courier New" panose="02070309020205020404" pitchFamily="49" charset="0"/>
            </a:endParaRPr>
          </a:p>
          <a:p>
            <a:pPr marL="171450" indent="-171450">
              <a:buFont typeface="Arial" panose="020B0604020202020204" pitchFamily="34" charset="0"/>
              <a:buChar char="•"/>
            </a:pPr>
            <a:r>
              <a:rPr lang="en-US" sz="1600" dirty="0">
                <a:latin typeface="+mj-lt"/>
                <a:cs typeface="Courier New" panose="02070309020205020404" pitchFamily="49" charset="0"/>
              </a:rPr>
              <a:t>The ABI is used when creating a new contract instance with </a:t>
            </a:r>
            <a:r>
              <a:rPr lang="en-US" sz="1600" dirty="0">
                <a:latin typeface="Courier New" panose="02070309020205020404" pitchFamily="49" charset="0"/>
                <a:cs typeface="Courier New" panose="02070309020205020404" pitchFamily="49" charset="0"/>
              </a:rPr>
              <a:t>web3.eth.Contract(ABI, </a:t>
            </a:r>
            <a:r>
              <a:rPr lang="en-US" sz="1600" dirty="0" err="1">
                <a:latin typeface="Courier New" panose="02070309020205020404" pitchFamily="49" charset="0"/>
                <a:cs typeface="Courier New" panose="02070309020205020404" pitchFamily="49" charset="0"/>
              </a:rPr>
              <a:t>contractAddress</a:t>
            </a:r>
            <a:r>
              <a:rPr lang="en-US" sz="1600" dirty="0">
                <a:latin typeface="Courier New" panose="02070309020205020404" pitchFamily="49" charset="0"/>
                <a:cs typeface="Courier New" panose="02070309020205020404" pitchFamily="49" charset="0"/>
              </a:rPr>
              <a:t>)</a:t>
            </a:r>
            <a:r>
              <a:rPr lang="en-US" sz="1600" dirty="0">
                <a:latin typeface="+mj-lt"/>
                <a:cs typeface="Courier New" panose="02070309020205020404" pitchFamily="49" charset="0"/>
              </a:rPr>
              <a:t>. This allows your code to interact with the smart contract's functions and variables.</a:t>
            </a:r>
            <a:endParaRPr lang="en-IE" sz="1600" dirty="0">
              <a:latin typeface="+mj-lt"/>
              <a:cs typeface="Courier New" panose="02070309020205020404" pitchFamily="49" charset="0"/>
            </a:endParaRPr>
          </a:p>
        </p:txBody>
      </p:sp>
    </p:spTree>
    <p:extLst>
      <p:ext uri="{BB962C8B-B14F-4D97-AF65-F5344CB8AC3E}">
        <p14:creationId xmlns:p14="http://schemas.microsoft.com/office/powerpoint/2010/main" val="1620087214"/>
      </p:ext>
    </p:extLst>
  </p:cSld>
  <p:clrMapOvr>
    <a:masterClrMapping/>
  </p:clrMapOvr>
</p:sld>
</file>

<file path=ppt/theme/theme1.xml><?xml version="1.0" encoding="utf-8"?>
<a:theme xmlns:a="http://schemas.openxmlformats.org/drawingml/2006/main" name="1_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ae7f8c-05bb-46cc-ab89-70dfb8f0af05" xsi:nil="true"/>
    <lcf76f155ced4ddcb4097134ff3c332f xmlns="91cb1b12-8ab9-4864-aba7-1a33cd145e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1D16FBE1C5C489E5B9A8A64E1EC29" ma:contentTypeVersion="12" ma:contentTypeDescription="Create a new document." ma:contentTypeScope="" ma:versionID="cc37d34fff4a8e032cedd4bb3c54e33a">
  <xsd:schema xmlns:xsd="http://www.w3.org/2001/XMLSchema" xmlns:xs="http://www.w3.org/2001/XMLSchema" xmlns:p="http://schemas.microsoft.com/office/2006/metadata/properties" xmlns:ns2="91cb1b12-8ab9-4864-aba7-1a33cd145e11" xmlns:ns3="e8ae7f8c-05bb-46cc-ab89-70dfb8f0af05" targetNamespace="http://schemas.microsoft.com/office/2006/metadata/properties" ma:root="true" ma:fieldsID="9f335b1b148fb4ba8c39373e1cf9b51a" ns2:_="" ns3:_="">
    <xsd:import namespace="91cb1b12-8ab9-4864-aba7-1a33cd145e11"/>
    <xsd:import namespace="e8ae7f8c-05bb-46cc-ab89-70dfb8f0af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b1b12-8ab9-4864-aba7-1a33cd145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ae7f8c-05bb-46cc-ab89-70dfb8f0af0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cb1d73f-defb-4f8d-b4f6-5ba894cd8363}" ma:internalName="TaxCatchAll" ma:showField="CatchAllData" ma:web="e8ae7f8c-05bb-46cc-ab89-70dfb8f0af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9A579-D064-4EDE-A43B-CCB4555AA032}">
  <ds:schemaRefs>
    <ds:schemaRef ds:uri="http://schemas.microsoft.com/office/2006/metadata/properties"/>
    <ds:schemaRef ds:uri="http://schemas.microsoft.com/office/infopath/2007/PartnerControls"/>
    <ds:schemaRef ds:uri="e8ae7f8c-05bb-46cc-ab89-70dfb8f0af05"/>
    <ds:schemaRef ds:uri="91cb1b12-8ab9-4864-aba7-1a33cd145e11"/>
  </ds:schemaRefs>
</ds:datastoreItem>
</file>

<file path=customXml/itemProps2.xml><?xml version="1.0" encoding="utf-8"?>
<ds:datastoreItem xmlns:ds="http://schemas.openxmlformats.org/officeDocument/2006/customXml" ds:itemID="{330D3130-F1DB-468C-83BB-5A1D2BA207CB}">
  <ds:schemaRefs>
    <ds:schemaRef ds:uri="http://schemas.microsoft.com/sharepoint/v3/contenttype/forms"/>
  </ds:schemaRefs>
</ds:datastoreItem>
</file>

<file path=customXml/itemProps3.xml><?xml version="1.0" encoding="utf-8"?>
<ds:datastoreItem xmlns:ds="http://schemas.openxmlformats.org/officeDocument/2006/customXml" ds:itemID="{C3DF6532-6B1B-45F3-95D6-53B9B30F5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b1b12-8ab9-4864-aba7-1a33cd145e11"/>
    <ds:schemaRef ds:uri="e8ae7f8c-05bb-46cc-ab89-70dfb8f0a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4114</Words>
  <Application>Microsoft Office PowerPoint</Application>
  <PresentationFormat>Widescreen</PresentationFormat>
  <Paragraphs>366</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Calibri</vt:lpstr>
      <vt:lpstr>Courier New</vt:lpstr>
      <vt:lpstr>Georgia</vt:lpstr>
      <vt:lpstr>Google Sans</vt:lpstr>
      <vt:lpstr>Helvetica</vt:lpstr>
      <vt:lpstr>Inter</vt:lpstr>
      <vt:lpstr>1_Office Theme</vt:lpstr>
      <vt:lpstr>Blockchain Technologies and Applications</vt:lpstr>
      <vt:lpstr>Agenda</vt:lpstr>
      <vt:lpstr>Lecture 2 Recap</vt:lpstr>
      <vt:lpstr>What Happened in Tutorial 2 Code Samples -  Deploy a Smart Contract</vt:lpstr>
      <vt:lpstr>What Happened in Tutorial 2 Code Samples -  Deploy a Smart Contract</vt:lpstr>
      <vt:lpstr>What Happened in Tutorial 2 Code Samples -  Deploy a Smart Contract</vt:lpstr>
      <vt:lpstr>What Happened in Tutorial 2 Code Samples -  Deploy a Smart Contract</vt:lpstr>
      <vt:lpstr>What Happened in Tutorial 2 Code Samples -  Deploy a Smart Contract</vt:lpstr>
      <vt:lpstr>What Happened in Tutorial 2 Code Samples -  Deploy a Smart Contract</vt:lpstr>
      <vt:lpstr>What Happened in Tutorial 2 Code Samples -  Deploy a Smart Contract</vt:lpstr>
      <vt:lpstr>What Happened in Tutorial 2 Code Samples -  Deploy a Smart Contract</vt:lpstr>
      <vt:lpstr>What Happened in Tutorial 2 Code Samples -  CORS Issues?</vt:lpstr>
      <vt:lpstr>Consensus Mechanisms</vt:lpstr>
      <vt:lpstr>Consensus Mechanisms</vt:lpstr>
      <vt:lpstr>Consensus Mechanisms</vt:lpstr>
      <vt:lpstr>Consensus Mechanisms – Nakamoto Consensus</vt:lpstr>
      <vt:lpstr>Consensus Mechanisms - Nakamoto Consensus</vt:lpstr>
      <vt:lpstr>Consensus Mechanisms – PoW Example</vt:lpstr>
      <vt:lpstr>Consensus Mechanisms – PoW Example</vt:lpstr>
      <vt:lpstr>Consensus Mechanisms – “Complex Maths Problem”</vt:lpstr>
      <vt:lpstr>Consensus Mechanisms – “Complex Maths Problem”</vt:lpstr>
      <vt:lpstr>Consensus Mechanisms – Forks in the Chain</vt:lpstr>
      <vt:lpstr>Consensus Mechanisms – Forks in the Chain</vt:lpstr>
      <vt:lpstr>Consensus Mechanisms - Quiz</vt:lpstr>
      <vt:lpstr>Consensus Mechanisms – Proof of Stake</vt:lpstr>
      <vt:lpstr>Consensus Mechanisms – Proof of Stake</vt:lpstr>
      <vt:lpstr>Consensus Mechanisms – Proof of Authority</vt:lpstr>
      <vt:lpstr>Consensus Mechanisms – Proof of Space</vt:lpstr>
      <vt:lpstr>Consensus Mechanisms – Proof of History</vt:lpstr>
      <vt:lpstr>Tutorial 3 Primer</vt:lpstr>
      <vt:lpstr>Tutorial 3 Primer</vt:lpstr>
      <vt:lpstr>Tutorial 3 Primer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Brightspace</dc:title>
  <dc:creator>Kate.Flannery</dc:creator>
  <cp:lastModifiedBy>Andrew Le Gear</cp:lastModifiedBy>
  <cp:revision>11</cp:revision>
  <dcterms:created xsi:type="dcterms:W3CDTF">2023-08-17T11:00:35Z</dcterms:created>
  <dcterms:modified xsi:type="dcterms:W3CDTF">2024-04-19T20:26:46Z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0x010100B9E1D16FBE1C5C489E5B9A8A64E1EC29</vt:lpwstr>
  </property>
  <property fmtid="{D5CDD505-2E9C-101B-9397-08002B2CF9AE}" pid="3" name="MSIP_Label_3ea806cd-318b-4413-baad-99df763c0512_Enabled">
    <vt:lpwstr>true</vt:lpwstr>
  </property>
  <property fmtid="{D5CDD505-2E9C-101B-9397-08002B2CF9AE}" pid="4" name="MSIP_Label_3ea806cd-318b-4413-baad-99df763c0512_SetDate">
    <vt:lpwstr>2024-04-17T19:48:56Z</vt:lpwstr>
  </property>
  <property fmtid="{D5CDD505-2E9C-101B-9397-08002B2CF9AE}" pid="5" name="MSIP_Label_3ea806cd-318b-4413-baad-99df763c0512_Method">
    <vt:lpwstr>Standard</vt:lpwstr>
  </property>
  <property fmtid="{D5CDD505-2E9C-101B-9397-08002B2CF9AE}" pid="6" name="MSIP_Label_3ea806cd-318b-4413-baad-99df763c0512_Name">
    <vt:lpwstr>Public</vt:lpwstr>
  </property>
  <property fmtid="{D5CDD505-2E9C-101B-9397-08002B2CF9AE}" pid="7" name="MSIP_Label_3ea806cd-318b-4413-baad-99df763c0512_SiteId">
    <vt:lpwstr>87c6cf41-3423-4938-a5f6-562d06935134</vt:lpwstr>
  </property>
  <property fmtid="{D5CDD505-2E9C-101B-9397-08002B2CF9AE}" pid="8" name="MSIP_Label_3ea806cd-318b-4413-baad-99df763c0512_ActionId">
    <vt:lpwstr>95c5458c-35eb-486d-bd1c-5aff420b1d13</vt:lpwstr>
  </property>
  <property fmtid="{D5CDD505-2E9C-101B-9397-08002B2CF9AE}" pid="9" name="MSIP_Label_3ea806cd-318b-4413-baad-99df763c0512_ContentBits">
    <vt:lpwstr>0</vt:lpwstr>
  </property>
</Properties>
</file>