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26" r:id="rId5"/>
    <p:sldId id="329" r:id="rId6"/>
    <p:sldId id="330" r:id="rId7"/>
    <p:sldId id="349" r:id="rId8"/>
    <p:sldId id="350" r:id="rId9"/>
    <p:sldId id="351" r:id="rId10"/>
    <p:sldId id="352" r:id="rId11"/>
    <p:sldId id="331" r:id="rId12"/>
    <p:sldId id="334" r:id="rId13"/>
    <p:sldId id="332" r:id="rId14"/>
    <p:sldId id="335" r:id="rId15"/>
    <p:sldId id="336" r:id="rId16"/>
    <p:sldId id="337" r:id="rId17"/>
    <p:sldId id="348" r:id="rId18"/>
    <p:sldId id="338" r:id="rId19"/>
    <p:sldId id="339" r:id="rId20"/>
    <p:sldId id="333" r:id="rId21"/>
    <p:sldId id="340" r:id="rId22"/>
    <p:sldId id="341" r:id="rId23"/>
    <p:sldId id="342" r:id="rId24"/>
    <p:sldId id="343" r:id="rId25"/>
    <p:sldId id="345" r:id="rId26"/>
    <p:sldId id="346" r:id="rId27"/>
    <p:sldId id="344" r:id="rId28"/>
    <p:sldId id="347" r:id="rId29"/>
    <p:sldId id="353" r:id="rId30"/>
    <p:sldId id="354" r:id="rId31"/>
    <p:sldId id="355" r:id="rId32"/>
    <p:sldId id="3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26"/>
            <p14:sldId id="329"/>
            <p14:sldId id="330"/>
            <p14:sldId id="349"/>
            <p14:sldId id="350"/>
            <p14:sldId id="351"/>
            <p14:sldId id="352"/>
            <p14:sldId id="331"/>
            <p14:sldId id="334"/>
            <p14:sldId id="332"/>
            <p14:sldId id="335"/>
            <p14:sldId id="336"/>
            <p14:sldId id="337"/>
            <p14:sldId id="348"/>
            <p14:sldId id="338"/>
            <p14:sldId id="339"/>
            <p14:sldId id="333"/>
            <p14:sldId id="340"/>
            <p14:sldId id="341"/>
            <p14:sldId id="342"/>
            <p14:sldId id="343"/>
            <p14:sldId id="345"/>
            <p14:sldId id="346"/>
            <p14:sldId id="344"/>
            <p14:sldId id="347"/>
            <p14:sldId id="353"/>
            <p14:sldId id="354"/>
            <p14:sldId id="355"/>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734C7-7E91-48F0-AA99-F7F884F249AC}" v="9" dt="2023-08-17T14:15:1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8" d="100"/>
          <a:sy n="108" d="100"/>
        </p:scale>
        <p:origin x="82" y="4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10/04/2024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mn178.github.io/online-tools/keccak_256.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rpc2.sepolia.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55F1E2-08CD-ECE3-7DD4-3ACBE06ACF00}"/>
              </a:ext>
            </a:extLst>
          </p:cNvPr>
          <p:cNvSpPr>
            <a:spLocks noGrp="1"/>
          </p:cNvSpPr>
          <p:nvPr>
            <p:ph type="ctrTitle"/>
          </p:nvPr>
        </p:nvSpPr>
        <p:spPr>
          <a:xfrm>
            <a:off x="647936" y="5249620"/>
            <a:ext cx="7559262" cy="537713"/>
          </a:xfrm>
        </p:spPr>
        <p:txBody>
          <a:bodyPr/>
          <a:lstStyle/>
          <a:p>
            <a:r>
              <a:rPr lang="en-IE" dirty="0"/>
              <a:t>Blockchain Technologies and Applications</a:t>
            </a:r>
          </a:p>
        </p:txBody>
      </p:sp>
      <p:sp>
        <p:nvSpPr>
          <p:cNvPr id="15" name="Subtitle 4">
            <a:extLst>
              <a:ext uri="{FF2B5EF4-FFF2-40B4-BE49-F238E27FC236}">
                <a16:creationId xmlns:a16="http://schemas.microsoft.com/office/drawing/2014/main" id="{A27E1296-BF62-FFB7-138D-76A52BE18FE9}"/>
              </a:ext>
            </a:extLst>
          </p:cNvPr>
          <p:cNvSpPr>
            <a:spLocks noGrp="1"/>
          </p:cNvSpPr>
          <p:nvPr>
            <p:ph type="subTitle" idx="1"/>
          </p:nvPr>
        </p:nvSpPr>
        <p:spPr>
          <a:xfrm>
            <a:off x="647936" y="5787333"/>
            <a:ext cx="7559262" cy="537713"/>
          </a:xfrm>
        </p:spPr>
        <p:txBody>
          <a:bodyPr/>
          <a:lstStyle/>
          <a:p>
            <a:r>
              <a:rPr lang="en-IE" dirty="0"/>
              <a:t>ISE Block 8 – Week 2</a:t>
            </a:r>
          </a:p>
        </p:txBody>
      </p:sp>
      <p:sp>
        <p:nvSpPr>
          <p:cNvPr id="16" name="Date Placeholder 3">
            <a:extLst>
              <a:ext uri="{FF2B5EF4-FFF2-40B4-BE49-F238E27FC236}">
                <a16:creationId xmlns:a16="http://schemas.microsoft.com/office/drawing/2014/main" id="{F91CBF14-CAA7-5A67-4931-58E4C70D856E}"/>
              </a:ext>
            </a:extLst>
          </p:cNvPr>
          <p:cNvSpPr txBox="1">
            <a:spLocks/>
          </p:cNvSpPr>
          <p:nvPr/>
        </p:nvSpPr>
        <p:spPr>
          <a:xfrm>
            <a:off x="0" y="6318250"/>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80" kern="1200">
                <a:solidFill>
                  <a:srgbClr val="005336"/>
                </a:solidFill>
                <a:latin typeface="Helvetic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55859">
              <a:defRPr/>
            </a:pPr>
            <a:r>
              <a:rPr lang="en-IE"/>
              <a:t>06.11.19</a:t>
            </a:r>
            <a:endParaRPr lang="en-US"/>
          </a:p>
        </p:txBody>
      </p:sp>
    </p:spTree>
    <p:extLst>
      <p:ext uri="{BB962C8B-B14F-4D97-AF65-F5344CB8AC3E}">
        <p14:creationId xmlns:p14="http://schemas.microsoft.com/office/powerpoint/2010/main" val="3499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Importance of Cryptography on the Blockchain</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dirty="0">
                <a:solidFill>
                  <a:schemeClr val="tx1"/>
                </a:solidFill>
              </a:rPr>
              <a:t>Blockchains are distributed ledgers</a:t>
            </a:r>
          </a:p>
          <a:p>
            <a:pPr lvl="1"/>
            <a:r>
              <a:rPr lang="en-US" sz="2800" dirty="0">
                <a:solidFill>
                  <a:schemeClr val="tx1"/>
                </a:solidFill>
              </a:rPr>
              <a:t>Every node has a copy of the chain.</a:t>
            </a:r>
          </a:p>
          <a:p>
            <a:r>
              <a:rPr lang="en-US" sz="2800" dirty="0">
                <a:solidFill>
                  <a:schemeClr val="tx1"/>
                </a:solidFill>
              </a:rPr>
              <a:t>Information is stored in blocks</a:t>
            </a:r>
          </a:p>
          <a:p>
            <a:pPr lvl="1"/>
            <a:r>
              <a:rPr lang="en-US" sz="2800" dirty="0">
                <a:solidFill>
                  <a:schemeClr val="tx1"/>
                </a:solidFill>
              </a:rPr>
              <a:t>Multiple transactions</a:t>
            </a:r>
          </a:p>
          <a:p>
            <a:r>
              <a:rPr lang="en-US" sz="2800" dirty="0">
                <a:solidFill>
                  <a:schemeClr val="tx1"/>
                </a:solidFill>
              </a:rPr>
              <a:t>Each block contains data and a hash</a:t>
            </a:r>
          </a:p>
          <a:p>
            <a:r>
              <a:rPr lang="en-US" sz="2800" dirty="0">
                <a:solidFill>
                  <a:schemeClr val="tx1"/>
                </a:solidFill>
              </a:rPr>
              <a:t>Blocks are chained together chronologically</a:t>
            </a:r>
            <a:endParaRPr lang="en-IE" sz="2800" dirty="0">
              <a:solidFill>
                <a:schemeClr val="tx1"/>
              </a:solidFill>
            </a:endParaRPr>
          </a:p>
        </p:txBody>
      </p:sp>
    </p:spTree>
    <p:extLst>
      <p:ext uri="{BB962C8B-B14F-4D97-AF65-F5344CB8AC3E}">
        <p14:creationId xmlns:p14="http://schemas.microsoft.com/office/powerpoint/2010/main" val="48633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D92-1438-C134-26AC-6AE11CD121D9}"/>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C32D23DA-2890-46A9-53B0-2D68022BB8D9}"/>
              </a:ext>
            </a:extLst>
          </p:cNvPr>
          <p:cNvSpPr>
            <a:spLocks noGrp="1"/>
          </p:cNvSpPr>
          <p:nvPr>
            <p:ph idx="1"/>
          </p:nvPr>
        </p:nvSpPr>
        <p:spPr/>
        <p:txBody>
          <a:bodyPr/>
          <a:lstStyle/>
          <a:p>
            <a:r>
              <a:rPr lang="en-US" sz="2400" b="1" dirty="0"/>
              <a:t>Hashing</a:t>
            </a:r>
            <a:r>
              <a:rPr lang="en-US" sz="2400" dirty="0"/>
              <a:t>: transforming data into a unique fingerprint</a:t>
            </a:r>
          </a:p>
          <a:p>
            <a:r>
              <a:rPr lang="en-US" sz="2400" dirty="0"/>
              <a:t>Inputs of any size result in a fixed-size output</a:t>
            </a:r>
          </a:p>
          <a:p>
            <a:r>
              <a:rPr lang="en-US" sz="2400" dirty="0"/>
              <a:t>Changing the input even slightly yields a completely different hash</a:t>
            </a:r>
          </a:p>
          <a:p>
            <a:r>
              <a:rPr lang="en-US" sz="2400" dirty="0"/>
              <a:t>Nearly impossible to reverse engineer the original data from the hash</a:t>
            </a:r>
            <a:endParaRPr lang="en-IE" sz="2400" dirty="0"/>
          </a:p>
        </p:txBody>
      </p:sp>
      <p:sp>
        <p:nvSpPr>
          <p:cNvPr id="4" name="Date Placeholder 3">
            <a:extLst>
              <a:ext uri="{FF2B5EF4-FFF2-40B4-BE49-F238E27FC236}">
                <a16:creationId xmlns:a16="http://schemas.microsoft.com/office/drawing/2014/main" id="{C5ED5ADC-A436-BF1B-76FB-5A6E4F3BC4D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9328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D92-1438-C134-26AC-6AE11CD121D9}"/>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C32D23DA-2890-46A9-53B0-2D68022BB8D9}"/>
              </a:ext>
            </a:extLst>
          </p:cNvPr>
          <p:cNvSpPr>
            <a:spLocks noGrp="1"/>
          </p:cNvSpPr>
          <p:nvPr>
            <p:ph idx="1"/>
          </p:nvPr>
        </p:nvSpPr>
        <p:spPr/>
        <p:txBody>
          <a:bodyPr/>
          <a:lstStyle/>
          <a:p>
            <a:r>
              <a:rPr lang="en-US" sz="2400" dirty="0"/>
              <a:t>Hashing: Transforming data of any size into a fixed-size, unique value called a hash code or digest.</a:t>
            </a:r>
          </a:p>
          <a:p>
            <a:r>
              <a:rPr lang="en-US" sz="2400" dirty="0"/>
              <a:t>One-way function: Easy to compute the hash from the data, but very difficult (practically impossible) to recreate the original data from the hash.</a:t>
            </a:r>
          </a:p>
          <a:p>
            <a:r>
              <a:rPr lang="en-US" sz="2400" dirty="0"/>
              <a:t>Unique fingerprint: Even minor changes to the original data will result in a completely different hash.</a:t>
            </a:r>
          </a:p>
          <a:p>
            <a:r>
              <a:rPr lang="en-US" sz="2400" dirty="0"/>
              <a:t>Collision resistance: Highly unlikely for two different pieces of data to produce the same hash.</a:t>
            </a:r>
          </a:p>
          <a:p>
            <a:r>
              <a:rPr lang="en-US" sz="2400" dirty="0"/>
              <a:t>Security applications: Hashing is used in various security measures like verifying data integrity, password storage, and digital signatures (like those used in blockchain).</a:t>
            </a:r>
            <a:endParaRPr lang="en-IE" sz="2400" dirty="0"/>
          </a:p>
        </p:txBody>
      </p:sp>
      <p:sp>
        <p:nvSpPr>
          <p:cNvPr id="4" name="Date Placeholder 3">
            <a:extLst>
              <a:ext uri="{FF2B5EF4-FFF2-40B4-BE49-F238E27FC236}">
                <a16:creationId xmlns:a16="http://schemas.microsoft.com/office/drawing/2014/main" id="{C5ED5ADC-A436-BF1B-76FB-5A6E4F3BC4D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68299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D92-1438-C134-26AC-6AE11CD121D9}"/>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C32D23DA-2890-46A9-53B0-2D68022BB8D9}"/>
              </a:ext>
            </a:extLst>
          </p:cNvPr>
          <p:cNvSpPr>
            <a:spLocks noGrp="1"/>
          </p:cNvSpPr>
          <p:nvPr>
            <p:ph idx="1"/>
          </p:nvPr>
        </p:nvSpPr>
        <p:spPr>
          <a:xfrm>
            <a:off x="647937" y="1628354"/>
            <a:ext cx="10515600" cy="4651104"/>
          </a:xfrm>
        </p:spPr>
        <p:txBody>
          <a:bodyPr/>
          <a:lstStyle/>
          <a:p>
            <a:r>
              <a:rPr lang="en-IE" sz="2400" dirty="0"/>
              <a:t>How Hashing is used in Blockchain:</a:t>
            </a:r>
          </a:p>
          <a:p>
            <a:pPr lvl="1"/>
            <a:r>
              <a:rPr lang="en-US" sz="2400" dirty="0"/>
              <a:t>Securing Block Data:</a:t>
            </a:r>
          </a:p>
          <a:p>
            <a:pPr lvl="2"/>
            <a:r>
              <a:rPr lang="en-US" sz="2400" dirty="0"/>
              <a:t>Hash of entire block's data is created.</a:t>
            </a:r>
          </a:p>
          <a:p>
            <a:pPr lvl="2"/>
            <a:r>
              <a:rPr lang="en-US" sz="2400" dirty="0"/>
              <a:t>Hash acts as a unique fingerprint for the block's content.</a:t>
            </a:r>
          </a:p>
          <a:p>
            <a:pPr lvl="2"/>
            <a:r>
              <a:rPr lang="en-US" sz="2400" dirty="0"/>
              <a:t>Any modification to the data changes the hash, making tampering detectable.</a:t>
            </a:r>
          </a:p>
          <a:p>
            <a:pPr lvl="1"/>
            <a:r>
              <a:rPr lang="en-US" sz="2400" dirty="0"/>
              <a:t>Chaining the Blocks:</a:t>
            </a:r>
          </a:p>
          <a:p>
            <a:pPr lvl="2"/>
            <a:r>
              <a:rPr lang="en-US" sz="2400" dirty="0"/>
              <a:t>Each block stores the hash of the previous block.</a:t>
            </a:r>
          </a:p>
          <a:p>
            <a:pPr lvl="2"/>
            <a:r>
              <a:rPr lang="en-US" sz="2400" dirty="0"/>
              <a:t>Tampering with a past block alters its hash and all following blocks referencing it.</a:t>
            </a:r>
          </a:p>
          <a:p>
            <a:pPr lvl="2"/>
            <a:r>
              <a:rPr lang="en-US" sz="2400" dirty="0"/>
              <a:t>Modifying the blockchain history requires changing numerous blocks and their hashes.</a:t>
            </a:r>
            <a:endParaRPr lang="en-IE" sz="2400" dirty="0"/>
          </a:p>
        </p:txBody>
      </p:sp>
      <p:sp>
        <p:nvSpPr>
          <p:cNvPr id="4" name="Date Placeholder 3">
            <a:extLst>
              <a:ext uri="{FF2B5EF4-FFF2-40B4-BE49-F238E27FC236}">
                <a16:creationId xmlns:a16="http://schemas.microsoft.com/office/drawing/2014/main" id="{C5ED5ADC-A436-BF1B-76FB-5A6E4F3BC4D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0463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55C6-A0F0-3BE1-BA8A-038232A19349}"/>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F2E22C4C-7B17-859C-35EC-F419479FE7F3}"/>
              </a:ext>
            </a:extLst>
          </p:cNvPr>
          <p:cNvSpPr>
            <a:spLocks noGrp="1"/>
          </p:cNvSpPr>
          <p:nvPr>
            <p:ph idx="1"/>
          </p:nvPr>
        </p:nvSpPr>
        <p:spPr/>
        <p:txBody>
          <a:bodyPr/>
          <a:lstStyle/>
          <a:p>
            <a:r>
              <a:rPr lang="en-IE" dirty="0"/>
              <a:t>Keccac-256 is the hashing algorithm primarily used in the Ethereum Blockchain</a:t>
            </a:r>
          </a:p>
          <a:p>
            <a:r>
              <a:rPr lang="en-IE" dirty="0">
                <a:hlinkClick r:id="rId2"/>
              </a:rPr>
              <a:t>Keccak-256 - Online Tools (emn178.github.io)</a:t>
            </a:r>
            <a:endParaRPr lang="en-IE" dirty="0"/>
          </a:p>
          <a:p>
            <a:endParaRPr lang="en-IE" dirty="0"/>
          </a:p>
        </p:txBody>
      </p:sp>
      <p:sp>
        <p:nvSpPr>
          <p:cNvPr id="4" name="Date Placeholder 3">
            <a:extLst>
              <a:ext uri="{FF2B5EF4-FFF2-40B4-BE49-F238E27FC236}">
                <a16:creationId xmlns:a16="http://schemas.microsoft.com/office/drawing/2014/main" id="{8B30728E-1D4C-077C-2877-3A714FEDD3A9}"/>
              </a:ext>
            </a:extLst>
          </p:cNvPr>
          <p:cNvSpPr>
            <a:spLocks noGrp="1"/>
          </p:cNvSpPr>
          <p:nvPr>
            <p:ph type="dt" sz="half" idx="10"/>
          </p:nvPr>
        </p:nvSpPr>
        <p:spPr/>
        <p:txBody>
          <a:bodyPr/>
          <a:lstStyle/>
          <a:p>
            <a:r>
              <a:rPr lang="en-IE"/>
              <a:t>06.11.19</a:t>
            </a:r>
            <a:endParaRPr lang="en-US"/>
          </a:p>
        </p:txBody>
      </p:sp>
      <p:pic>
        <p:nvPicPr>
          <p:cNvPr id="6" name="Picture 5">
            <a:extLst>
              <a:ext uri="{FF2B5EF4-FFF2-40B4-BE49-F238E27FC236}">
                <a16:creationId xmlns:a16="http://schemas.microsoft.com/office/drawing/2014/main" id="{A1E74ABD-DFB8-699A-D680-2DE88608EC9E}"/>
              </a:ext>
            </a:extLst>
          </p:cNvPr>
          <p:cNvPicPr>
            <a:picLocks noChangeAspect="1"/>
          </p:cNvPicPr>
          <p:nvPr/>
        </p:nvPicPr>
        <p:blipFill>
          <a:blip r:embed="rId3"/>
          <a:stretch>
            <a:fillRect/>
          </a:stretch>
        </p:blipFill>
        <p:spPr>
          <a:xfrm>
            <a:off x="2747263" y="2275420"/>
            <a:ext cx="6053206" cy="4468366"/>
          </a:xfrm>
          <a:prstGeom prst="rect">
            <a:avLst/>
          </a:prstGeom>
        </p:spPr>
      </p:pic>
    </p:spTree>
    <p:extLst>
      <p:ext uri="{BB962C8B-B14F-4D97-AF65-F5344CB8AC3E}">
        <p14:creationId xmlns:p14="http://schemas.microsoft.com/office/powerpoint/2010/main" val="3579888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D92-1438-C134-26AC-6AE11CD121D9}"/>
              </a:ext>
            </a:extLst>
          </p:cNvPr>
          <p:cNvSpPr>
            <a:spLocks noGrp="1"/>
          </p:cNvSpPr>
          <p:nvPr>
            <p:ph type="title"/>
          </p:nvPr>
        </p:nvSpPr>
        <p:spPr/>
        <p:txBody>
          <a:bodyPr/>
          <a:lstStyle/>
          <a:p>
            <a:r>
              <a:rPr lang="en-IE" dirty="0"/>
              <a:t>Importance of Cryptography on the Blockchain</a:t>
            </a:r>
          </a:p>
        </p:txBody>
      </p:sp>
      <p:sp>
        <p:nvSpPr>
          <p:cNvPr id="4" name="Date Placeholder 3">
            <a:extLst>
              <a:ext uri="{FF2B5EF4-FFF2-40B4-BE49-F238E27FC236}">
                <a16:creationId xmlns:a16="http://schemas.microsoft.com/office/drawing/2014/main" id="{C5ED5ADC-A436-BF1B-76FB-5A6E4F3BC4D5}"/>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5B0B2BF4-6956-7A68-79A7-19681F0F3FBB}"/>
              </a:ext>
            </a:extLst>
          </p:cNvPr>
          <p:cNvSpPr>
            <a:spLocks noGrp="1" noChangeArrowheads="1"/>
          </p:cNvSpPr>
          <p:nvPr>
            <p:ph idx="1"/>
          </p:nvPr>
        </p:nvSpPr>
        <p:spPr bwMode="auto">
          <a:xfrm>
            <a:off x="595669" y="1544243"/>
            <a:ext cx="11161521"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F1F1F"/>
                </a:solidFill>
                <a:effectLst/>
                <a:latin typeface="Google Sans"/>
              </a:rPr>
              <a:t>Merkle Trees – Hashing Data Structure of Blockchain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1"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Block with Many Transactions:</a:t>
            </a:r>
            <a:r>
              <a:rPr kumimoji="0" lang="en-US" altLang="en-US" sz="1800" b="0" i="0" u="none" strike="noStrike" cap="none" normalizeH="0" baseline="0" dirty="0">
                <a:ln>
                  <a:noFill/>
                </a:ln>
                <a:solidFill>
                  <a:srgbClr val="1F1F1F"/>
                </a:solidFill>
                <a:effectLst/>
                <a:latin typeface="Google Sans"/>
              </a:rPr>
              <a:t> A single block in a blockchain can hold a large number of transactions.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Hashing Transactions:</a:t>
            </a:r>
            <a:r>
              <a:rPr kumimoji="0" lang="en-US" altLang="en-US" sz="1800" b="0" i="0" u="none" strike="noStrike" cap="none" normalizeH="0" baseline="0" dirty="0">
                <a:ln>
                  <a:noFill/>
                </a:ln>
                <a:solidFill>
                  <a:srgbClr val="1F1F1F"/>
                </a:solidFill>
                <a:effectLst/>
                <a:latin typeface="Google Sans"/>
              </a:rPr>
              <a:t> Instead of hashing all these transactions together in one go, Merkle Trees offer an optimized approach.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Merkle Tree Creation:</a:t>
            </a:r>
            <a:r>
              <a:rPr kumimoji="0" lang="en-US" altLang="en-US" sz="1800" b="0" i="0" u="none" strike="noStrike" cap="none" normalizeH="0" baseline="0" dirty="0">
                <a:ln>
                  <a:noFill/>
                </a:ln>
                <a:solidFill>
                  <a:srgbClr val="1F1F1F"/>
                </a:solidFill>
                <a:effectLst/>
                <a:latin typeface="Google Sans"/>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Each transaction is individually hashed.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Pairs of these transaction hashes are then hashed together.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This process of pairing and hashing continues until a single hash remains – the Merkle Root.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Merkle Root in the Block:</a:t>
            </a:r>
            <a:r>
              <a:rPr kumimoji="0" lang="en-US" altLang="en-US" sz="1800" b="0" i="0" u="none" strike="noStrike" cap="none" normalizeH="0" baseline="0" dirty="0">
                <a:ln>
                  <a:noFill/>
                </a:ln>
                <a:solidFill>
                  <a:srgbClr val="1F1F1F"/>
                </a:solidFill>
                <a:effectLst/>
                <a:latin typeface="Google Sans"/>
              </a:rPr>
              <a:t> The Merkle Root, representing all the transactions, is stored within the block header along with the block's hash.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Verifying Transactions:</a:t>
            </a:r>
            <a:r>
              <a:rPr kumimoji="0" lang="en-US" altLang="en-US" sz="1800" b="0" i="0" u="none" strike="noStrike" cap="none" normalizeH="0" baseline="0" dirty="0">
                <a:ln>
                  <a:noFill/>
                </a:ln>
                <a:solidFill>
                  <a:srgbClr val="1F1F1F"/>
                </a:solidFill>
                <a:effectLst/>
                <a:latin typeface="Google Sans"/>
              </a:rPr>
              <a:t> To verify if a specific transaction is included in a block, you don't need the entire block data. You only need the Merkle Proof – a path of hashes from the transaction's individual hash up to the Merkle Root.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Proof Verification:</a:t>
            </a:r>
            <a:r>
              <a:rPr kumimoji="0" lang="en-US" altLang="en-US" sz="1800" b="0" i="0" u="none" strike="noStrike" cap="none" normalizeH="0" baseline="0" dirty="0">
                <a:ln>
                  <a:noFill/>
                </a:ln>
                <a:solidFill>
                  <a:srgbClr val="1F1F1F"/>
                </a:solidFill>
                <a:effectLst/>
                <a:latin typeface="Google Sans"/>
              </a:rPr>
              <a:t> By following the Merkle Proof and comparing intermediate hashes, anyone can confirm if the transaction truly belongs to the block referenced by the Merkle Root.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Efficiency Benefit:</a:t>
            </a:r>
            <a:r>
              <a:rPr kumimoji="0" lang="en-US" altLang="en-US" sz="1800" b="0" i="0" u="none" strike="noStrike" cap="none" normalizeH="0" baseline="0" dirty="0">
                <a:ln>
                  <a:noFill/>
                </a:ln>
                <a:solidFill>
                  <a:srgbClr val="1F1F1F"/>
                </a:solidFill>
                <a:effectLst/>
                <a:latin typeface="Google Sans"/>
              </a:rPr>
              <a:t> Merkle Trees significantly reduce the data required to verify a transaction's inclusion in a block, making the process more efficient, especially for large blocks with many transactions.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924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7D92-1438-C134-26AC-6AE11CD121D9}"/>
              </a:ext>
            </a:extLst>
          </p:cNvPr>
          <p:cNvSpPr>
            <a:spLocks noGrp="1"/>
          </p:cNvSpPr>
          <p:nvPr>
            <p:ph type="title"/>
          </p:nvPr>
        </p:nvSpPr>
        <p:spPr/>
        <p:txBody>
          <a:bodyPr/>
          <a:lstStyle/>
          <a:p>
            <a:r>
              <a:rPr lang="en-IE" dirty="0"/>
              <a:t>Importance of Cryptography on the Blockchain</a:t>
            </a:r>
          </a:p>
        </p:txBody>
      </p:sp>
      <p:sp>
        <p:nvSpPr>
          <p:cNvPr id="4" name="Date Placeholder 3">
            <a:extLst>
              <a:ext uri="{FF2B5EF4-FFF2-40B4-BE49-F238E27FC236}">
                <a16:creationId xmlns:a16="http://schemas.microsoft.com/office/drawing/2014/main" id="{C5ED5ADC-A436-BF1B-76FB-5A6E4F3BC4D5}"/>
              </a:ext>
            </a:extLst>
          </p:cNvPr>
          <p:cNvSpPr>
            <a:spLocks noGrp="1"/>
          </p:cNvSpPr>
          <p:nvPr>
            <p:ph type="dt" sz="half" idx="10"/>
          </p:nvPr>
        </p:nvSpPr>
        <p:spPr/>
        <p:txBody>
          <a:bodyPr/>
          <a:lstStyle/>
          <a:p>
            <a:r>
              <a:rPr lang="en-IE"/>
              <a:t>06.11.19</a:t>
            </a:r>
            <a:endParaRPr lang="en-US"/>
          </a:p>
        </p:txBody>
      </p:sp>
      <p:pic>
        <p:nvPicPr>
          <p:cNvPr id="2050" name="Picture 2" descr="Understanding Merkle Tree &amp; Its Importance In Blockchain | Forex Academy">
            <a:extLst>
              <a:ext uri="{FF2B5EF4-FFF2-40B4-BE49-F238E27FC236}">
                <a16:creationId xmlns:a16="http://schemas.microsoft.com/office/drawing/2014/main" id="{D88F8252-A7BC-F065-48BB-A7DF8AE84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249" y="1400138"/>
            <a:ext cx="9711501" cy="467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7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p:txBody>
          <a:bodyPr/>
          <a:lstStyle/>
          <a:p>
            <a:r>
              <a:rPr lang="en-IE" dirty="0"/>
              <a:t>Importance of Cryptography on the Blockchain</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US" sz="2800" b="1" dirty="0">
                <a:solidFill>
                  <a:schemeClr val="tx1"/>
                </a:solidFill>
              </a:rPr>
              <a:t>Digital signatures</a:t>
            </a:r>
            <a:r>
              <a:rPr lang="en-US" sz="2800" dirty="0">
                <a:solidFill>
                  <a:schemeClr val="tx1"/>
                </a:solidFill>
              </a:rPr>
              <a:t>: like handwritten signatures, but for the digital world</a:t>
            </a:r>
          </a:p>
          <a:p>
            <a:r>
              <a:rPr lang="en-US" sz="2800" dirty="0">
                <a:solidFill>
                  <a:schemeClr val="tx1"/>
                </a:solidFill>
              </a:rPr>
              <a:t>Uses asymmetric cryptography with public and private keys</a:t>
            </a:r>
          </a:p>
          <a:p>
            <a:r>
              <a:rPr lang="en-US" sz="2800" dirty="0">
                <a:solidFill>
                  <a:schemeClr val="tx1"/>
                </a:solidFill>
              </a:rPr>
              <a:t>Sender uses private key to sign the transaction</a:t>
            </a:r>
          </a:p>
          <a:p>
            <a:r>
              <a:rPr lang="en-US" sz="2800" dirty="0">
                <a:solidFill>
                  <a:schemeClr val="tx1"/>
                </a:solidFill>
              </a:rPr>
              <a:t>Anyone can verify the signature using the sender's public key</a:t>
            </a:r>
            <a:endParaRPr lang="en-IE" sz="2800" dirty="0">
              <a:solidFill>
                <a:schemeClr val="tx1"/>
              </a:solidFill>
            </a:endParaRPr>
          </a:p>
        </p:txBody>
      </p:sp>
    </p:spTree>
    <p:extLst>
      <p:ext uri="{BB962C8B-B14F-4D97-AF65-F5344CB8AC3E}">
        <p14:creationId xmlns:p14="http://schemas.microsoft.com/office/powerpoint/2010/main" val="976527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p:txBody>
          <a:bodyPr/>
          <a:lstStyle/>
          <a:p>
            <a:r>
              <a:rPr lang="en-IE" dirty="0"/>
              <a:t>Importance of Cryptography on the Blockchain</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694246" y="1530430"/>
            <a:ext cx="10515600" cy="4781708"/>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marL="0" indent="0">
              <a:buNone/>
            </a:pPr>
            <a:r>
              <a:rPr lang="en-US" sz="2800" b="1" dirty="0">
                <a:solidFill>
                  <a:schemeClr val="tx1"/>
                </a:solidFill>
              </a:rPr>
              <a:t>Sending a Transaction</a:t>
            </a:r>
            <a:endParaRPr lang="en-IE" sz="2800" dirty="0">
              <a:solidFill>
                <a:schemeClr val="tx1"/>
              </a:solidFill>
            </a:endParaRPr>
          </a:p>
          <a:p>
            <a:r>
              <a:rPr lang="en-US" sz="1200" b="1" dirty="0">
                <a:solidFill>
                  <a:schemeClr val="tx1"/>
                </a:solidFill>
              </a:rPr>
              <a:t>Transaction Signing:</a:t>
            </a:r>
          </a:p>
          <a:p>
            <a:pPr lvl="1"/>
            <a:r>
              <a:rPr lang="en-US" sz="1200" dirty="0">
                <a:solidFill>
                  <a:schemeClr val="tx1"/>
                </a:solidFill>
              </a:rPr>
              <a:t>Sender initiates a transaction to transfer value on the blockchain.</a:t>
            </a:r>
          </a:p>
          <a:p>
            <a:pPr lvl="1"/>
            <a:r>
              <a:rPr lang="en-US" sz="1200" dirty="0">
                <a:solidFill>
                  <a:schemeClr val="tx1"/>
                </a:solidFill>
              </a:rPr>
              <a:t>The transaction includes details like recipient address, amount, and potentially additional data.</a:t>
            </a:r>
          </a:p>
          <a:p>
            <a:pPr lvl="1"/>
            <a:r>
              <a:rPr lang="en-US" sz="1200" dirty="0">
                <a:solidFill>
                  <a:schemeClr val="tx1"/>
                </a:solidFill>
              </a:rPr>
              <a:t>Private Key Involvement:</a:t>
            </a:r>
          </a:p>
          <a:p>
            <a:pPr lvl="1"/>
            <a:r>
              <a:rPr lang="en-US" sz="1200" dirty="0">
                <a:solidFill>
                  <a:schemeClr val="tx1"/>
                </a:solidFill>
              </a:rPr>
              <a:t>The sender uses their private key, a secret cryptographic key known only to them.</a:t>
            </a:r>
          </a:p>
          <a:p>
            <a:r>
              <a:rPr lang="en-US" sz="1200" b="1" dirty="0">
                <a:solidFill>
                  <a:schemeClr val="tx1"/>
                </a:solidFill>
              </a:rPr>
              <a:t>Digital Signature Creation:</a:t>
            </a:r>
          </a:p>
          <a:p>
            <a:pPr lvl="1"/>
            <a:r>
              <a:rPr lang="en-US" sz="1200" dirty="0">
                <a:solidFill>
                  <a:schemeClr val="tx1"/>
                </a:solidFill>
              </a:rPr>
              <a:t>The sender's private key mathematically signs the transaction data.</a:t>
            </a:r>
          </a:p>
          <a:p>
            <a:pPr lvl="1"/>
            <a:r>
              <a:rPr lang="en-US" sz="1200" dirty="0">
                <a:solidFill>
                  <a:schemeClr val="tx1"/>
                </a:solidFill>
              </a:rPr>
              <a:t>This signature acts as a digital proof that the transaction originated from the owner of the private key.</a:t>
            </a:r>
          </a:p>
          <a:p>
            <a:pPr lvl="1"/>
            <a:r>
              <a:rPr lang="en-US" sz="1200" dirty="0">
                <a:solidFill>
                  <a:schemeClr val="tx1"/>
                </a:solidFill>
              </a:rPr>
              <a:t>Broadcasting the Transaction:</a:t>
            </a:r>
          </a:p>
          <a:p>
            <a:pPr lvl="1"/>
            <a:r>
              <a:rPr lang="en-US" sz="1200" dirty="0">
                <a:solidFill>
                  <a:schemeClr val="tx1"/>
                </a:solidFill>
              </a:rPr>
              <a:t>The signed transaction is broadcasted to the blockchain network.</a:t>
            </a:r>
          </a:p>
          <a:p>
            <a:r>
              <a:rPr lang="en-US" sz="1200" b="1" dirty="0">
                <a:solidFill>
                  <a:schemeClr val="tx1"/>
                </a:solidFill>
              </a:rPr>
              <a:t>Signature Verification: </a:t>
            </a:r>
            <a:r>
              <a:rPr lang="en-US" sz="1200" dirty="0">
                <a:solidFill>
                  <a:schemeClr val="tx1"/>
                </a:solidFill>
              </a:rPr>
              <a:t>Nodes on the network use the sender's public key (a mathematically related key derived from the private key but publicly known) to verify the digital signature.</a:t>
            </a:r>
          </a:p>
          <a:p>
            <a:r>
              <a:rPr lang="en-US" sz="1200" b="1" dirty="0">
                <a:solidFill>
                  <a:schemeClr val="tx1"/>
                </a:solidFill>
              </a:rPr>
              <a:t>Validating the Transaction: </a:t>
            </a:r>
            <a:r>
              <a:rPr lang="en-US" sz="1200" dirty="0">
                <a:solidFill>
                  <a:schemeClr val="tx1"/>
                </a:solidFill>
              </a:rPr>
              <a:t>If the signature verification using the public key is successful, it confirms the transaction originated from the intended sender and the data hasn't been tampered with.</a:t>
            </a:r>
          </a:p>
          <a:p>
            <a:r>
              <a:rPr lang="en-US" sz="1200" b="1" dirty="0">
                <a:solidFill>
                  <a:schemeClr val="tx1"/>
                </a:solidFill>
              </a:rPr>
              <a:t>Authorization and Non-Repudiation:</a:t>
            </a:r>
          </a:p>
          <a:p>
            <a:pPr lvl="1"/>
            <a:r>
              <a:rPr lang="en-US" sz="1200" dirty="0">
                <a:solidFill>
                  <a:schemeClr val="tx1"/>
                </a:solidFill>
              </a:rPr>
              <a:t>This process ensures only the authorized owner (with the private key) can initiate the transaction, preventing unauthorized transfers.</a:t>
            </a:r>
          </a:p>
          <a:p>
            <a:pPr lvl="1"/>
            <a:r>
              <a:rPr lang="en-US" sz="1200" dirty="0">
                <a:solidFill>
                  <a:schemeClr val="tx1"/>
                </a:solidFill>
              </a:rPr>
              <a:t>Additionally, a successful signature verification provides non-repudiation, meaning the sender cannot deny they initiated the transaction.</a:t>
            </a:r>
            <a:endParaRPr lang="en-IE" sz="1200" dirty="0">
              <a:solidFill>
                <a:schemeClr val="tx1"/>
              </a:solidFill>
            </a:endParaRPr>
          </a:p>
        </p:txBody>
      </p:sp>
    </p:spTree>
    <p:extLst>
      <p:ext uri="{BB962C8B-B14F-4D97-AF65-F5344CB8AC3E}">
        <p14:creationId xmlns:p14="http://schemas.microsoft.com/office/powerpoint/2010/main" val="165651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941E-0623-06F9-F73B-E17D2152E585}"/>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A9D45C71-7DAC-F189-25B3-7BF3FC311F45}"/>
              </a:ext>
            </a:extLst>
          </p:cNvPr>
          <p:cNvSpPr>
            <a:spLocks noGrp="1"/>
          </p:cNvSpPr>
          <p:nvPr>
            <p:ph idx="1"/>
          </p:nvPr>
        </p:nvSpPr>
        <p:spPr>
          <a:xfrm>
            <a:off x="647937" y="1628354"/>
            <a:ext cx="7313911" cy="3222000"/>
          </a:xfrm>
        </p:spPr>
        <p:txBody>
          <a:bodyPr/>
          <a:lstStyle/>
          <a:p>
            <a:r>
              <a:rPr lang="en-IE" b="1" dirty="0"/>
              <a:t>Elliptic Curve Cryptography (ECC):</a:t>
            </a:r>
          </a:p>
          <a:p>
            <a:endParaRPr lang="en-IE" dirty="0"/>
          </a:p>
          <a:p>
            <a:pPr lvl="1"/>
            <a:r>
              <a:rPr lang="en-IE" dirty="0"/>
              <a:t>A cryptographic technique based on the mathematical properties of elliptic curves.</a:t>
            </a:r>
          </a:p>
          <a:p>
            <a:pPr lvl="1"/>
            <a:r>
              <a:rPr lang="en-IE" dirty="0"/>
              <a:t>Offers smaller key sizes compared to traditional methods for similar security levels.</a:t>
            </a:r>
          </a:p>
          <a:p>
            <a:pPr lvl="1"/>
            <a:r>
              <a:rPr lang="en-IE" dirty="0"/>
              <a:t>This translates to faster processing and reduced storage requirements.</a:t>
            </a:r>
          </a:p>
          <a:p>
            <a:pPr lvl="1"/>
            <a:r>
              <a:rPr lang="en-IE" dirty="0"/>
              <a:t>ECC in Blockchain:</a:t>
            </a:r>
          </a:p>
          <a:p>
            <a:endParaRPr lang="en-IE" dirty="0"/>
          </a:p>
          <a:p>
            <a:r>
              <a:rPr lang="en-IE" b="1" dirty="0"/>
              <a:t>Digital Signatures (ECDSA):</a:t>
            </a:r>
          </a:p>
          <a:p>
            <a:pPr lvl="1"/>
            <a:r>
              <a:rPr lang="en-IE" dirty="0"/>
              <a:t>Blockchain transactions often use Elliptic Curve Digital Signature Algorithm (ECDSA).</a:t>
            </a:r>
          </a:p>
          <a:p>
            <a:pPr lvl="1"/>
            <a:r>
              <a:rPr lang="en-IE" dirty="0"/>
              <a:t>ECDSA leverages ECC to create digital signatures for transactions.</a:t>
            </a:r>
          </a:p>
          <a:p>
            <a:pPr lvl="1"/>
            <a:r>
              <a:rPr lang="en-IE" dirty="0"/>
              <a:t>The sender uses their private key (an ECC keypair element) to sign the transaction data.</a:t>
            </a:r>
          </a:p>
          <a:p>
            <a:pPr lvl="1"/>
            <a:r>
              <a:rPr lang="en-IE" dirty="0"/>
              <a:t>The signature mathematically proves the transaction originated from the private key owner.</a:t>
            </a:r>
          </a:p>
        </p:txBody>
      </p:sp>
      <p:sp>
        <p:nvSpPr>
          <p:cNvPr id="4" name="Date Placeholder 3">
            <a:extLst>
              <a:ext uri="{FF2B5EF4-FFF2-40B4-BE49-F238E27FC236}">
                <a16:creationId xmlns:a16="http://schemas.microsoft.com/office/drawing/2014/main" id="{3B9CB3F7-8839-E4DC-A6C5-8C8C00846CD1}"/>
              </a:ext>
            </a:extLst>
          </p:cNvPr>
          <p:cNvSpPr>
            <a:spLocks noGrp="1"/>
          </p:cNvSpPr>
          <p:nvPr>
            <p:ph type="dt" sz="half" idx="10"/>
          </p:nvPr>
        </p:nvSpPr>
        <p:spPr/>
        <p:txBody>
          <a:bodyPr/>
          <a:lstStyle/>
          <a:p>
            <a:r>
              <a:rPr lang="en-IE"/>
              <a:t>06.11.19</a:t>
            </a:r>
            <a:endParaRPr lang="en-US"/>
          </a:p>
        </p:txBody>
      </p:sp>
      <p:pic>
        <p:nvPicPr>
          <p:cNvPr id="4098" name="Picture 2" descr="What is Elliptic Curve Cryptography Encryption Algorithm">
            <a:extLst>
              <a:ext uri="{FF2B5EF4-FFF2-40B4-BE49-F238E27FC236}">
                <a16:creationId xmlns:a16="http://schemas.microsoft.com/office/drawing/2014/main" id="{6F6178AB-BBB2-01C6-4AB8-0AF234632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634" y="2729097"/>
            <a:ext cx="4445420" cy="25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2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FA03B3-6B63-7E5C-EA20-1867E567EB12}"/>
              </a:ext>
            </a:extLst>
          </p:cNvPr>
          <p:cNvSpPr>
            <a:spLocks noGrp="1"/>
          </p:cNvSpPr>
          <p:nvPr>
            <p:ph type="title"/>
          </p:nvPr>
        </p:nvSpPr>
        <p:spPr>
          <a:xfrm>
            <a:off x="647937" y="826329"/>
            <a:ext cx="10515600" cy="704101"/>
          </a:xfrm>
        </p:spPr>
        <p:txBody>
          <a:bodyPr/>
          <a:lstStyle/>
          <a:p>
            <a:r>
              <a:rPr lang="en-IE" dirty="0"/>
              <a:t>Agenda</a:t>
            </a:r>
          </a:p>
        </p:txBody>
      </p:sp>
      <p:sp>
        <p:nvSpPr>
          <p:cNvPr id="7" name="Content Placeholder 2">
            <a:extLst>
              <a:ext uri="{FF2B5EF4-FFF2-40B4-BE49-F238E27FC236}">
                <a16:creationId xmlns:a16="http://schemas.microsoft.com/office/drawing/2014/main" id="{20D068EB-B838-F590-1F05-EA645EA1450B}"/>
              </a:ext>
            </a:extLst>
          </p:cNvPr>
          <p:cNvSpPr>
            <a:spLocks noGrp="1"/>
          </p:cNvSpPr>
          <p:nvPr>
            <p:ph idx="1"/>
          </p:nvPr>
        </p:nvSpPr>
        <p:spPr>
          <a:xfrm>
            <a:off x="647937" y="1394312"/>
            <a:ext cx="10515600" cy="5175217"/>
          </a:xfrm>
        </p:spPr>
        <p:txBody>
          <a:bodyPr/>
          <a:lstStyle/>
          <a:p>
            <a:pPr lvl="1"/>
            <a:r>
              <a:rPr lang="en-IE" dirty="0"/>
              <a:t>Lecture and Tutorial 1 Recap</a:t>
            </a:r>
          </a:p>
          <a:p>
            <a:pPr lvl="1"/>
            <a:r>
              <a:rPr lang="en-IE" dirty="0"/>
              <a:t>Questions from last week.</a:t>
            </a:r>
          </a:p>
          <a:p>
            <a:pPr lvl="1"/>
            <a:endParaRPr lang="en-IE" dirty="0"/>
          </a:p>
          <a:p>
            <a:pPr lvl="1"/>
            <a:r>
              <a:rPr lang="en-US" dirty="0"/>
              <a:t>Lecture 2: Cryptography in Blockchain</a:t>
            </a:r>
          </a:p>
          <a:p>
            <a:pPr lvl="2"/>
            <a:r>
              <a:rPr lang="en-US" dirty="0"/>
              <a:t>Importance of Cryptography in Blockchain</a:t>
            </a:r>
          </a:p>
          <a:p>
            <a:pPr lvl="2"/>
            <a:r>
              <a:rPr lang="en-US" dirty="0"/>
              <a:t>Secure value in an account</a:t>
            </a:r>
          </a:p>
          <a:p>
            <a:pPr lvl="2"/>
            <a:r>
              <a:rPr lang="en-US" dirty="0"/>
              <a:t>Secure transfer of that value to other accounts</a:t>
            </a:r>
          </a:p>
          <a:p>
            <a:pPr lvl="3"/>
            <a:r>
              <a:rPr lang="en-US" dirty="0"/>
              <a:t>Exercise transfer SETH between your accounts</a:t>
            </a:r>
          </a:p>
          <a:p>
            <a:pPr lvl="2"/>
            <a:r>
              <a:rPr lang="en-US" dirty="0"/>
              <a:t>Merkle Tree / Hash Tree</a:t>
            </a:r>
          </a:p>
          <a:p>
            <a:pPr lvl="2"/>
            <a:r>
              <a:rPr lang="en-US" dirty="0"/>
              <a:t>Gas and transaction costs</a:t>
            </a:r>
          </a:p>
          <a:p>
            <a:pPr lvl="1"/>
            <a:endParaRPr lang="en-IE" dirty="0"/>
          </a:p>
          <a:p>
            <a:pPr marL="823179" lvl="2" indent="0">
              <a:buNone/>
            </a:pPr>
            <a:endParaRPr lang="en-IE" dirty="0"/>
          </a:p>
          <a:p>
            <a:pPr lvl="1"/>
            <a:r>
              <a:rPr lang="en-IE" dirty="0"/>
              <a:t>Quiz</a:t>
            </a:r>
          </a:p>
          <a:p>
            <a:pPr lvl="1"/>
            <a:endParaRPr lang="en-IE" dirty="0"/>
          </a:p>
          <a:p>
            <a:pPr lvl="1"/>
            <a:r>
              <a:rPr lang="en-IE" dirty="0"/>
              <a:t>Tutorial 2 Introduction</a:t>
            </a:r>
          </a:p>
          <a:p>
            <a:pPr lvl="2"/>
            <a:r>
              <a:rPr lang="en-IE" dirty="0"/>
              <a:t>What are Smart Contracts</a:t>
            </a:r>
          </a:p>
        </p:txBody>
      </p:sp>
    </p:spTree>
    <p:extLst>
      <p:ext uri="{BB962C8B-B14F-4D97-AF65-F5344CB8AC3E}">
        <p14:creationId xmlns:p14="http://schemas.microsoft.com/office/powerpoint/2010/main" val="4307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3D76-78F0-4C70-918E-BB2FC3301CDA}"/>
              </a:ext>
            </a:extLst>
          </p:cNvPr>
          <p:cNvSpPr>
            <a:spLocks noGrp="1"/>
          </p:cNvSpPr>
          <p:nvPr>
            <p:ph type="title"/>
          </p:nvPr>
        </p:nvSpPr>
        <p:spPr>
          <a:xfrm>
            <a:off x="647937" y="487849"/>
            <a:ext cx="10515600" cy="704101"/>
          </a:xfrm>
        </p:spPr>
        <p:txBody>
          <a:bodyPr/>
          <a:lstStyle/>
          <a:p>
            <a:r>
              <a:rPr lang="en-IE" dirty="0"/>
              <a:t>Importance of Cryptography on the Blockchain</a:t>
            </a:r>
          </a:p>
        </p:txBody>
      </p:sp>
      <p:sp>
        <p:nvSpPr>
          <p:cNvPr id="4" name="Date Placeholder 3">
            <a:extLst>
              <a:ext uri="{FF2B5EF4-FFF2-40B4-BE49-F238E27FC236}">
                <a16:creationId xmlns:a16="http://schemas.microsoft.com/office/drawing/2014/main" id="{20C77DF3-4879-E3C0-245B-7765AA999A0C}"/>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146DB372-AB91-AF0B-8357-0FAB3453DD9D}"/>
              </a:ext>
            </a:extLst>
          </p:cNvPr>
          <p:cNvSpPr>
            <a:spLocks noGrp="1" noChangeArrowheads="1"/>
          </p:cNvSpPr>
          <p:nvPr>
            <p:ph idx="1"/>
          </p:nvPr>
        </p:nvSpPr>
        <p:spPr bwMode="auto">
          <a:xfrm>
            <a:off x="809599" y="1283898"/>
            <a:ext cx="9865137" cy="571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F1F1F"/>
                </a:solidFill>
                <a:effectLst/>
                <a:latin typeface="Google Sans"/>
              </a:rPr>
              <a:t>In Elliptic Curve Digital Signature Algorithm (ECDSA), commonly used for signing transactions in blockchain, r and s are components of the digital signature itself, while v plays a role in signature verification. Here's a breakdown: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r and s:</a:t>
            </a:r>
            <a:r>
              <a:rPr kumimoji="0" lang="en-US" altLang="en-US" sz="1800" b="0" i="0" u="none" strike="noStrike" cap="none" normalizeH="0" baseline="0" dirty="0">
                <a:ln>
                  <a:noFill/>
                </a:ln>
                <a:solidFill>
                  <a:srgbClr val="1F1F1F"/>
                </a:solidFill>
                <a:effectLst/>
                <a:latin typeface="Google Sans"/>
              </a:rPr>
              <a:t> These are integer values that together form the ECDSA signature.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They are mathematically derived from the message being signed, a hashing function, and the signer's private key.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The specific calculations involve complex elliptic curve operations.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Both r and s are crucial for a valid signature – a change in either value would render the signature invalid.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v:</a:t>
            </a:r>
            <a:r>
              <a:rPr kumimoji="0" lang="en-US" altLang="en-US" sz="1800" b="0" i="0" u="none" strike="noStrike" cap="none" normalizeH="0" baseline="0" dirty="0">
                <a:ln>
                  <a:noFill/>
                </a:ln>
                <a:solidFill>
                  <a:srgbClr val="1F1F1F"/>
                </a:solidFill>
                <a:effectLst/>
                <a:latin typeface="Google Sans"/>
              </a:rPr>
              <a:t> This is a value indicating which half of the elliptic curve was used during the signing process.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In elliptic curve cryptography, there are often two valid points for a given mathematical operation.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v helps identify which point was used to create the signature (often denoted as v = 0 or v = 1).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Verification Process:</a:t>
            </a:r>
            <a:r>
              <a:rPr kumimoji="0" lang="en-US" altLang="en-US" sz="1800" b="0" i="0" u="none" strike="noStrike" cap="none" normalizeH="0" baseline="0" dirty="0">
                <a:ln>
                  <a:noFill/>
                </a:ln>
                <a:solidFill>
                  <a:srgbClr val="1F1F1F"/>
                </a:solidFill>
                <a:effectLst/>
                <a:latin typeface="Google Sans"/>
              </a:rPr>
              <a:t> During signature verification, the recipient uses the signer's public key, the message, and the provided r, s, and v values.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Through mathematical operations on the elliptic curve, the verification process attempts to recover the same point used to generate the signature.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If successful (meaning recovered point matches the message and public key), the signature is considered valid.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v plays a role in this process by indicating which curve point to consider during verification.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348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37B2-A2C7-4C39-9AD1-EF61B0D077CD}"/>
              </a:ext>
            </a:extLst>
          </p:cNvPr>
          <p:cNvSpPr>
            <a:spLocks noGrp="1"/>
          </p:cNvSpPr>
          <p:nvPr>
            <p:ph type="title"/>
          </p:nvPr>
        </p:nvSpPr>
        <p:spPr/>
        <p:txBody>
          <a:bodyPr/>
          <a:lstStyle/>
          <a:p>
            <a:r>
              <a:rPr lang="en-IE" dirty="0"/>
              <a:t>Importance of Cryptography on the Blockchain</a:t>
            </a:r>
          </a:p>
        </p:txBody>
      </p:sp>
      <p:sp>
        <p:nvSpPr>
          <p:cNvPr id="4" name="Date Placeholder 3">
            <a:extLst>
              <a:ext uri="{FF2B5EF4-FFF2-40B4-BE49-F238E27FC236}">
                <a16:creationId xmlns:a16="http://schemas.microsoft.com/office/drawing/2014/main" id="{BE892585-1D9C-DC00-899C-675A94FD836A}"/>
              </a:ext>
            </a:extLst>
          </p:cNvPr>
          <p:cNvSpPr>
            <a:spLocks noGrp="1"/>
          </p:cNvSpPr>
          <p:nvPr>
            <p:ph type="dt" sz="half" idx="10"/>
          </p:nvPr>
        </p:nvSpPr>
        <p:spPr/>
        <p:txBody>
          <a:bodyPr/>
          <a:lstStyle/>
          <a:p>
            <a:r>
              <a:rPr lang="en-IE"/>
              <a:t>06.11.19</a:t>
            </a:r>
            <a:endParaRPr lang="en-US"/>
          </a:p>
        </p:txBody>
      </p:sp>
      <p:sp>
        <p:nvSpPr>
          <p:cNvPr id="8" name="TextBox 7">
            <a:extLst>
              <a:ext uri="{FF2B5EF4-FFF2-40B4-BE49-F238E27FC236}">
                <a16:creationId xmlns:a16="http://schemas.microsoft.com/office/drawing/2014/main" id="{CD1619C9-325D-EAD7-5C2E-E761B6057C90}"/>
              </a:ext>
            </a:extLst>
          </p:cNvPr>
          <p:cNvSpPr txBox="1"/>
          <p:nvPr/>
        </p:nvSpPr>
        <p:spPr>
          <a:xfrm>
            <a:off x="2019537" y="1763944"/>
            <a:ext cx="6095158" cy="5001369"/>
          </a:xfrm>
          <a:prstGeom prst="rect">
            <a:avLst/>
          </a:prstGeom>
          <a:noFill/>
        </p:spPr>
        <p:txBody>
          <a:bodyPr wrap="square">
            <a:spAutoFit/>
          </a:bodyPr>
          <a:lstStyle/>
          <a:p>
            <a:r>
              <a:rPr lang="en-IE" sz="1100" dirty="0">
                <a:latin typeface="Courier New" panose="02070309020205020404" pitchFamily="49" charset="0"/>
                <a:cs typeface="Courier New" panose="02070309020205020404" pitchFamily="49" charset="0"/>
              </a:rPr>
              <a:t>{</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jsonrpc</a:t>
            </a:r>
            <a:r>
              <a:rPr lang="en-IE" sz="1100" dirty="0">
                <a:latin typeface="Courier New" panose="02070309020205020404" pitchFamily="49" charset="0"/>
                <a:cs typeface="Courier New" panose="02070309020205020404" pitchFamily="49" charset="0"/>
              </a:rPr>
              <a:t>": "2.0",</a:t>
            </a:r>
          </a:p>
          <a:p>
            <a:r>
              <a:rPr lang="en-IE" sz="1100" dirty="0">
                <a:latin typeface="Courier New" panose="02070309020205020404" pitchFamily="49" charset="0"/>
                <a:cs typeface="Courier New" panose="02070309020205020404" pitchFamily="49" charset="0"/>
              </a:rPr>
              <a:t>    "id": 1,</a:t>
            </a:r>
          </a:p>
          <a:p>
            <a:r>
              <a:rPr lang="en-IE" sz="1100" dirty="0">
                <a:latin typeface="Courier New" panose="02070309020205020404" pitchFamily="49" charset="0"/>
                <a:cs typeface="Courier New" panose="02070309020205020404" pitchFamily="49" charset="0"/>
              </a:rPr>
              <a:t>    "result": {</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blockHash</a:t>
            </a:r>
            <a:r>
              <a:rPr lang="en-IE" sz="1100" dirty="0">
                <a:latin typeface="Courier New" panose="02070309020205020404" pitchFamily="49" charset="0"/>
                <a:cs typeface="Courier New" panose="02070309020205020404" pitchFamily="49" charset="0"/>
              </a:rPr>
              <a:t>": "0x74b68739d1302a7b4985097709d7cfbee2dd1a5e69a3ae10eccbcf784daf82fb",</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blockNumber</a:t>
            </a:r>
            <a:r>
              <a:rPr lang="en-IE" sz="1100" dirty="0">
                <a:latin typeface="Courier New" panose="02070309020205020404" pitchFamily="49" charset="0"/>
                <a:cs typeface="Courier New" panose="02070309020205020404" pitchFamily="49" charset="0"/>
              </a:rPr>
              <a:t>": "0x12b6399",</a:t>
            </a:r>
          </a:p>
          <a:p>
            <a:r>
              <a:rPr lang="en-IE" sz="1100" dirty="0">
                <a:latin typeface="Courier New" panose="02070309020205020404" pitchFamily="49" charset="0"/>
                <a:cs typeface="Courier New" panose="02070309020205020404" pitchFamily="49" charset="0"/>
              </a:rPr>
              <a:t>        "from": "0x95222290dd7278aa3ddd389cc1e1d165cc4bafe5",</a:t>
            </a:r>
          </a:p>
          <a:p>
            <a:r>
              <a:rPr lang="en-IE" sz="1100" dirty="0">
                <a:latin typeface="Courier New" panose="02070309020205020404" pitchFamily="49" charset="0"/>
                <a:cs typeface="Courier New" panose="02070309020205020404" pitchFamily="49" charset="0"/>
              </a:rPr>
              <a:t>        "gas": "0xabe0",</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gasPrice</a:t>
            </a:r>
            <a:r>
              <a:rPr lang="en-IE" sz="1100" dirty="0">
                <a:latin typeface="Courier New" panose="02070309020205020404" pitchFamily="49" charset="0"/>
                <a:cs typeface="Courier New" panose="02070309020205020404" pitchFamily="49" charset="0"/>
              </a:rPr>
              <a:t>": "0x4c9ea9efa",</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maxPriorityFeePerGas</a:t>
            </a:r>
            <a:r>
              <a:rPr lang="en-IE" sz="1100" dirty="0">
                <a:latin typeface="Courier New" panose="02070309020205020404" pitchFamily="49" charset="0"/>
                <a:cs typeface="Courier New" panose="02070309020205020404" pitchFamily="49" charset="0"/>
              </a:rPr>
              <a:t>": "0x0",</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maxFeePerGas</a:t>
            </a:r>
            <a:r>
              <a:rPr lang="en-IE" sz="1100" dirty="0">
                <a:latin typeface="Courier New" panose="02070309020205020404" pitchFamily="49" charset="0"/>
                <a:cs typeface="Courier New" panose="02070309020205020404" pitchFamily="49" charset="0"/>
              </a:rPr>
              <a:t>": "0x4c9ea9efa",</a:t>
            </a:r>
          </a:p>
          <a:p>
            <a:r>
              <a:rPr lang="en-IE" sz="1100" dirty="0">
                <a:latin typeface="Courier New" panose="02070309020205020404" pitchFamily="49" charset="0"/>
                <a:cs typeface="Courier New" panose="02070309020205020404" pitchFamily="49" charset="0"/>
              </a:rPr>
              <a:t>        "hash": "0xeac2f81ee7dcd23bf23f052000a7fe0d2750f8b049993d53215db29905bf70ae",</a:t>
            </a:r>
          </a:p>
          <a:p>
            <a:r>
              <a:rPr lang="en-IE" sz="1100" dirty="0">
                <a:latin typeface="Courier New" panose="02070309020205020404" pitchFamily="49" charset="0"/>
                <a:cs typeface="Courier New" panose="02070309020205020404" pitchFamily="49" charset="0"/>
              </a:rPr>
              <a:t>        "input": "0x",</a:t>
            </a:r>
          </a:p>
          <a:p>
            <a:r>
              <a:rPr lang="en-IE" sz="1100" dirty="0">
                <a:latin typeface="Courier New" panose="02070309020205020404" pitchFamily="49" charset="0"/>
                <a:cs typeface="Courier New" panose="02070309020205020404" pitchFamily="49" charset="0"/>
              </a:rPr>
              <a:t>        "nonce": "0xd24e7",</a:t>
            </a:r>
          </a:p>
          <a:p>
            <a:r>
              <a:rPr lang="en-IE" sz="1100" dirty="0">
                <a:latin typeface="Courier New" panose="02070309020205020404" pitchFamily="49" charset="0"/>
                <a:cs typeface="Courier New" panose="02070309020205020404" pitchFamily="49" charset="0"/>
              </a:rPr>
              <a:t>        "to": "0xcc20850f1907be2aab7474b9819112e37e630d7b",</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transactionIndex</a:t>
            </a:r>
            <a:r>
              <a:rPr lang="en-IE" sz="1100" dirty="0">
                <a:latin typeface="Courier New" panose="02070309020205020404" pitchFamily="49" charset="0"/>
                <a:cs typeface="Courier New" panose="02070309020205020404" pitchFamily="49" charset="0"/>
              </a:rPr>
              <a:t>": "0x7f",</a:t>
            </a:r>
          </a:p>
          <a:p>
            <a:r>
              <a:rPr lang="en-IE" sz="1100" dirty="0">
                <a:latin typeface="Courier New" panose="02070309020205020404" pitchFamily="49" charset="0"/>
                <a:cs typeface="Courier New" panose="02070309020205020404" pitchFamily="49" charset="0"/>
              </a:rPr>
              <a:t>        "value": "0x43b8116b275bc13",</a:t>
            </a:r>
          </a:p>
          <a:p>
            <a:r>
              <a:rPr lang="en-IE" sz="1100" dirty="0">
                <a:latin typeface="Courier New" panose="02070309020205020404" pitchFamily="49" charset="0"/>
                <a:cs typeface="Courier New" panose="02070309020205020404" pitchFamily="49" charset="0"/>
              </a:rPr>
              <a:t>        "type": "0x2",</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accessList</a:t>
            </a:r>
            <a:r>
              <a:rPr lang="en-IE" sz="1100" dirty="0">
                <a:latin typeface="Courier New" panose="02070309020205020404" pitchFamily="49" charset="0"/>
                <a:cs typeface="Courier New" panose="02070309020205020404" pitchFamily="49" charset="0"/>
              </a:rPr>
              <a:t>": [],</a:t>
            </a:r>
          </a:p>
          <a:p>
            <a:r>
              <a:rPr lang="en-IE" sz="1100" dirty="0">
                <a:latin typeface="Courier New" panose="02070309020205020404" pitchFamily="49" charset="0"/>
                <a:cs typeface="Courier New" panose="02070309020205020404" pitchFamily="49" charset="0"/>
              </a:rPr>
              <a:t>        "</a:t>
            </a:r>
            <a:r>
              <a:rPr lang="en-IE" sz="1100" dirty="0" err="1">
                <a:latin typeface="Courier New" panose="02070309020205020404" pitchFamily="49" charset="0"/>
                <a:cs typeface="Courier New" panose="02070309020205020404" pitchFamily="49" charset="0"/>
              </a:rPr>
              <a:t>chainId</a:t>
            </a:r>
            <a:r>
              <a:rPr lang="en-IE" sz="1100" dirty="0">
                <a:latin typeface="Courier New" panose="02070309020205020404" pitchFamily="49" charset="0"/>
                <a:cs typeface="Courier New" panose="02070309020205020404" pitchFamily="49" charset="0"/>
              </a:rPr>
              <a:t>": "0x1",</a:t>
            </a:r>
          </a:p>
          <a:p>
            <a:r>
              <a:rPr lang="en-IE" sz="1100" b="1" dirty="0">
                <a:latin typeface="Courier New" panose="02070309020205020404" pitchFamily="49" charset="0"/>
                <a:cs typeface="Courier New" panose="02070309020205020404" pitchFamily="49" charset="0"/>
              </a:rPr>
              <a:t>        "v": "0x0",</a:t>
            </a:r>
          </a:p>
          <a:p>
            <a:r>
              <a:rPr lang="en-IE" sz="1100" b="1" dirty="0">
                <a:latin typeface="Courier New" panose="02070309020205020404" pitchFamily="49" charset="0"/>
                <a:cs typeface="Courier New" panose="02070309020205020404" pitchFamily="49" charset="0"/>
              </a:rPr>
              <a:t>        "r": "0x5d27f9c5a32d7678b68ddd627f6446cc64b1fdcb21396bd44a86892a4a54083e",</a:t>
            </a:r>
          </a:p>
          <a:p>
            <a:r>
              <a:rPr lang="en-IE" sz="1100" b="1" dirty="0">
                <a:latin typeface="Courier New" panose="02070309020205020404" pitchFamily="49" charset="0"/>
                <a:cs typeface="Courier New" panose="02070309020205020404" pitchFamily="49" charset="0"/>
              </a:rPr>
              <a:t>        "s": "0x52bc8f612516fa6ebdb9d57aa400fdcbae7f22efd800efa442ec752f0f6a4da9"</a:t>
            </a:r>
          </a:p>
          <a:p>
            <a:r>
              <a:rPr lang="en-IE" sz="1100" dirty="0">
                <a:latin typeface="Courier New" panose="02070309020205020404" pitchFamily="49" charset="0"/>
                <a:cs typeface="Courier New" panose="02070309020205020404" pitchFamily="49" charset="0"/>
              </a:rPr>
              <a:t>    }</a:t>
            </a:r>
          </a:p>
          <a:p>
            <a:r>
              <a:rPr lang="en-IE" sz="11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55380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2186F-2775-EA37-2455-7679CBFC1DD4}"/>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E75984CE-BDEF-4680-CD96-DE86243B95F2}"/>
              </a:ext>
            </a:extLst>
          </p:cNvPr>
          <p:cNvSpPr>
            <a:spLocks noGrp="1"/>
          </p:cNvSpPr>
          <p:nvPr>
            <p:ph idx="1"/>
          </p:nvPr>
        </p:nvSpPr>
        <p:spPr/>
        <p:txBody>
          <a:bodyPr/>
          <a:lstStyle/>
          <a:p>
            <a:r>
              <a:rPr lang="en-US" sz="1600" b="1" dirty="0" err="1">
                <a:solidFill>
                  <a:schemeClr val="tx1"/>
                </a:solidFill>
                <a:latin typeface="+mn-lt"/>
                <a:cs typeface="Courier New" panose="02070309020205020404" pitchFamily="49" charset="0"/>
              </a:rPr>
              <a:t>blockHash</a:t>
            </a:r>
            <a:r>
              <a:rPr lang="en-US" sz="1600" dirty="0">
                <a:solidFill>
                  <a:schemeClr val="tx1"/>
                </a:solidFill>
                <a:latin typeface="+mn-lt"/>
                <a:cs typeface="Courier New" panose="02070309020205020404" pitchFamily="49" charset="0"/>
              </a:rPr>
              <a:t>: The hash of the block where this transaction is included ("0x74b68739d1302a7b4985097709d7cfbee2dd1a5e69a3ae10eccbcf784daf82fb").</a:t>
            </a:r>
          </a:p>
          <a:p>
            <a:r>
              <a:rPr lang="en-US" sz="1600" b="1" dirty="0" err="1">
                <a:solidFill>
                  <a:schemeClr val="tx1"/>
                </a:solidFill>
                <a:latin typeface="+mn-lt"/>
                <a:cs typeface="Courier New" panose="02070309020205020404" pitchFamily="49" charset="0"/>
              </a:rPr>
              <a:t>blockNumber</a:t>
            </a:r>
            <a:r>
              <a:rPr lang="en-US" sz="1600" dirty="0">
                <a:solidFill>
                  <a:schemeClr val="tx1"/>
                </a:solidFill>
                <a:latin typeface="+mn-lt"/>
                <a:cs typeface="Courier New" panose="02070309020205020404" pitchFamily="49" charset="0"/>
              </a:rPr>
              <a:t>: The block number where the transaction resides (represented as a hexadecimal string, "0x12b6399").</a:t>
            </a:r>
          </a:p>
          <a:p>
            <a:r>
              <a:rPr lang="en-US" sz="1600" b="1" dirty="0">
                <a:solidFill>
                  <a:schemeClr val="tx1"/>
                </a:solidFill>
                <a:latin typeface="+mn-lt"/>
                <a:cs typeface="Courier New" panose="02070309020205020404" pitchFamily="49" charset="0"/>
              </a:rPr>
              <a:t>from</a:t>
            </a:r>
            <a:r>
              <a:rPr lang="en-US" sz="1600" dirty="0">
                <a:solidFill>
                  <a:schemeClr val="tx1"/>
                </a:solidFill>
                <a:latin typeface="+mn-lt"/>
                <a:cs typeface="Courier New" panose="02070309020205020404" pitchFamily="49" charset="0"/>
              </a:rPr>
              <a:t>: The sender's address on the Ethereum network ("0x95222290dd7278aa3ddd389cc1e1d165cc4bafe5").</a:t>
            </a:r>
          </a:p>
          <a:p>
            <a:r>
              <a:rPr lang="en-US" sz="1600" b="1" dirty="0">
                <a:solidFill>
                  <a:schemeClr val="tx1"/>
                </a:solidFill>
                <a:latin typeface="+mn-lt"/>
                <a:cs typeface="Courier New" panose="02070309020205020404" pitchFamily="49" charset="0"/>
              </a:rPr>
              <a:t>gas</a:t>
            </a:r>
            <a:r>
              <a:rPr lang="en-US" sz="1600" dirty="0">
                <a:solidFill>
                  <a:schemeClr val="tx1"/>
                </a:solidFill>
                <a:latin typeface="+mn-lt"/>
                <a:cs typeface="Courier New" panose="02070309020205020404" pitchFamily="49" charset="0"/>
              </a:rPr>
              <a:t>: The total amount of gas provided for the transaction ("0xabe0", equivalent to 4,416 in decimal). Gas is the unit used to measure the computational effort required to execute a transaction on the Ethereum network.</a:t>
            </a:r>
          </a:p>
          <a:p>
            <a:r>
              <a:rPr lang="en-US" sz="1600" b="1" dirty="0" err="1">
                <a:solidFill>
                  <a:schemeClr val="tx1"/>
                </a:solidFill>
                <a:latin typeface="+mn-lt"/>
                <a:cs typeface="Courier New" panose="02070309020205020404" pitchFamily="49" charset="0"/>
              </a:rPr>
              <a:t>gasPrice</a:t>
            </a:r>
            <a:r>
              <a:rPr lang="en-US" sz="1600" dirty="0">
                <a:solidFill>
                  <a:schemeClr val="tx1"/>
                </a:solidFill>
                <a:latin typeface="+mn-lt"/>
                <a:cs typeface="Courier New" panose="02070309020205020404" pitchFamily="49" charset="0"/>
              </a:rPr>
              <a:t>: The price the sender is willing to pay per unit of gas ("0x4c9ea9efa", a specific gas price value).</a:t>
            </a:r>
          </a:p>
          <a:p>
            <a:r>
              <a:rPr lang="en-US" sz="1600" b="1" dirty="0" err="1">
                <a:solidFill>
                  <a:schemeClr val="tx1"/>
                </a:solidFill>
                <a:latin typeface="+mn-lt"/>
                <a:cs typeface="Courier New" panose="02070309020205020404" pitchFamily="49" charset="0"/>
              </a:rPr>
              <a:t>maxPriorityFeePerGas</a:t>
            </a:r>
            <a:r>
              <a:rPr lang="en-US" sz="1600" dirty="0">
                <a:solidFill>
                  <a:schemeClr val="tx1"/>
                </a:solidFill>
                <a:latin typeface="+mn-lt"/>
                <a:cs typeface="Courier New" panose="02070309020205020404" pitchFamily="49" charset="0"/>
              </a:rPr>
              <a:t>: This field is present for transactions adhering to EIP-1559 (fee market upgrade for Ethereum). Here, it's set to "0x0", indicating no maximum priority fee was specified.</a:t>
            </a:r>
          </a:p>
          <a:p>
            <a:r>
              <a:rPr lang="en-US" sz="1600" b="1" dirty="0" err="1">
                <a:solidFill>
                  <a:schemeClr val="tx1"/>
                </a:solidFill>
                <a:latin typeface="+mn-lt"/>
                <a:cs typeface="Courier New" panose="02070309020205020404" pitchFamily="49" charset="0"/>
              </a:rPr>
              <a:t>maxFeePerGas</a:t>
            </a:r>
            <a:r>
              <a:rPr lang="en-US" sz="1600" dirty="0">
                <a:solidFill>
                  <a:schemeClr val="tx1"/>
                </a:solidFill>
                <a:latin typeface="+mn-lt"/>
                <a:cs typeface="Courier New" panose="02070309020205020404" pitchFamily="49" charset="0"/>
              </a:rPr>
              <a:t>: Similar to </a:t>
            </a:r>
            <a:r>
              <a:rPr lang="en-US" sz="1600" dirty="0" err="1">
                <a:solidFill>
                  <a:schemeClr val="tx1"/>
                </a:solidFill>
                <a:latin typeface="+mn-lt"/>
                <a:cs typeface="Courier New" panose="02070309020205020404" pitchFamily="49" charset="0"/>
              </a:rPr>
              <a:t>gasPrice</a:t>
            </a:r>
            <a:r>
              <a:rPr lang="en-US" sz="1600" dirty="0">
                <a:solidFill>
                  <a:schemeClr val="tx1"/>
                </a:solidFill>
                <a:latin typeface="+mn-lt"/>
                <a:cs typeface="Courier New" panose="02070309020205020404" pitchFamily="49" charset="0"/>
              </a:rPr>
              <a:t>, this represents the maximum fee per gas the sender is willing to pay (same value as </a:t>
            </a:r>
            <a:r>
              <a:rPr lang="en-US" sz="1600" dirty="0" err="1">
                <a:solidFill>
                  <a:schemeClr val="tx1"/>
                </a:solidFill>
                <a:latin typeface="+mn-lt"/>
                <a:cs typeface="Courier New" panose="02070309020205020404" pitchFamily="49" charset="0"/>
              </a:rPr>
              <a:t>gasPrice</a:t>
            </a:r>
            <a:r>
              <a:rPr lang="en-US" sz="1600" dirty="0">
                <a:solidFill>
                  <a:schemeClr val="tx1"/>
                </a:solidFill>
                <a:latin typeface="+mn-lt"/>
                <a:cs typeface="Courier New" panose="02070309020205020404" pitchFamily="49" charset="0"/>
              </a:rPr>
              <a:t> in this case).</a:t>
            </a:r>
          </a:p>
          <a:p>
            <a:r>
              <a:rPr lang="en-US" sz="1600" b="1" dirty="0">
                <a:solidFill>
                  <a:schemeClr val="tx1"/>
                </a:solidFill>
                <a:latin typeface="+mn-lt"/>
                <a:cs typeface="Courier New" panose="02070309020205020404" pitchFamily="49" charset="0"/>
              </a:rPr>
              <a:t>hash</a:t>
            </a:r>
            <a:r>
              <a:rPr lang="en-US" sz="1600" dirty="0">
                <a:solidFill>
                  <a:schemeClr val="tx1"/>
                </a:solidFill>
                <a:latin typeface="+mn-lt"/>
                <a:cs typeface="Courier New" panose="02070309020205020404" pitchFamily="49" charset="0"/>
              </a:rPr>
              <a:t>: The unique identifier of the transaction itself ("0xeac2f81ee7dcd23bf23f052000a7fe0d2750f8b049993d53215db29905bf70ae").</a:t>
            </a:r>
          </a:p>
          <a:p>
            <a:r>
              <a:rPr lang="en-US" sz="1600" b="1" dirty="0">
                <a:solidFill>
                  <a:schemeClr val="tx1"/>
                </a:solidFill>
                <a:latin typeface="+mn-lt"/>
                <a:cs typeface="Courier New" panose="02070309020205020404" pitchFamily="49" charset="0"/>
              </a:rPr>
              <a:t>input</a:t>
            </a:r>
            <a:r>
              <a:rPr lang="en-US" sz="1600" dirty="0">
                <a:solidFill>
                  <a:schemeClr val="tx1"/>
                </a:solidFill>
                <a:latin typeface="+mn-lt"/>
                <a:cs typeface="Courier New" panose="02070309020205020404" pitchFamily="49" charset="0"/>
              </a:rPr>
              <a:t>: This field contains data specific to the transaction (empty here, denoted by "0x"). It could include function calls for interacting with smart contracts.</a:t>
            </a:r>
          </a:p>
        </p:txBody>
      </p:sp>
      <p:sp>
        <p:nvSpPr>
          <p:cNvPr id="4" name="Date Placeholder 3">
            <a:extLst>
              <a:ext uri="{FF2B5EF4-FFF2-40B4-BE49-F238E27FC236}">
                <a16:creationId xmlns:a16="http://schemas.microsoft.com/office/drawing/2014/main" id="{BFF4D2ED-4204-C2A6-9318-09364B1FE00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354610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6952-1D79-58A1-96C9-9AEC7912CB39}"/>
              </a:ext>
            </a:extLst>
          </p:cNvPr>
          <p:cNvSpPr>
            <a:spLocks noGrp="1"/>
          </p:cNvSpPr>
          <p:nvPr>
            <p:ph type="title"/>
          </p:nvPr>
        </p:nvSpPr>
        <p:spPr/>
        <p:txBody>
          <a:bodyPr/>
          <a:lstStyle/>
          <a:p>
            <a:r>
              <a:rPr lang="en-IE" dirty="0"/>
              <a:t>Importance of Cryptography on the Blockchain</a:t>
            </a:r>
          </a:p>
        </p:txBody>
      </p:sp>
      <p:sp>
        <p:nvSpPr>
          <p:cNvPr id="3" name="Content Placeholder 2">
            <a:extLst>
              <a:ext uri="{FF2B5EF4-FFF2-40B4-BE49-F238E27FC236}">
                <a16:creationId xmlns:a16="http://schemas.microsoft.com/office/drawing/2014/main" id="{461DA75B-F67B-35AD-06F7-7C3FD0E5B012}"/>
              </a:ext>
            </a:extLst>
          </p:cNvPr>
          <p:cNvSpPr>
            <a:spLocks noGrp="1"/>
          </p:cNvSpPr>
          <p:nvPr>
            <p:ph idx="1"/>
          </p:nvPr>
        </p:nvSpPr>
        <p:spPr/>
        <p:txBody>
          <a:bodyPr/>
          <a:lstStyle/>
          <a:p>
            <a:r>
              <a:rPr lang="en-US" sz="1600" b="1" dirty="0">
                <a:solidFill>
                  <a:schemeClr val="tx1"/>
                </a:solidFill>
                <a:latin typeface="+mn-lt"/>
                <a:cs typeface="Courier New" panose="02070309020205020404" pitchFamily="49" charset="0"/>
              </a:rPr>
              <a:t>nonce</a:t>
            </a:r>
            <a:r>
              <a:rPr lang="en-US" sz="1600" dirty="0">
                <a:solidFill>
                  <a:schemeClr val="tx1"/>
                </a:solidFill>
                <a:latin typeface="+mn-lt"/>
                <a:cs typeface="Courier New" panose="02070309020205020404" pitchFamily="49" charset="0"/>
              </a:rPr>
              <a:t>: A value used to prevent replay attacks (repeated sending of the same transaction). It increases with each transaction sent by an address ("0xd24e7").</a:t>
            </a:r>
          </a:p>
          <a:p>
            <a:r>
              <a:rPr lang="en-US" sz="1600" b="1" dirty="0">
                <a:solidFill>
                  <a:schemeClr val="tx1"/>
                </a:solidFill>
                <a:latin typeface="+mn-lt"/>
                <a:cs typeface="Courier New" panose="02070309020205020404" pitchFamily="49" charset="0"/>
              </a:rPr>
              <a:t>to</a:t>
            </a:r>
            <a:r>
              <a:rPr lang="en-US" sz="1600" dirty="0">
                <a:solidFill>
                  <a:schemeClr val="tx1"/>
                </a:solidFill>
                <a:latin typeface="+mn-lt"/>
                <a:cs typeface="Courier New" panose="02070309020205020404" pitchFamily="49" charset="0"/>
              </a:rPr>
              <a:t>: The recipient's address on the Ethereum network (potentially a smart contract address, "0xcc20850f1907be2aab7474b9819112e37e630d7b").</a:t>
            </a:r>
          </a:p>
          <a:p>
            <a:r>
              <a:rPr lang="en-US" sz="1600" b="1" dirty="0" err="1">
                <a:solidFill>
                  <a:schemeClr val="tx1"/>
                </a:solidFill>
                <a:latin typeface="+mn-lt"/>
                <a:cs typeface="Courier New" panose="02070309020205020404" pitchFamily="49" charset="0"/>
              </a:rPr>
              <a:t>transactionIndex</a:t>
            </a:r>
            <a:r>
              <a:rPr lang="en-US" sz="1600" dirty="0">
                <a:solidFill>
                  <a:schemeClr val="tx1"/>
                </a:solidFill>
                <a:latin typeface="+mn-lt"/>
                <a:cs typeface="Courier New" panose="02070309020205020404" pitchFamily="49" charset="0"/>
              </a:rPr>
              <a:t>: The index of the transaction within the block it's included in ("0x7f").</a:t>
            </a:r>
          </a:p>
          <a:p>
            <a:r>
              <a:rPr lang="en-US" sz="1600" b="1" dirty="0">
                <a:solidFill>
                  <a:schemeClr val="tx1"/>
                </a:solidFill>
                <a:latin typeface="+mn-lt"/>
                <a:cs typeface="Courier New" panose="02070309020205020404" pitchFamily="49" charset="0"/>
              </a:rPr>
              <a:t>value</a:t>
            </a:r>
            <a:r>
              <a:rPr lang="en-US" sz="1600" dirty="0">
                <a:solidFill>
                  <a:schemeClr val="tx1"/>
                </a:solidFill>
                <a:latin typeface="+mn-lt"/>
                <a:cs typeface="Courier New" panose="02070309020205020404" pitchFamily="49" charset="0"/>
              </a:rPr>
              <a:t>: The amount of Ether (ETH) being transferred in the transaction ("0x43b8116b275bc13", equivalent to 0.1 ETH).</a:t>
            </a:r>
          </a:p>
          <a:p>
            <a:r>
              <a:rPr lang="en-US" sz="1600" b="1" dirty="0">
                <a:solidFill>
                  <a:schemeClr val="tx1"/>
                </a:solidFill>
                <a:latin typeface="+mn-lt"/>
                <a:cs typeface="Courier New" panose="02070309020205020404" pitchFamily="49" charset="0"/>
              </a:rPr>
              <a:t>type</a:t>
            </a:r>
            <a:r>
              <a:rPr lang="en-US" sz="1600" dirty="0">
                <a:solidFill>
                  <a:schemeClr val="tx1"/>
                </a:solidFill>
                <a:latin typeface="+mn-lt"/>
                <a:cs typeface="Courier New" panose="02070309020205020404" pitchFamily="49" charset="0"/>
              </a:rPr>
              <a:t>: The transaction type (here, "0x2" which signifies a simple transfer of ETH between accounts).</a:t>
            </a:r>
          </a:p>
          <a:p>
            <a:r>
              <a:rPr lang="en-US" sz="1600" b="1" dirty="0" err="1">
                <a:solidFill>
                  <a:schemeClr val="tx1"/>
                </a:solidFill>
                <a:latin typeface="+mn-lt"/>
                <a:cs typeface="Courier New" panose="02070309020205020404" pitchFamily="49" charset="0"/>
              </a:rPr>
              <a:t>accessList</a:t>
            </a:r>
            <a:r>
              <a:rPr lang="en-US" sz="1600" dirty="0">
                <a:solidFill>
                  <a:schemeClr val="tx1"/>
                </a:solidFill>
                <a:latin typeface="+mn-lt"/>
                <a:cs typeface="Courier New" panose="02070309020205020404" pitchFamily="49" charset="0"/>
              </a:rPr>
              <a:t> (empty here): This field is used for EIP-2930 (transactions with private data) and is not relevant in this case.</a:t>
            </a:r>
          </a:p>
          <a:p>
            <a:r>
              <a:rPr lang="en-US" sz="1600" b="1" dirty="0" err="1">
                <a:solidFill>
                  <a:schemeClr val="tx1"/>
                </a:solidFill>
                <a:latin typeface="+mn-lt"/>
                <a:cs typeface="Courier New" panose="02070309020205020404" pitchFamily="49" charset="0"/>
              </a:rPr>
              <a:t>chainId</a:t>
            </a:r>
            <a:r>
              <a:rPr lang="en-US" sz="1600" dirty="0">
                <a:solidFill>
                  <a:schemeClr val="tx1"/>
                </a:solidFill>
                <a:latin typeface="+mn-lt"/>
                <a:cs typeface="Courier New" panose="02070309020205020404" pitchFamily="49" charset="0"/>
              </a:rPr>
              <a:t>: The identifier of the Ethereum network this transaction belongs to ("0x1", signifying the Ethereum </a:t>
            </a:r>
            <a:r>
              <a:rPr lang="en-US" sz="1600" dirty="0" err="1">
                <a:solidFill>
                  <a:schemeClr val="tx1"/>
                </a:solidFill>
                <a:latin typeface="+mn-lt"/>
                <a:cs typeface="Courier New" panose="02070309020205020404" pitchFamily="49" charset="0"/>
              </a:rPr>
              <a:t>mainnet</a:t>
            </a:r>
            <a:r>
              <a:rPr lang="en-US" sz="1600" dirty="0">
                <a:solidFill>
                  <a:schemeClr val="tx1"/>
                </a:solidFill>
                <a:latin typeface="+mn-lt"/>
                <a:cs typeface="Courier New" panose="02070309020205020404" pitchFamily="49" charset="0"/>
              </a:rPr>
              <a:t>).</a:t>
            </a:r>
          </a:p>
          <a:p>
            <a:r>
              <a:rPr lang="en-US" sz="1600" b="1" dirty="0">
                <a:solidFill>
                  <a:schemeClr val="tx1"/>
                </a:solidFill>
                <a:latin typeface="+mn-lt"/>
                <a:cs typeface="Courier New" panose="02070309020205020404" pitchFamily="49" charset="0"/>
              </a:rPr>
              <a:t>v, r, s</a:t>
            </a:r>
            <a:r>
              <a:rPr lang="en-US" sz="1600" dirty="0">
                <a:solidFill>
                  <a:schemeClr val="tx1"/>
                </a:solidFill>
                <a:latin typeface="+mn-lt"/>
                <a:cs typeface="Courier New" panose="02070309020205020404" pitchFamily="49" charset="0"/>
              </a:rPr>
              <a:t>: These represent components of the digital signature used to validate the transaction (explained in detail below).</a:t>
            </a:r>
          </a:p>
          <a:p>
            <a:pPr lvl="1"/>
            <a:r>
              <a:rPr lang="en-US" sz="1600" b="1" dirty="0">
                <a:solidFill>
                  <a:schemeClr val="tx1"/>
                </a:solidFill>
                <a:latin typeface="+mn-lt"/>
                <a:cs typeface="Courier New" panose="02070309020205020404" pitchFamily="49" charset="0"/>
              </a:rPr>
              <a:t>v</a:t>
            </a:r>
            <a:r>
              <a:rPr lang="en-US" sz="1600" dirty="0">
                <a:solidFill>
                  <a:schemeClr val="tx1"/>
                </a:solidFill>
                <a:latin typeface="+mn-lt"/>
                <a:cs typeface="Courier New" panose="02070309020205020404" pitchFamily="49" charset="0"/>
              </a:rPr>
              <a:t>: Indicates which half of the elliptic curve was used during signing ("0x0" in this case).</a:t>
            </a:r>
          </a:p>
          <a:p>
            <a:pPr lvl="1"/>
            <a:r>
              <a:rPr lang="en-US" sz="1600" b="1" dirty="0">
                <a:solidFill>
                  <a:schemeClr val="tx1"/>
                </a:solidFill>
                <a:latin typeface="+mn-lt"/>
                <a:cs typeface="Courier New" panose="02070309020205020404" pitchFamily="49" charset="0"/>
              </a:rPr>
              <a:t>r, s</a:t>
            </a:r>
            <a:r>
              <a:rPr lang="en-US" sz="1600" dirty="0">
                <a:solidFill>
                  <a:schemeClr val="tx1"/>
                </a:solidFill>
                <a:latin typeface="+mn-lt"/>
                <a:cs typeface="Courier New" panose="02070309020205020404" pitchFamily="49" charset="0"/>
              </a:rPr>
              <a:t>: Integer values forming the ECDSA signature itself.</a:t>
            </a:r>
            <a:endParaRPr lang="en-IE" sz="1600" dirty="0">
              <a:solidFill>
                <a:schemeClr val="tx1"/>
              </a:solidFill>
              <a:latin typeface="+mn-lt"/>
              <a:cs typeface="Courier New" panose="02070309020205020404" pitchFamily="49" charset="0"/>
            </a:endParaRPr>
          </a:p>
          <a:p>
            <a:endParaRPr lang="en-IE" sz="1600" dirty="0">
              <a:latin typeface="+mn-lt"/>
            </a:endParaRPr>
          </a:p>
        </p:txBody>
      </p:sp>
      <p:sp>
        <p:nvSpPr>
          <p:cNvPr id="4" name="Date Placeholder 3">
            <a:extLst>
              <a:ext uri="{FF2B5EF4-FFF2-40B4-BE49-F238E27FC236}">
                <a16:creationId xmlns:a16="http://schemas.microsoft.com/office/drawing/2014/main" id="{5AB691CA-2F72-E22D-5EBF-8B3370E90C05}"/>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88357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5FC-D787-BA0B-55A7-DF927488CCCC}"/>
              </a:ext>
            </a:extLst>
          </p:cNvPr>
          <p:cNvSpPr>
            <a:spLocks noGrp="1"/>
          </p:cNvSpPr>
          <p:nvPr>
            <p:ph type="title"/>
          </p:nvPr>
        </p:nvSpPr>
        <p:spPr/>
        <p:txBody>
          <a:bodyPr/>
          <a:lstStyle/>
          <a:p>
            <a:r>
              <a:rPr lang="en-IE" dirty="0"/>
              <a:t>Exercise – Send a Transaction</a:t>
            </a:r>
          </a:p>
        </p:txBody>
      </p:sp>
      <p:sp>
        <p:nvSpPr>
          <p:cNvPr id="3" name="Content Placeholder 2">
            <a:extLst>
              <a:ext uri="{FF2B5EF4-FFF2-40B4-BE49-F238E27FC236}">
                <a16:creationId xmlns:a16="http://schemas.microsoft.com/office/drawing/2014/main" id="{33C22CC2-0895-2D4F-EBE3-DFB4B14C9E33}"/>
              </a:ext>
            </a:extLst>
          </p:cNvPr>
          <p:cNvSpPr>
            <a:spLocks noGrp="1"/>
          </p:cNvSpPr>
          <p:nvPr>
            <p:ph idx="1"/>
          </p:nvPr>
        </p:nvSpPr>
        <p:spPr/>
        <p:txBody>
          <a:bodyPr/>
          <a:lstStyle/>
          <a:p>
            <a:r>
              <a:rPr lang="en-IE" dirty="0"/>
              <a:t>Using a wallet you created</a:t>
            </a:r>
          </a:p>
          <a:p>
            <a:r>
              <a:rPr lang="en-IE" dirty="0"/>
              <a:t>Imported into </a:t>
            </a:r>
            <a:r>
              <a:rPr lang="en-IE" dirty="0" err="1"/>
              <a:t>Metamask</a:t>
            </a:r>
            <a:endParaRPr lang="en-IE" dirty="0"/>
          </a:p>
          <a:p>
            <a:r>
              <a:rPr lang="en-IE" dirty="0"/>
              <a:t>Transfer a tiny amount of SETH  from your wallet to the person next to you.</a:t>
            </a:r>
          </a:p>
          <a:p>
            <a:r>
              <a:rPr lang="en-IE" dirty="0"/>
              <a:t>Transfer it back</a:t>
            </a:r>
          </a:p>
          <a:p>
            <a:r>
              <a:rPr lang="en-IE" dirty="0"/>
              <a:t>Look up the transaction on the </a:t>
            </a:r>
            <a:r>
              <a:rPr lang="en-IE" dirty="0" err="1"/>
              <a:t>Sepolia</a:t>
            </a:r>
            <a:r>
              <a:rPr lang="en-IE" dirty="0"/>
              <a:t> blockchain explorer</a:t>
            </a:r>
          </a:p>
          <a:p>
            <a:endParaRPr lang="en-IE" dirty="0"/>
          </a:p>
          <a:p>
            <a:r>
              <a:rPr lang="en-IE" dirty="0"/>
              <a:t>How much did your transaction cost?</a:t>
            </a:r>
          </a:p>
          <a:p>
            <a:r>
              <a:rPr lang="en-IE" dirty="0"/>
              <a:t>What was the gas price?</a:t>
            </a:r>
          </a:p>
          <a:p>
            <a:r>
              <a:rPr lang="en-IE" dirty="0"/>
              <a:t>How much gas did it use?</a:t>
            </a:r>
          </a:p>
          <a:p>
            <a:endParaRPr lang="en-IE" dirty="0"/>
          </a:p>
        </p:txBody>
      </p:sp>
      <p:sp>
        <p:nvSpPr>
          <p:cNvPr id="4" name="Date Placeholder 3">
            <a:extLst>
              <a:ext uri="{FF2B5EF4-FFF2-40B4-BE49-F238E27FC236}">
                <a16:creationId xmlns:a16="http://schemas.microsoft.com/office/drawing/2014/main" id="{7154D70A-CDD7-1576-2A62-56C7C0C50C7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355075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6872-2D90-B330-84D4-F6A887B8E869}"/>
              </a:ext>
            </a:extLst>
          </p:cNvPr>
          <p:cNvSpPr>
            <a:spLocks noGrp="1"/>
          </p:cNvSpPr>
          <p:nvPr>
            <p:ph type="title"/>
          </p:nvPr>
        </p:nvSpPr>
        <p:spPr/>
        <p:txBody>
          <a:bodyPr/>
          <a:lstStyle/>
          <a:p>
            <a:r>
              <a:rPr lang="en-IE" dirty="0"/>
              <a:t>What is Gas?</a:t>
            </a:r>
          </a:p>
        </p:txBody>
      </p:sp>
      <p:sp>
        <p:nvSpPr>
          <p:cNvPr id="3" name="Content Placeholder 2">
            <a:extLst>
              <a:ext uri="{FF2B5EF4-FFF2-40B4-BE49-F238E27FC236}">
                <a16:creationId xmlns:a16="http://schemas.microsoft.com/office/drawing/2014/main" id="{F91B99D4-9645-6992-0EF3-BB3F39B0100B}"/>
              </a:ext>
            </a:extLst>
          </p:cNvPr>
          <p:cNvSpPr>
            <a:spLocks noGrp="1"/>
          </p:cNvSpPr>
          <p:nvPr>
            <p:ph idx="1"/>
          </p:nvPr>
        </p:nvSpPr>
        <p:spPr/>
        <p:txBody>
          <a:bodyPr/>
          <a:lstStyle/>
          <a:p>
            <a:r>
              <a:rPr lang="en-US" b="1" dirty="0"/>
              <a:t>Gas</a:t>
            </a:r>
            <a:r>
              <a:rPr lang="en-US" dirty="0"/>
              <a:t>: On the Ethereum network, gas is a unit used to measure the computational effort required to execute a transaction. Different transactions have varying complexities, and thus require different amounts of gas to be processed.</a:t>
            </a:r>
          </a:p>
          <a:p>
            <a:r>
              <a:rPr lang="en-US" b="1" dirty="0"/>
              <a:t>Gas Price</a:t>
            </a:r>
            <a:r>
              <a:rPr lang="en-US" dirty="0"/>
              <a:t>: This represents the price a user is willing to pay per unit of gas for their transaction. The gas price is set by the user and is denominated in </a:t>
            </a:r>
            <a:r>
              <a:rPr lang="en-US" dirty="0" err="1"/>
              <a:t>Gwei</a:t>
            </a:r>
            <a:r>
              <a:rPr lang="en-US" dirty="0"/>
              <a:t> (a very small unit of Ether, ETH).</a:t>
            </a:r>
          </a:p>
          <a:p>
            <a:r>
              <a:rPr lang="en-US" b="1" dirty="0"/>
              <a:t>Transaction Fee</a:t>
            </a:r>
            <a:r>
              <a:rPr lang="en-US" dirty="0"/>
              <a:t>: The total transaction fee is calculated by multiplying the gas used by the gas price (gas used * gas price). This fee is paid in ETH to miners or validators on the network who process the transaction.</a:t>
            </a:r>
          </a:p>
          <a:p>
            <a:r>
              <a:rPr lang="en-US" b="1" dirty="0"/>
              <a:t>Why it's Important</a:t>
            </a:r>
            <a:r>
              <a:rPr lang="en-US" dirty="0"/>
              <a:t>:</a:t>
            </a:r>
          </a:p>
          <a:p>
            <a:pPr lvl="1"/>
            <a:r>
              <a:rPr lang="en-US" b="1" dirty="0"/>
              <a:t>Incentivizes Miners/Validators:  </a:t>
            </a:r>
            <a:r>
              <a:rPr lang="en-US" dirty="0"/>
              <a:t>The transaction fees act as an incentive for miners or validators on the Ethereum network to process transactions. They are rewarded in ETH for including transactions in blocks.</a:t>
            </a:r>
          </a:p>
          <a:p>
            <a:pPr lvl="1"/>
            <a:r>
              <a:rPr lang="en-US" b="1" dirty="0"/>
              <a:t>Prevents Spam</a:t>
            </a:r>
            <a:r>
              <a:rPr lang="en-US" dirty="0"/>
              <a:t>:  By requiring users to pay a gas fee, the network discourages spam transactions that would clog the network. Users need to weigh the cost of the transaction fee against the benefit of having their transaction processed quickly.</a:t>
            </a:r>
          </a:p>
          <a:p>
            <a:pPr lvl="1"/>
            <a:r>
              <a:rPr lang="en-US" b="1" dirty="0"/>
              <a:t>Controls Transaction Speed</a:t>
            </a:r>
            <a:r>
              <a:rPr lang="en-US" dirty="0"/>
              <a:t>:  Higher gas prices typically lead to faster transaction processing as miners prioritize transactions with higher fees. Users can adjust their gas price based on how urgently they need their transaction confirmed.</a:t>
            </a:r>
          </a:p>
          <a:p>
            <a:pPr lvl="1"/>
            <a:r>
              <a:rPr lang="en-US" b="1" dirty="0"/>
              <a:t>Network Security</a:t>
            </a:r>
            <a:r>
              <a:rPr lang="en-US" dirty="0"/>
              <a:t>:  Gas fees contribute to the overall security of the Ethereum network. By making it more expensive to spam or launch denial-of-service attacks, the network discourages malicious activity.</a:t>
            </a:r>
            <a:endParaRPr lang="en-IE" dirty="0"/>
          </a:p>
        </p:txBody>
      </p:sp>
      <p:sp>
        <p:nvSpPr>
          <p:cNvPr id="4" name="Date Placeholder 3">
            <a:extLst>
              <a:ext uri="{FF2B5EF4-FFF2-40B4-BE49-F238E27FC236}">
                <a16:creationId xmlns:a16="http://schemas.microsoft.com/office/drawing/2014/main" id="{21AB78BB-A5AE-207D-0C0D-0AF20267242F}"/>
              </a:ext>
            </a:extLst>
          </p:cNvPr>
          <p:cNvSpPr>
            <a:spLocks noGrp="1"/>
          </p:cNvSpPr>
          <p:nvPr>
            <p:ph type="dt" sz="half" idx="10"/>
          </p:nvPr>
        </p:nvSpPr>
        <p:spPr/>
        <p:txBody>
          <a:bodyPr/>
          <a:lstStyle/>
          <a:p>
            <a:r>
              <a:rPr lang="en-IE" dirty="0"/>
              <a:t>06.11.19</a:t>
            </a:r>
            <a:endParaRPr lang="en-US" dirty="0"/>
          </a:p>
        </p:txBody>
      </p:sp>
    </p:spTree>
    <p:extLst>
      <p:ext uri="{BB962C8B-B14F-4D97-AF65-F5344CB8AC3E}">
        <p14:creationId xmlns:p14="http://schemas.microsoft.com/office/powerpoint/2010/main" val="4065333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478E-F605-7E71-5948-C0431BDA1370}"/>
              </a:ext>
            </a:extLst>
          </p:cNvPr>
          <p:cNvSpPr>
            <a:spLocks noGrp="1"/>
          </p:cNvSpPr>
          <p:nvPr>
            <p:ph type="title"/>
          </p:nvPr>
        </p:nvSpPr>
        <p:spPr/>
        <p:txBody>
          <a:bodyPr/>
          <a:lstStyle/>
          <a:p>
            <a:r>
              <a:rPr lang="en-IE" dirty="0"/>
              <a:t>Pop Quiz</a:t>
            </a:r>
          </a:p>
        </p:txBody>
      </p:sp>
      <p:sp>
        <p:nvSpPr>
          <p:cNvPr id="3" name="Content Placeholder 2">
            <a:extLst>
              <a:ext uri="{FF2B5EF4-FFF2-40B4-BE49-F238E27FC236}">
                <a16:creationId xmlns:a16="http://schemas.microsoft.com/office/drawing/2014/main" id="{353BB5C6-DD3B-198F-33FD-5EB638F73ACC}"/>
              </a:ext>
            </a:extLst>
          </p:cNvPr>
          <p:cNvSpPr>
            <a:spLocks noGrp="1"/>
          </p:cNvSpPr>
          <p:nvPr>
            <p:ph idx="1"/>
          </p:nvPr>
        </p:nvSpPr>
        <p:spPr>
          <a:xfrm>
            <a:off x="647937" y="1628354"/>
            <a:ext cx="10515600" cy="4792654"/>
          </a:xfrm>
        </p:spPr>
        <p:txBody>
          <a:bodyPr/>
          <a:lstStyle/>
          <a:p>
            <a:pPr marL="342900" indent="-342900">
              <a:buFont typeface="+mj-lt"/>
              <a:buAutoNum type="arabicPeriod"/>
            </a:pPr>
            <a:r>
              <a:rPr lang="en-US" sz="1800" dirty="0"/>
              <a:t>SHA-256 is the primary hashing algorithm used in the Bitcoin blockchain. (True/False)</a:t>
            </a:r>
          </a:p>
          <a:p>
            <a:pPr marL="342900" indent="-342900">
              <a:buFont typeface="+mj-lt"/>
              <a:buAutoNum type="arabicPeriod"/>
            </a:pPr>
            <a:r>
              <a:rPr lang="en-US" sz="1800" dirty="0"/>
              <a:t>A collision in hashing occurs when two different inputs produce the same hash output. (True/False)</a:t>
            </a:r>
          </a:p>
          <a:p>
            <a:pPr marL="342900" indent="-342900">
              <a:buFont typeface="+mj-lt"/>
              <a:buAutoNum type="arabicPeriod"/>
            </a:pPr>
            <a:r>
              <a:rPr lang="en-US" sz="1800" dirty="0"/>
              <a:t>Merkle Trees improve scalability in blockchains by reducing the size of the data stored in each block. (True/False)</a:t>
            </a:r>
          </a:p>
          <a:p>
            <a:pPr marL="342900" indent="-342900">
              <a:buFont typeface="+mj-lt"/>
              <a:buAutoNum type="arabicPeriod"/>
            </a:pPr>
            <a:r>
              <a:rPr lang="en-US" sz="1800" dirty="0"/>
              <a:t>Public key cryptography is used for both encryption and decryption in blockchain transactions. (True/False)</a:t>
            </a:r>
          </a:p>
          <a:p>
            <a:pPr marL="342900" indent="-342900">
              <a:buFont typeface="+mj-lt"/>
              <a:buAutoNum type="arabicPeriod"/>
            </a:pPr>
            <a:r>
              <a:rPr lang="en-US" sz="1800" dirty="0"/>
              <a:t>Elliptic Curve Cryptography (ECC) is more vulnerable to brute-force attacks compared to RSA encryption. (True/False)</a:t>
            </a:r>
          </a:p>
          <a:p>
            <a:pPr marL="342900" indent="-342900">
              <a:buFont typeface="+mj-lt"/>
              <a:buAutoNum type="arabicPeriod"/>
            </a:pPr>
            <a:r>
              <a:rPr lang="en-US" sz="1800" dirty="0"/>
              <a:t>In ECDSA, the private key is used to sign a transaction, and the public key is used for verification. (True/False)</a:t>
            </a:r>
          </a:p>
          <a:p>
            <a:pPr marL="342900" indent="-342900">
              <a:buFont typeface="+mj-lt"/>
              <a:buAutoNum type="arabicPeriod"/>
            </a:pPr>
            <a:r>
              <a:rPr lang="en-US" sz="1800" dirty="0"/>
              <a:t>The "v" value in an ECDSA signature indicates the elliptic curve used for signing (v = 0 or v = 1). (True/False)</a:t>
            </a:r>
          </a:p>
          <a:p>
            <a:pPr marL="342900" indent="-342900">
              <a:buFont typeface="+mj-lt"/>
              <a:buAutoNum type="arabicPeriod"/>
            </a:pPr>
            <a:r>
              <a:rPr lang="en-US" sz="1800" dirty="0"/>
              <a:t>Gas price on the Ethereum network is a fixed value set by the protocol. (True/False)</a:t>
            </a:r>
          </a:p>
          <a:p>
            <a:pPr marL="342900" indent="-342900">
              <a:buFont typeface="+mj-lt"/>
              <a:buAutoNum type="arabicPeriod"/>
            </a:pPr>
            <a:r>
              <a:rPr lang="en-US" sz="1800" dirty="0"/>
              <a:t>Miners on the Ethereum network are rewarded with transaction fees for processing transactions. (True/False)</a:t>
            </a:r>
            <a:endParaRPr lang="en-IE" sz="1800" dirty="0"/>
          </a:p>
        </p:txBody>
      </p:sp>
      <p:sp>
        <p:nvSpPr>
          <p:cNvPr id="4" name="Date Placeholder 3">
            <a:extLst>
              <a:ext uri="{FF2B5EF4-FFF2-40B4-BE49-F238E27FC236}">
                <a16:creationId xmlns:a16="http://schemas.microsoft.com/office/drawing/2014/main" id="{6FD87E6D-85C2-F435-2A7E-819091D11906}"/>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96567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DA75-20F5-5666-D772-9CF005F36EE6}"/>
              </a:ext>
            </a:extLst>
          </p:cNvPr>
          <p:cNvSpPr>
            <a:spLocks noGrp="1"/>
          </p:cNvSpPr>
          <p:nvPr>
            <p:ph type="title"/>
          </p:nvPr>
        </p:nvSpPr>
        <p:spPr/>
        <p:txBody>
          <a:bodyPr/>
          <a:lstStyle/>
          <a:p>
            <a:r>
              <a:rPr lang="en-IE" dirty="0"/>
              <a:t>Tutorial 2 Primer – Introducing Smart Contracts</a:t>
            </a:r>
          </a:p>
        </p:txBody>
      </p:sp>
      <p:sp>
        <p:nvSpPr>
          <p:cNvPr id="3" name="Content Placeholder 2">
            <a:extLst>
              <a:ext uri="{FF2B5EF4-FFF2-40B4-BE49-F238E27FC236}">
                <a16:creationId xmlns:a16="http://schemas.microsoft.com/office/drawing/2014/main" id="{F2324CCD-7D6C-7343-A10E-9E9DD2CDA729}"/>
              </a:ext>
            </a:extLst>
          </p:cNvPr>
          <p:cNvSpPr>
            <a:spLocks noGrp="1"/>
          </p:cNvSpPr>
          <p:nvPr>
            <p:ph idx="1"/>
          </p:nvPr>
        </p:nvSpPr>
        <p:spPr/>
        <p:txBody>
          <a:bodyPr/>
          <a:lstStyle/>
          <a:p>
            <a:r>
              <a:rPr lang="en-US" dirty="0"/>
              <a:t>Self-executing programs on a blockchain</a:t>
            </a:r>
          </a:p>
          <a:p>
            <a:r>
              <a:rPr lang="en-US" dirty="0"/>
              <a:t>Contracts contain state,  and operations over that state</a:t>
            </a:r>
          </a:p>
          <a:p>
            <a:r>
              <a:rPr lang="en-US" dirty="0"/>
              <a:t>Executing an operation is a transaction and results in updated state stored on the blockchain</a:t>
            </a:r>
          </a:p>
          <a:p>
            <a:r>
              <a:rPr lang="en-US" dirty="0"/>
              <a:t>Can be used to implement agreements or records of ownership on the blockchain without the need for an intermediary</a:t>
            </a:r>
          </a:p>
          <a:p>
            <a:r>
              <a:rPr lang="en-US" dirty="0"/>
              <a:t>E.g. Ownership of securities,  purchases of collectibles,  land registries.</a:t>
            </a:r>
          </a:p>
          <a:p>
            <a:endParaRPr lang="en-IE" dirty="0"/>
          </a:p>
        </p:txBody>
      </p:sp>
      <p:sp>
        <p:nvSpPr>
          <p:cNvPr id="4" name="Date Placeholder 3">
            <a:extLst>
              <a:ext uri="{FF2B5EF4-FFF2-40B4-BE49-F238E27FC236}">
                <a16:creationId xmlns:a16="http://schemas.microsoft.com/office/drawing/2014/main" id="{CFC31E99-5F86-C025-59C4-54C8EE42C9E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035213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DA75-20F5-5666-D772-9CF005F36EE6}"/>
              </a:ext>
            </a:extLst>
          </p:cNvPr>
          <p:cNvSpPr>
            <a:spLocks noGrp="1"/>
          </p:cNvSpPr>
          <p:nvPr>
            <p:ph type="title"/>
          </p:nvPr>
        </p:nvSpPr>
        <p:spPr/>
        <p:txBody>
          <a:bodyPr/>
          <a:lstStyle/>
          <a:p>
            <a:r>
              <a:rPr lang="en-IE" dirty="0"/>
              <a:t>Tutorial 2 Primer – Introducing Smart Contracts</a:t>
            </a:r>
          </a:p>
        </p:txBody>
      </p:sp>
      <p:sp>
        <p:nvSpPr>
          <p:cNvPr id="3" name="Content Placeholder 2">
            <a:extLst>
              <a:ext uri="{FF2B5EF4-FFF2-40B4-BE49-F238E27FC236}">
                <a16:creationId xmlns:a16="http://schemas.microsoft.com/office/drawing/2014/main" id="{F2324CCD-7D6C-7343-A10E-9E9DD2CDA729}"/>
              </a:ext>
            </a:extLst>
          </p:cNvPr>
          <p:cNvSpPr>
            <a:spLocks noGrp="1"/>
          </p:cNvSpPr>
          <p:nvPr>
            <p:ph idx="1"/>
          </p:nvPr>
        </p:nvSpPr>
        <p:spPr/>
        <p:txBody>
          <a:bodyPr/>
          <a:lstStyle/>
          <a:p>
            <a:r>
              <a:rPr lang="en-US" b="1" dirty="0"/>
              <a:t>Solidity:</a:t>
            </a:r>
            <a:r>
              <a:rPr lang="en-US" dirty="0"/>
              <a:t> The language used to write smart contracts</a:t>
            </a:r>
          </a:p>
          <a:p>
            <a:r>
              <a:rPr lang="en-US" b="1" dirty="0"/>
              <a:t>Remix</a:t>
            </a:r>
            <a:r>
              <a:rPr lang="en-US" dirty="0"/>
              <a:t>: An online compiler and deployment tool for smart contracts</a:t>
            </a:r>
          </a:p>
          <a:p>
            <a:r>
              <a:rPr lang="en-US" b="1" dirty="0" err="1"/>
              <a:t>Sepolia</a:t>
            </a:r>
            <a:r>
              <a:rPr lang="en-US" b="1" dirty="0"/>
              <a:t>: </a:t>
            </a:r>
            <a:r>
              <a:rPr lang="en-US" dirty="0"/>
              <a:t>A blockchain environment to deploy our smart contract to</a:t>
            </a:r>
          </a:p>
          <a:p>
            <a:r>
              <a:rPr lang="en-US" b="1" dirty="0"/>
              <a:t>Web3.js:  </a:t>
            </a:r>
            <a:r>
              <a:rPr lang="en-US" dirty="0"/>
              <a:t>A client library to interact with a deployed smart contract </a:t>
            </a:r>
          </a:p>
          <a:p>
            <a:endParaRPr lang="en-IE" dirty="0"/>
          </a:p>
        </p:txBody>
      </p:sp>
      <p:sp>
        <p:nvSpPr>
          <p:cNvPr id="4" name="Date Placeholder 3">
            <a:extLst>
              <a:ext uri="{FF2B5EF4-FFF2-40B4-BE49-F238E27FC236}">
                <a16:creationId xmlns:a16="http://schemas.microsoft.com/office/drawing/2014/main" id="{CFC31E99-5F86-C025-59C4-54C8EE42C9EE}"/>
              </a:ext>
            </a:extLst>
          </p:cNvPr>
          <p:cNvSpPr>
            <a:spLocks noGrp="1"/>
          </p:cNvSpPr>
          <p:nvPr>
            <p:ph type="dt" sz="half" idx="10"/>
          </p:nvPr>
        </p:nvSpPr>
        <p:spPr/>
        <p:txBody>
          <a:bodyPr/>
          <a:lstStyle/>
          <a:p>
            <a:r>
              <a:rPr lang="en-IE" dirty="0"/>
              <a:t>06.11.19</a:t>
            </a:r>
            <a:endParaRPr lang="en-US" dirty="0"/>
          </a:p>
        </p:txBody>
      </p:sp>
      <p:sp>
        <p:nvSpPr>
          <p:cNvPr id="5" name="TextBox 4">
            <a:extLst>
              <a:ext uri="{FF2B5EF4-FFF2-40B4-BE49-F238E27FC236}">
                <a16:creationId xmlns:a16="http://schemas.microsoft.com/office/drawing/2014/main" id="{E95EE0C3-A74A-6B52-4967-5D46CBD1BD49}"/>
              </a:ext>
            </a:extLst>
          </p:cNvPr>
          <p:cNvSpPr txBox="1"/>
          <p:nvPr/>
        </p:nvSpPr>
        <p:spPr>
          <a:xfrm>
            <a:off x="7017137" y="1408221"/>
            <a:ext cx="4743764" cy="4401205"/>
          </a:xfrm>
          <a:prstGeom prst="rect">
            <a:avLst/>
          </a:prstGeom>
          <a:solidFill>
            <a:schemeClr val="tx1"/>
          </a:solidFill>
        </p:spPr>
        <p:txBody>
          <a:bodyPr wrap="square" rtlCol="0">
            <a:spAutoFit/>
          </a:bodyPr>
          <a:lstStyle/>
          <a:p>
            <a:r>
              <a:rPr lang="en-IE" sz="1400" b="0" dirty="0">
                <a:solidFill>
                  <a:srgbClr val="C586C0"/>
                </a:solidFill>
                <a:effectLst/>
                <a:latin typeface="Courier New" panose="02070309020205020404" pitchFamily="49" charset="0"/>
                <a:cs typeface="Courier New" panose="02070309020205020404" pitchFamily="49" charset="0"/>
              </a:rPr>
              <a:t>pragma</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solidity</a:t>
            </a:r>
            <a:r>
              <a:rPr lang="en-IE" sz="1400" b="0" dirty="0">
                <a:solidFill>
                  <a:srgbClr val="CCCCCC"/>
                </a:solidFill>
                <a:effectLst/>
                <a:latin typeface="Courier New" panose="02070309020205020404" pitchFamily="49" charset="0"/>
                <a:cs typeface="Courier New" panose="02070309020205020404" pitchFamily="49" charset="0"/>
              </a:rPr>
              <a:t> ^0.8.0;</a:t>
            </a:r>
          </a:p>
          <a:p>
            <a:br>
              <a:rPr lang="en-IE" sz="1400" b="0" dirty="0">
                <a:solidFill>
                  <a:srgbClr val="CCCCCC"/>
                </a:solidFill>
                <a:effectLst/>
                <a:latin typeface="Courier New" panose="02070309020205020404" pitchFamily="49" charset="0"/>
                <a:cs typeface="Courier New" panose="02070309020205020404" pitchFamily="49" charset="0"/>
              </a:rPr>
            </a:br>
            <a:r>
              <a:rPr lang="en-IE" sz="1400" b="0" dirty="0">
                <a:solidFill>
                  <a:srgbClr val="569CD6"/>
                </a:solidFill>
                <a:effectLst/>
                <a:latin typeface="Courier New" panose="02070309020205020404" pitchFamily="49" charset="0"/>
                <a:cs typeface="Courier New" panose="02070309020205020404" pitchFamily="49" charset="0"/>
              </a:rPr>
              <a:t>contract</a:t>
            </a:r>
            <a:r>
              <a:rPr lang="en-IE" sz="1400" b="0" dirty="0">
                <a:solidFill>
                  <a:srgbClr val="4EC9B0"/>
                </a:solidFill>
                <a:effectLst/>
                <a:latin typeface="Courier New" panose="02070309020205020404" pitchFamily="49" charset="0"/>
                <a:cs typeface="Courier New" panose="02070309020205020404" pitchFamily="49" charset="0"/>
              </a:rPr>
              <a:t> Counter</a:t>
            </a:r>
            <a:r>
              <a:rPr lang="en-IE" sz="1400" b="0" dirty="0">
                <a:solidFill>
                  <a:srgbClr val="CCCCCC"/>
                </a:solidFill>
                <a:effectLst/>
                <a:latin typeface="Courier New" panose="02070309020205020404" pitchFamily="49" charset="0"/>
                <a:cs typeface="Courier New" panose="02070309020205020404" pitchFamily="49" charset="0"/>
              </a:rPr>
              <a:t> {</a:t>
            </a:r>
          </a:p>
          <a:p>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4EC9B0"/>
                </a:solidFill>
                <a:effectLst/>
                <a:latin typeface="Courier New" panose="02070309020205020404" pitchFamily="49" charset="0"/>
                <a:cs typeface="Courier New" panose="02070309020205020404" pitchFamily="49" charset="0"/>
              </a:rPr>
              <a:t>string</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public</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err="1">
                <a:solidFill>
                  <a:srgbClr val="CCCCCC"/>
                </a:solidFill>
                <a:effectLst/>
                <a:latin typeface="Courier New" panose="02070309020205020404" pitchFamily="49" charset="0"/>
                <a:cs typeface="Courier New" panose="02070309020205020404" pitchFamily="49" charset="0"/>
              </a:rPr>
              <a:t>contractName</a:t>
            </a:r>
            <a:r>
              <a:rPr lang="en-IE" sz="1400" b="0" dirty="0">
                <a:solidFill>
                  <a:srgbClr val="CCCCCC"/>
                </a:solidFill>
                <a:effectLst/>
                <a:latin typeface="Courier New" panose="02070309020205020404" pitchFamily="49" charset="0"/>
                <a:cs typeface="Courier New" panose="02070309020205020404" pitchFamily="49" charset="0"/>
              </a:rPr>
              <a:t>;</a:t>
            </a:r>
          </a:p>
          <a:p>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err="1">
                <a:solidFill>
                  <a:srgbClr val="4EC9B0"/>
                </a:solidFill>
                <a:effectLst/>
                <a:latin typeface="Courier New" panose="02070309020205020404" pitchFamily="49" charset="0"/>
                <a:cs typeface="Courier New" panose="02070309020205020404" pitchFamily="49" charset="0"/>
              </a:rPr>
              <a:t>uint</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public</a:t>
            </a:r>
            <a:r>
              <a:rPr lang="en-IE" sz="1400" b="0" dirty="0">
                <a:solidFill>
                  <a:srgbClr val="CCCCCC"/>
                </a:solidFill>
                <a:effectLst/>
                <a:latin typeface="Courier New" panose="02070309020205020404" pitchFamily="49" charset="0"/>
                <a:cs typeface="Courier New" panose="02070309020205020404" pitchFamily="49" charset="0"/>
              </a:rPr>
              <a:t> counter;</a:t>
            </a:r>
          </a:p>
          <a:p>
            <a:br>
              <a:rPr lang="en-IE" sz="1400" b="0" dirty="0">
                <a:solidFill>
                  <a:srgbClr val="CCCCCC"/>
                </a:solidFill>
                <a:effectLst/>
                <a:latin typeface="Courier New" panose="02070309020205020404" pitchFamily="49" charset="0"/>
                <a:cs typeface="Courier New" panose="02070309020205020404" pitchFamily="49" charset="0"/>
              </a:rPr>
            </a:b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constructor</a:t>
            </a:r>
            <a:r>
              <a:rPr lang="en-IE" sz="1400" b="0" dirty="0">
                <a:solidFill>
                  <a:srgbClr val="CCCCCC"/>
                </a:solidFill>
                <a:effectLst/>
                <a:latin typeface="Courier New" panose="02070309020205020404" pitchFamily="49" charset="0"/>
                <a:cs typeface="Courier New" panose="02070309020205020404" pitchFamily="49" charset="0"/>
              </a:rPr>
              <a:t>(</a:t>
            </a:r>
            <a:r>
              <a:rPr lang="en-IE" sz="1400" b="0" dirty="0">
                <a:solidFill>
                  <a:srgbClr val="4EC9B0"/>
                </a:solidFill>
                <a:effectLst/>
                <a:latin typeface="Courier New" panose="02070309020205020404" pitchFamily="49" charset="0"/>
                <a:cs typeface="Courier New" panose="02070309020205020404" pitchFamily="49" charset="0"/>
              </a:rPr>
              <a:t>string</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memory</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9CDCFE"/>
                </a:solidFill>
                <a:effectLst/>
                <a:latin typeface="Courier New" panose="02070309020205020404" pitchFamily="49" charset="0"/>
                <a:cs typeface="Courier New" panose="02070309020205020404" pitchFamily="49" charset="0"/>
              </a:rPr>
              <a:t>name</a:t>
            </a:r>
            <a:r>
              <a:rPr lang="en-IE" sz="1400" b="0" dirty="0">
                <a:solidFill>
                  <a:srgbClr val="CCCCCC"/>
                </a:solidFill>
                <a:effectLst/>
                <a:latin typeface="Courier New" panose="02070309020205020404" pitchFamily="49" charset="0"/>
                <a:cs typeface="Courier New" panose="02070309020205020404" pitchFamily="49" charset="0"/>
              </a:rPr>
              <a:t>) {</a:t>
            </a:r>
          </a:p>
          <a:p>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err="1">
                <a:solidFill>
                  <a:srgbClr val="CCCCCC"/>
                </a:solidFill>
                <a:effectLst/>
                <a:latin typeface="Courier New" panose="02070309020205020404" pitchFamily="49" charset="0"/>
                <a:cs typeface="Courier New" panose="02070309020205020404" pitchFamily="49" charset="0"/>
              </a:rPr>
              <a:t>contractName</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D4D4D4"/>
                </a:solidFill>
                <a:effectLst/>
                <a:latin typeface="Courier New" panose="02070309020205020404" pitchFamily="49" charset="0"/>
                <a:cs typeface="Courier New" panose="02070309020205020404" pitchFamily="49" charset="0"/>
              </a:rPr>
              <a:t>=</a:t>
            </a:r>
            <a:r>
              <a:rPr lang="en-IE" sz="1400" b="0" dirty="0">
                <a:solidFill>
                  <a:srgbClr val="CCCCCC"/>
                </a:solidFill>
                <a:effectLst/>
                <a:latin typeface="Courier New" panose="02070309020205020404" pitchFamily="49" charset="0"/>
                <a:cs typeface="Courier New" panose="02070309020205020404" pitchFamily="49" charset="0"/>
              </a:rPr>
              <a:t> name;</a:t>
            </a:r>
          </a:p>
          <a:p>
            <a:r>
              <a:rPr lang="en-IE" sz="1400" b="0" dirty="0">
                <a:solidFill>
                  <a:srgbClr val="CCCCCC"/>
                </a:solidFill>
                <a:effectLst/>
                <a:latin typeface="Courier New" panose="02070309020205020404" pitchFamily="49" charset="0"/>
                <a:cs typeface="Courier New" panose="02070309020205020404" pitchFamily="49" charset="0"/>
              </a:rPr>
              <a:t>        counter </a:t>
            </a:r>
            <a:r>
              <a:rPr lang="en-IE" sz="1400" b="0" dirty="0">
                <a:solidFill>
                  <a:srgbClr val="D4D4D4"/>
                </a:solidFill>
                <a:effectLst/>
                <a:latin typeface="Courier New" panose="02070309020205020404" pitchFamily="49" charset="0"/>
                <a:cs typeface="Courier New" panose="02070309020205020404" pitchFamily="49" charset="0"/>
              </a:rPr>
              <a:t>=</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B5CEA8"/>
                </a:solidFill>
                <a:effectLst/>
                <a:latin typeface="Courier New" panose="02070309020205020404" pitchFamily="49" charset="0"/>
                <a:cs typeface="Courier New" panose="02070309020205020404" pitchFamily="49" charset="0"/>
              </a:rPr>
              <a:t>0</a:t>
            </a:r>
            <a:r>
              <a:rPr lang="en-IE" sz="1400" b="0" dirty="0">
                <a:solidFill>
                  <a:srgbClr val="CCCCCC"/>
                </a:solidFill>
                <a:effectLst/>
                <a:latin typeface="Courier New" panose="02070309020205020404" pitchFamily="49" charset="0"/>
                <a:cs typeface="Courier New" panose="02070309020205020404" pitchFamily="49" charset="0"/>
              </a:rPr>
              <a:t>;</a:t>
            </a:r>
          </a:p>
          <a:p>
            <a:r>
              <a:rPr lang="en-IE" sz="1400" b="0" dirty="0">
                <a:solidFill>
                  <a:srgbClr val="CCCCCC"/>
                </a:solidFill>
                <a:effectLst/>
                <a:latin typeface="Courier New" panose="02070309020205020404" pitchFamily="49" charset="0"/>
                <a:cs typeface="Courier New" panose="02070309020205020404" pitchFamily="49" charset="0"/>
              </a:rPr>
              <a:t>    }</a:t>
            </a:r>
          </a:p>
          <a:p>
            <a:br>
              <a:rPr lang="en-IE" sz="1400" b="0" dirty="0">
                <a:solidFill>
                  <a:srgbClr val="CCCCCC"/>
                </a:solidFill>
                <a:effectLst/>
                <a:latin typeface="Courier New" panose="02070309020205020404" pitchFamily="49" charset="0"/>
                <a:cs typeface="Courier New" panose="02070309020205020404" pitchFamily="49" charset="0"/>
              </a:rPr>
            </a:b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function</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err="1">
                <a:solidFill>
                  <a:srgbClr val="DCDCAA"/>
                </a:solidFill>
                <a:effectLst/>
                <a:latin typeface="Courier New" panose="02070309020205020404" pitchFamily="49" charset="0"/>
                <a:cs typeface="Courier New" panose="02070309020205020404" pitchFamily="49" charset="0"/>
              </a:rPr>
              <a:t>incrementCounter</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public</a:t>
            </a:r>
            <a:r>
              <a:rPr lang="en-IE" sz="1400" b="0" dirty="0">
                <a:solidFill>
                  <a:srgbClr val="CCCCCC"/>
                </a:solidFill>
                <a:effectLst/>
                <a:latin typeface="Courier New" panose="02070309020205020404" pitchFamily="49" charset="0"/>
                <a:cs typeface="Courier New" panose="02070309020205020404" pitchFamily="49" charset="0"/>
              </a:rPr>
              <a:t> {</a:t>
            </a:r>
          </a:p>
          <a:p>
            <a:r>
              <a:rPr lang="en-IE" sz="1400" b="0" dirty="0">
                <a:solidFill>
                  <a:srgbClr val="CCCCCC"/>
                </a:solidFill>
                <a:effectLst/>
                <a:latin typeface="Courier New" panose="02070309020205020404" pitchFamily="49" charset="0"/>
                <a:cs typeface="Courier New" panose="02070309020205020404" pitchFamily="49" charset="0"/>
              </a:rPr>
              <a:t>        counter</a:t>
            </a:r>
            <a:r>
              <a:rPr lang="en-IE" sz="1400" b="0" dirty="0">
                <a:solidFill>
                  <a:srgbClr val="D4D4D4"/>
                </a:solidFill>
                <a:effectLst/>
                <a:latin typeface="Courier New" panose="02070309020205020404" pitchFamily="49" charset="0"/>
                <a:cs typeface="Courier New" panose="02070309020205020404" pitchFamily="49" charset="0"/>
              </a:rPr>
              <a:t>++</a:t>
            </a:r>
            <a:r>
              <a:rPr lang="en-IE" sz="1400" b="0" dirty="0">
                <a:solidFill>
                  <a:srgbClr val="CCCCCC"/>
                </a:solidFill>
                <a:effectLst/>
                <a:latin typeface="Courier New" panose="02070309020205020404" pitchFamily="49" charset="0"/>
                <a:cs typeface="Courier New" panose="02070309020205020404" pitchFamily="49" charset="0"/>
              </a:rPr>
              <a:t>;</a:t>
            </a:r>
          </a:p>
          <a:p>
            <a:r>
              <a:rPr lang="en-IE" sz="1400" b="0" dirty="0">
                <a:solidFill>
                  <a:srgbClr val="CCCCCC"/>
                </a:solidFill>
                <a:effectLst/>
                <a:latin typeface="Courier New" panose="02070309020205020404" pitchFamily="49" charset="0"/>
                <a:cs typeface="Courier New" panose="02070309020205020404" pitchFamily="49" charset="0"/>
              </a:rPr>
              <a:t>    }</a:t>
            </a:r>
          </a:p>
          <a:p>
            <a:br>
              <a:rPr lang="en-IE" sz="1400" b="0" dirty="0">
                <a:solidFill>
                  <a:srgbClr val="CCCCCC"/>
                </a:solidFill>
                <a:effectLst/>
                <a:latin typeface="Courier New" panose="02070309020205020404" pitchFamily="49" charset="0"/>
                <a:cs typeface="Courier New" panose="02070309020205020404" pitchFamily="49" charset="0"/>
              </a:rPr>
            </a:b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function</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err="1">
                <a:solidFill>
                  <a:srgbClr val="DCDCAA"/>
                </a:solidFill>
                <a:effectLst/>
                <a:latin typeface="Courier New" panose="02070309020205020404" pitchFamily="49" charset="0"/>
                <a:cs typeface="Courier New" panose="02070309020205020404" pitchFamily="49" charset="0"/>
              </a:rPr>
              <a:t>decrementCounter</a:t>
            </a:r>
            <a:r>
              <a:rPr lang="en-IE" sz="1400" b="0" dirty="0">
                <a:solidFill>
                  <a:srgbClr val="CCCCCC"/>
                </a:solidFill>
                <a:effectLst/>
                <a:latin typeface="Courier New" panose="02070309020205020404" pitchFamily="49" charset="0"/>
                <a:cs typeface="Courier New" panose="02070309020205020404" pitchFamily="49" charset="0"/>
              </a:rPr>
              <a:t>() </a:t>
            </a:r>
            <a:r>
              <a:rPr lang="en-IE" sz="1400" b="0" dirty="0">
                <a:solidFill>
                  <a:srgbClr val="569CD6"/>
                </a:solidFill>
                <a:effectLst/>
                <a:latin typeface="Courier New" panose="02070309020205020404" pitchFamily="49" charset="0"/>
                <a:cs typeface="Courier New" panose="02070309020205020404" pitchFamily="49" charset="0"/>
              </a:rPr>
              <a:t>public</a:t>
            </a:r>
            <a:r>
              <a:rPr lang="en-IE" sz="1400" b="0" dirty="0">
                <a:solidFill>
                  <a:srgbClr val="CCCCCC"/>
                </a:solidFill>
                <a:effectLst/>
                <a:latin typeface="Courier New" panose="02070309020205020404" pitchFamily="49" charset="0"/>
                <a:cs typeface="Courier New" panose="02070309020205020404" pitchFamily="49" charset="0"/>
              </a:rPr>
              <a:t> {</a:t>
            </a:r>
          </a:p>
          <a:p>
            <a:r>
              <a:rPr lang="en-IE" sz="1400" b="0" dirty="0">
                <a:solidFill>
                  <a:srgbClr val="CCCCCC"/>
                </a:solidFill>
                <a:effectLst/>
                <a:latin typeface="Courier New" panose="02070309020205020404" pitchFamily="49" charset="0"/>
                <a:cs typeface="Courier New" panose="02070309020205020404" pitchFamily="49" charset="0"/>
              </a:rPr>
              <a:t>        counter</a:t>
            </a:r>
            <a:r>
              <a:rPr lang="en-IE" sz="1400" b="0" dirty="0">
                <a:solidFill>
                  <a:srgbClr val="D4D4D4"/>
                </a:solidFill>
                <a:effectLst/>
                <a:latin typeface="Courier New" panose="02070309020205020404" pitchFamily="49" charset="0"/>
                <a:cs typeface="Courier New" panose="02070309020205020404" pitchFamily="49" charset="0"/>
              </a:rPr>
              <a:t>--</a:t>
            </a:r>
            <a:r>
              <a:rPr lang="en-IE" sz="1400" b="0" dirty="0">
                <a:solidFill>
                  <a:srgbClr val="CCCCCC"/>
                </a:solidFill>
                <a:effectLst/>
                <a:latin typeface="Courier New" panose="02070309020205020404" pitchFamily="49" charset="0"/>
                <a:cs typeface="Courier New" panose="02070309020205020404" pitchFamily="49" charset="0"/>
              </a:rPr>
              <a:t>;</a:t>
            </a:r>
          </a:p>
          <a:p>
            <a:r>
              <a:rPr lang="en-IE" sz="1400" b="0" dirty="0">
                <a:solidFill>
                  <a:srgbClr val="CCCCCC"/>
                </a:solidFill>
                <a:effectLst/>
                <a:latin typeface="Courier New" panose="02070309020205020404" pitchFamily="49" charset="0"/>
                <a:cs typeface="Courier New" panose="02070309020205020404" pitchFamily="49" charset="0"/>
              </a:rPr>
              <a:t>    }</a:t>
            </a:r>
          </a:p>
          <a:p>
            <a:r>
              <a:rPr lang="en-IE" sz="1400" b="0" dirty="0">
                <a:solidFill>
                  <a:srgbClr val="CCCCCC"/>
                </a:solidFill>
                <a:effectLst/>
                <a:latin typeface="Courier New" panose="02070309020205020404" pitchFamily="49" charset="0"/>
                <a:cs typeface="Courier New" panose="02070309020205020404" pitchFamily="49" charset="0"/>
              </a:rPr>
              <a:t>}</a:t>
            </a:r>
          </a:p>
          <a:p>
            <a:endParaRPr lang="en-IE" sz="1400" dirty="0">
              <a:latin typeface="Courier New" panose="02070309020205020404" pitchFamily="49" charset="0"/>
              <a:cs typeface="Courier New" panose="02070309020205020404" pitchFamily="49" charset="0"/>
            </a:endParaRPr>
          </a:p>
        </p:txBody>
      </p:sp>
      <p:pic>
        <p:nvPicPr>
          <p:cNvPr id="7" name="Graphic 6" descr="Blockchain outline">
            <a:extLst>
              <a:ext uri="{FF2B5EF4-FFF2-40B4-BE49-F238E27FC236}">
                <a16:creationId xmlns:a16="http://schemas.microsoft.com/office/drawing/2014/main" id="{2531AD53-CA1E-B338-5170-AA962EFFFD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0464" y="3646234"/>
            <a:ext cx="1249090" cy="1249090"/>
          </a:xfrm>
          <a:prstGeom prst="rect">
            <a:avLst/>
          </a:prstGeom>
        </p:spPr>
      </p:pic>
      <p:sp>
        <p:nvSpPr>
          <p:cNvPr id="8" name="TextBox 7">
            <a:extLst>
              <a:ext uri="{FF2B5EF4-FFF2-40B4-BE49-F238E27FC236}">
                <a16:creationId xmlns:a16="http://schemas.microsoft.com/office/drawing/2014/main" id="{DFB06679-1C8D-4294-1E9F-362B35EEB441}"/>
              </a:ext>
            </a:extLst>
          </p:cNvPr>
          <p:cNvSpPr txBox="1"/>
          <p:nvPr/>
        </p:nvSpPr>
        <p:spPr>
          <a:xfrm>
            <a:off x="4209198" y="4789167"/>
            <a:ext cx="1300356" cy="369332"/>
          </a:xfrm>
          <a:prstGeom prst="rect">
            <a:avLst/>
          </a:prstGeom>
          <a:noFill/>
        </p:spPr>
        <p:txBody>
          <a:bodyPr wrap="none" rtlCol="0">
            <a:spAutoFit/>
          </a:bodyPr>
          <a:lstStyle/>
          <a:p>
            <a:r>
              <a:rPr lang="en-IE" dirty="0"/>
              <a:t>Blockchain</a:t>
            </a:r>
          </a:p>
        </p:txBody>
      </p:sp>
      <p:pic>
        <p:nvPicPr>
          <p:cNvPr id="10" name="Graphic 9" descr="Web design outline">
            <a:extLst>
              <a:ext uri="{FF2B5EF4-FFF2-40B4-BE49-F238E27FC236}">
                <a16:creationId xmlns:a16="http://schemas.microsoft.com/office/drawing/2014/main" id="{FB2E6ECE-CA18-4502-82AF-3A5A2E9C81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137" y="3813579"/>
            <a:ext cx="914400" cy="914400"/>
          </a:xfrm>
          <a:prstGeom prst="rect">
            <a:avLst/>
          </a:prstGeom>
        </p:spPr>
      </p:pic>
      <p:sp>
        <p:nvSpPr>
          <p:cNvPr id="11" name="TextBox 10">
            <a:extLst>
              <a:ext uri="{FF2B5EF4-FFF2-40B4-BE49-F238E27FC236}">
                <a16:creationId xmlns:a16="http://schemas.microsoft.com/office/drawing/2014/main" id="{B41AA63C-7347-61BF-93D9-7DD0F255ABCE}"/>
              </a:ext>
            </a:extLst>
          </p:cNvPr>
          <p:cNvSpPr txBox="1"/>
          <p:nvPr/>
        </p:nvSpPr>
        <p:spPr>
          <a:xfrm>
            <a:off x="912159" y="4604501"/>
            <a:ext cx="1377300" cy="646331"/>
          </a:xfrm>
          <a:prstGeom prst="rect">
            <a:avLst/>
          </a:prstGeom>
          <a:noFill/>
        </p:spPr>
        <p:txBody>
          <a:bodyPr wrap="none" rtlCol="0">
            <a:spAutoFit/>
          </a:bodyPr>
          <a:lstStyle/>
          <a:p>
            <a:r>
              <a:rPr lang="en-IE" dirty="0"/>
              <a:t>Client Page</a:t>
            </a:r>
          </a:p>
          <a:p>
            <a:r>
              <a:rPr lang="en-IE" dirty="0"/>
              <a:t>Web3.js</a:t>
            </a:r>
          </a:p>
        </p:txBody>
      </p:sp>
      <p:cxnSp>
        <p:nvCxnSpPr>
          <p:cNvPr id="13" name="Straight Arrow Connector 12">
            <a:extLst>
              <a:ext uri="{FF2B5EF4-FFF2-40B4-BE49-F238E27FC236}">
                <a16:creationId xmlns:a16="http://schemas.microsoft.com/office/drawing/2014/main" id="{77FE4130-1123-795D-8C8C-1A27DEF4C355}"/>
              </a:ext>
            </a:extLst>
          </p:cNvPr>
          <p:cNvCxnSpPr>
            <a:cxnSpLocks/>
            <a:stCxn id="10" idx="3"/>
          </p:cNvCxnSpPr>
          <p:nvPr/>
        </p:nvCxnSpPr>
        <p:spPr>
          <a:xfrm>
            <a:off x="2019537" y="4270779"/>
            <a:ext cx="2486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10F3F5-3660-D65E-30AA-CC9E028026A7}"/>
              </a:ext>
            </a:extLst>
          </p:cNvPr>
          <p:cNvSpPr txBox="1"/>
          <p:nvPr/>
        </p:nvSpPr>
        <p:spPr>
          <a:xfrm>
            <a:off x="2212515" y="3945382"/>
            <a:ext cx="2172390" cy="369332"/>
          </a:xfrm>
          <a:prstGeom prst="rect">
            <a:avLst/>
          </a:prstGeom>
          <a:noFill/>
        </p:spPr>
        <p:txBody>
          <a:bodyPr wrap="none" rtlCol="0">
            <a:spAutoFit/>
          </a:bodyPr>
          <a:lstStyle/>
          <a:p>
            <a:r>
              <a:rPr lang="en-IE" dirty="0" err="1"/>
              <a:t>incrementCounter</a:t>
            </a:r>
            <a:r>
              <a:rPr lang="en-IE" dirty="0"/>
              <a:t>()</a:t>
            </a:r>
          </a:p>
        </p:txBody>
      </p:sp>
      <p:cxnSp>
        <p:nvCxnSpPr>
          <p:cNvPr id="15" name="Straight Arrow Connector 14">
            <a:extLst>
              <a:ext uri="{FF2B5EF4-FFF2-40B4-BE49-F238E27FC236}">
                <a16:creationId xmlns:a16="http://schemas.microsoft.com/office/drawing/2014/main" id="{9C313D3A-ECD8-B440-7278-688AB164FE1B}"/>
              </a:ext>
            </a:extLst>
          </p:cNvPr>
          <p:cNvCxnSpPr>
            <a:cxnSpLocks/>
          </p:cNvCxnSpPr>
          <p:nvPr/>
        </p:nvCxnSpPr>
        <p:spPr>
          <a:xfrm>
            <a:off x="1954701" y="4579792"/>
            <a:ext cx="23697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0D9CDA9-8D4D-2950-D9A2-4D935B440781}"/>
              </a:ext>
            </a:extLst>
          </p:cNvPr>
          <p:cNvSpPr txBox="1"/>
          <p:nvPr/>
        </p:nvSpPr>
        <p:spPr>
          <a:xfrm>
            <a:off x="2147679" y="4254395"/>
            <a:ext cx="954107" cy="369332"/>
          </a:xfrm>
          <a:prstGeom prst="rect">
            <a:avLst/>
          </a:prstGeom>
          <a:noFill/>
        </p:spPr>
        <p:txBody>
          <a:bodyPr wrap="none" rtlCol="0">
            <a:spAutoFit/>
          </a:bodyPr>
          <a:lstStyle/>
          <a:p>
            <a:r>
              <a:rPr lang="en-IE" dirty="0"/>
              <a:t>counter</a:t>
            </a:r>
          </a:p>
        </p:txBody>
      </p:sp>
      <p:pic>
        <p:nvPicPr>
          <p:cNvPr id="20" name="Graphic 19" descr="Beaker with solid fill">
            <a:extLst>
              <a:ext uri="{FF2B5EF4-FFF2-40B4-BE49-F238E27FC236}">
                <a16:creationId xmlns:a16="http://schemas.microsoft.com/office/drawing/2014/main" id="{5D56A430-120D-C750-AC2A-299BE22F86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15523" y="5474899"/>
            <a:ext cx="914400" cy="914400"/>
          </a:xfrm>
          <a:prstGeom prst="rect">
            <a:avLst/>
          </a:prstGeom>
        </p:spPr>
      </p:pic>
      <p:sp>
        <p:nvSpPr>
          <p:cNvPr id="21" name="TextBox 20">
            <a:extLst>
              <a:ext uri="{FF2B5EF4-FFF2-40B4-BE49-F238E27FC236}">
                <a16:creationId xmlns:a16="http://schemas.microsoft.com/office/drawing/2014/main" id="{E3D17154-28E1-EB83-AED8-2368C46C2C04}"/>
              </a:ext>
            </a:extLst>
          </p:cNvPr>
          <p:cNvSpPr txBox="1"/>
          <p:nvPr/>
        </p:nvSpPr>
        <p:spPr>
          <a:xfrm>
            <a:off x="1954701" y="6360116"/>
            <a:ext cx="838691" cy="369332"/>
          </a:xfrm>
          <a:prstGeom prst="rect">
            <a:avLst/>
          </a:prstGeom>
          <a:noFill/>
        </p:spPr>
        <p:txBody>
          <a:bodyPr wrap="none" rtlCol="0">
            <a:spAutoFit/>
          </a:bodyPr>
          <a:lstStyle/>
          <a:p>
            <a:r>
              <a:rPr lang="en-IE" dirty="0"/>
              <a:t>Remix</a:t>
            </a:r>
          </a:p>
        </p:txBody>
      </p:sp>
      <p:cxnSp>
        <p:nvCxnSpPr>
          <p:cNvPr id="22" name="Straight Arrow Connector 21">
            <a:extLst>
              <a:ext uri="{FF2B5EF4-FFF2-40B4-BE49-F238E27FC236}">
                <a16:creationId xmlns:a16="http://schemas.microsoft.com/office/drawing/2014/main" id="{47CFDA75-1502-A560-CD6A-81EB6AB7DFE6}"/>
              </a:ext>
            </a:extLst>
          </p:cNvPr>
          <p:cNvCxnSpPr>
            <a:cxnSpLocks/>
          </p:cNvCxnSpPr>
          <p:nvPr/>
        </p:nvCxnSpPr>
        <p:spPr>
          <a:xfrm flipV="1">
            <a:off x="2677969" y="5158499"/>
            <a:ext cx="2025381" cy="947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87EDE50-1CE5-26BF-C655-A20A4B99D5B9}"/>
              </a:ext>
            </a:extLst>
          </p:cNvPr>
          <p:cNvSpPr txBox="1"/>
          <p:nvPr/>
        </p:nvSpPr>
        <p:spPr>
          <a:xfrm>
            <a:off x="3542854" y="5548532"/>
            <a:ext cx="1326004" cy="369332"/>
          </a:xfrm>
          <a:prstGeom prst="rect">
            <a:avLst/>
          </a:prstGeom>
          <a:noFill/>
        </p:spPr>
        <p:txBody>
          <a:bodyPr wrap="none" rtlCol="0">
            <a:spAutoFit/>
          </a:bodyPr>
          <a:lstStyle/>
          <a:p>
            <a:r>
              <a:rPr lang="en-IE" dirty="0"/>
              <a:t>constructor</a:t>
            </a:r>
          </a:p>
        </p:txBody>
      </p:sp>
    </p:spTree>
    <p:extLst>
      <p:ext uri="{BB962C8B-B14F-4D97-AF65-F5344CB8AC3E}">
        <p14:creationId xmlns:p14="http://schemas.microsoft.com/office/powerpoint/2010/main" val="93134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BE7E-0C56-AE2B-5C27-DF5A71E77E26}"/>
              </a:ext>
            </a:extLst>
          </p:cNvPr>
          <p:cNvSpPr>
            <a:spLocks noGrp="1"/>
          </p:cNvSpPr>
          <p:nvPr>
            <p:ph type="title"/>
          </p:nvPr>
        </p:nvSpPr>
        <p:spPr>
          <a:xfrm>
            <a:off x="2231915" y="2286338"/>
            <a:ext cx="7728169" cy="704101"/>
          </a:xfrm>
        </p:spPr>
        <p:txBody>
          <a:bodyPr/>
          <a:lstStyle/>
          <a:p>
            <a:r>
              <a:rPr lang="en-IE" dirty="0"/>
              <a:t>Tutorial 2 – Thursday 2-4pm</a:t>
            </a:r>
          </a:p>
        </p:txBody>
      </p:sp>
      <p:sp>
        <p:nvSpPr>
          <p:cNvPr id="4" name="Date Placeholder 3">
            <a:extLst>
              <a:ext uri="{FF2B5EF4-FFF2-40B4-BE49-F238E27FC236}">
                <a16:creationId xmlns:a16="http://schemas.microsoft.com/office/drawing/2014/main" id="{C1B69928-02C2-534E-D2C9-8272D583008C}"/>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8971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p:txBody>
          <a:bodyPr/>
          <a:lstStyle/>
          <a:p>
            <a:r>
              <a:rPr lang="en-IE" dirty="0"/>
              <a:t>Lecture and Tutorial 1 Recap</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p:txBody>
          <a:bodyPr/>
          <a:lstStyle/>
          <a:p>
            <a:r>
              <a:rPr lang="en-IE" sz="2800" dirty="0">
                <a:solidFill>
                  <a:schemeClr val="tx1"/>
                </a:solidFill>
              </a:rPr>
              <a:t>You learned:</a:t>
            </a:r>
          </a:p>
          <a:p>
            <a:pPr lvl="1"/>
            <a:r>
              <a:rPr lang="en-IE" sz="2800" dirty="0">
                <a:solidFill>
                  <a:schemeClr val="tx1"/>
                </a:solidFill>
              </a:rPr>
              <a:t>What is blockchain</a:t>
            </a:r>
          </a:p>
          <a:p>
            <a:pPr lvl="1"/>
            <a:r>
              <a:rPr lang="en-IE" sz="2800" dirty="0">
                <a:solidFill>
                  <a:schemeClr val="tx1"/>
                </a:solidFill>
              </a:rPr>
              <a:t>Why would you use it</a:t>
            </a:r>
          </a:p>
          <a:p>
            <a:pPr lvl="1"/>
            <a:r>
              <a:rPr lang="en-IE" sz="2800" dirty="0">
                <a:solidFill>
                  <a:schemeClr val="tx1"/>
                </a:solidFill>
              </a:rPr>
              <a:t>How to create a keystore </a:t>
            </a:r>
          </a:p>
          <a:p>
            <a:pPr lvl="1"/>
            <a:r>
              <a:rPr lang="en-IE" sz="2800" dirty="0">
                <a:solidFill>
                  <a:schemeClr val="tx1"/>
                </a:solidFill>
              </a:rPr>
              <a:t>How to unlock your keystore</a:t>
            </a:r>
          </a:p>
          <a:p>
            <a:pPr lvl="1"/>
            <a:r>
              <a:rPr lang="en-IE" sz="2800" dirty="0">
                <a:solidFill>
                  <a:schemeClr val="tx1"/>
                </a:solidFill>
              </a:rPr>
              <a:t>How to top up your keystore</a:t>
            </a:r>
          </a:p>
          <a:p>
            <a:pPr lvl="1"/>
            <a:r>
              <a:rPr lang="en-IE" sz="2800" dirty="0">
                <a:solidFill>
                  <a:schemeClr val="tx1"/>
                </a:solidFill>
              </a:rPr>
              <a:t>View your first transaction on the blockchain</a:t>
            </a:r>
          </a:p>
          <a:p>
            <a:pPr lvl="1"/>
            <a:endParaRPr lang="en-IE" sz="2800" dirty="0">
              <a:solidFill>
                <a:schemeClr val="tx1"/>
              </a:solidFill>
            </a:endParaRPr>
          </a:p>
        </p:txBody>
      </p:sp>
    </p:spTree>
    <p:extLst>
      <p:ext uri="{BB962C8B-B14F-4D97-AF65-F5344CB8AC3E}">
        <p14:creationId xmlns:p14="http://schemas.microsoft.com/office/powerpoint/2010/main" val="4038072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F47B-2837-E336-9EA5-41C1EA716658}"/>
              </a:ext>
            </a:extLst>
          </p:cNvPr>
          <p:cNvSpPr>
            <a:spLocks noGrp="1"/>
          </p:cNvSpPr>
          <p:nvPr>
            <p:ph type="title"/>
          </p:nvPr>
        </p:nvSpPr>
        <p:spPr/>
        <p:txBody>
          <a:bodyPr/>
          <a:lstStyle/>
          <a:p>
            <a:r>
              <a:rPr lang="en-IE" dirty="0"/>
              <a:t>What Happened in Tutorial 1 Code Samples -  Create a Wallet</a:t>
            </a:r>
          </a:p>
        </p:txBody>
      </p:sp>
      <p:sp>
        <p:nvSpPr>
          <p:cNvPr id="3" name="Content Placeholder 2">
            <a:extLst>
              <a:ext uri="{FF2B5EF4-FFF2-40B4-BE49-F238E27FC236}">
                <a16:creationId xmlns:a16="http://schemas.microsoft.com/office/drawing/2014/main" id="{9A543B19-599F-22F2-1EAA-3DBE527AFF46}"/>
              </a:ext>
            </a:extLst>
          </p:cNvPr>
          <p:cNvSpPr>
            <a:spLocks noGrp="1"/>
          </p:cNvSpPr>
          <p:nvPr>
            <p:ph idx="1"/>
          </p:nvPr>
        </p:nvSpPr>
        <p:spPr>
          <a:xfrm>
            <a:off x="647937" y="1825382"/>
            <a:ext cx="10515600" cy="4570366"/>
          </a:xfrm>
        </p:spPr>
        <p:txBody>
          <a:bodyPr/>
          <a:lstStyle/>
          <a:p>
            <a:r>
              <a:rPr lang="en-US" dirty="0"/>
              <a:t>The </a:t>
            </a:r>
            <a:r>
              <a:rPr lang="en-US" sz="1400" dirty="0">
                <a:latin typeface="Courier New" panose="02070309020205020404" pitchFamily="49" charset="0"/>
                <a:cs typeface="Courier New" panose="02070309020205020404" pitchFamily="49" charset="0"/>
              </a:rPr>
              <a:t>Web3.js </a:t>
            </a:r>
            <a:r>
              <a:rPr lang="en-US" dirty="0"/>
              <a:t>library is used in this HTML file to interact with the Ethereum blockchain. Specifically, it's used to create a new Ethereum wallet and generate a keystore file for it.</a:t>
            </a:r>
          </a:p>
          <a:p>
            <a:r>
              <a:rPr lang="en-US" dirty="0"/>
              <a:t>Here's how it works:</a:t>
            </a:r>
          </a:p>
          <a:p>
            <a:pPr marL="754489" lvl="1" indent="-342900">
              <a:buFont typeface="+mj-lt"/>
              <a:buAutoNum type="arabicPeriod"/>
            </a:pPr>
            <a:r>
              <a:rPr lang="en-US" dirty="0"/>
              <a:t>A new Web3 instance is created with </a:t>
            </a:r>
            <a:r>
              <a:rPr lang="en-US" sz="1400" dirty="0">
                <a:latin typeface="Courier New" panose="02070309020205020404" pitchFamily="49" charset="0"/>
                <a:cs typeface="Courier New" panose="02070309020205020404" pitchFamily="49" charset="0"/>
              </a:rPr>
              <a:t>var web3 = new Web3();</a:t>
            </a:r>
            <a:r>
              <a:rPr lang="en-US" dirty="0"/>
              <a:t>. This instance provides access to the Ethereum-related functionality provided by Web3.js.</a:t>
            </a:r>
          </a:p>
          <a:p>
            <a:pPr marL="754489" lvl="1" indent="-342900">
              <a:buFont typeface="+mj-lt"/>
              <a:buAutoNum type="arabicPeriod"/>
            </a:pPr>
            <a:r>
              <a:rPr lang="en-US" dirty="0"/>
              <a:t>A new Ethereum wallet is created with </a:t>
            </a:r>
            <a:r>
              <a:rPr lang="en-US" sz="1400" dirty="0">
                <a:latin typeface="Courier New" panose="02070309020205020404" pitchFamily="49" charset="0"/>
                <a:cs typeface="Courier New" panose="02070309020205020404" pitchFamily="49" charset="0"/>
              </a:rPr>
              <a:t>var wallet = web3.eth.accounts.create();</a:t>
            </a:r>
            <a:r>
              <a:rPr lang="en-US" dirty="0"/>
              <a:t>. This function generates a new private and public key pair, which is the basis for an Ethereum wallet. The wallet object returned by this function includes the wallet's address and private key.</a:t>
            </a:r>
          </a:p>
          <a:p>
            <a:pPr marL="754489" lvl="1" indent="-342900">
              <a:buFont typeface="+mj-lt"/>
              <a:buAutoNum type="arabicPeriod"/>
            </a:pPr>
            <a:r>
              <a:rPr lang="en-US" dirty="0"/>
              <a:t>The wallet's address and private key are then displayed in the HTML page with </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walletAddress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val</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wallet.address</a:t>
            </a:r>
            <a:r>
              <a:rPr lang="en-US" sz="1200" dirty="0">
                <a:latin typeface="Courier New" panose="02070309020205020404" pitchFamily="49" charset="0"/>
                <a:cs typeface="Courier New" panose="02070309020205020404" pitchFamily="49" charset="0"/>
              </a:rPr>
              <a:t>); and $("#</a:t>
            </a:r>
            <a:r>
              <a:rPr lang="en-US" sz="1200" dirty="0" err="1">
                <a:latin typeface="Courier New" panose="02070309020205020404" pitchFamily="49" charset="0"/>
                <a:cs typeface="Courier New" panose="02070309020205020404" pitchFamily="49" charset="0"/>
              </a:rPr>
              <a:t>privateKey</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val</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wallet.privateKey</a:t>
            </a:r>
            <a:r>
              <a:rPr lang="en-US" sz="1200" dirty="0">
                <a:latin typeface="Courier New" panose="02070309020205020404" pitchFamily="49" charset="0"/>
                <a:cs typeface="Courier New" panose="02070309020205020404" pitchFamily="49" charset="0"/>
              </a:rPr>
              <a:t>);</a:t>
            </a:r>
            <a:r>
              <a:rPr lang="en-US" dirty="0"/>
              <a:t>.</a:t>
            </a:r>
          </a:p>
          <a:p>
            <a:pPr marL="754489" lvl="1" indent="-342900">
              <a:buFont typeface="+mj-lt"/>
              <a:buAutoNum type="arabicPeriod"/>
            </a:pPr>
            <a:r>
              <a:rPr lang="en-US" dirty="0"/>
              <a:t>The private key is encrypted with a user-provided password to create a keystore object. This is done with </a:t>
            </a:r>
            <a:r>
              <a:rPr lang="en-US" sz="1400" dirty="0">
                <a:latin typeface="Courier New" panose="02070309020205020404" pitchFamily="49" charset="0"/>
                <a:cs typeface="Courier New" panose="02070309020205020404" pitchFamily="49" charset="0"/>
              </a:rPr>
              <a:t>var keystore = web3.eth.accounts.encrypt(</a:t>
            </a:r>
            <a:r>
              <a:rPr lang="en-US" sz="1400" dirty="0" err="1">
                <a:latin typeface="Courier New" panose="02070309020205020404" pitchFamily="49" charset="0"/>
                <a:cs typeface="Courier New" panose="02070309020205020404" pitchFamily="49" charset="0"/>
              </a:rPr>
              <a:t>wallet.privateKey</a:t>
            </a:r>
            <a:r>
              <a:rPr lang="en-US" sz="1400" dirty="0">
                <a:latin typeface="Courier New" panose="02070309020205020404" pitchFamily="49" charset="0"/>
                <a:cs typeface="Courier New" panose="02070309020205020404" pitchFamily="49" charset="0"/>
              </a:rPr>
              <a:t>, password);</a:t>
            </a:r>
            <a:r>
              <a:rPr lang="en-US" dirty="0"/>
              <a:t>. The keystore object is a JSON object that includes the encrypted private key and other information needed to decrypt it. This keystore object can be stored and used to access the wallet in the future.</a:t>
            </a:r>
          </a:p>
          <a:p>
            <a:pPr marL="754489" lvl="1" indent="-342900">
              <a:buFont typeface="+mj-lt"/>
              <a:buAutoNum type="arabicPeriod"/>
            </a:pPr>
            <a:r>
              <a:rPr lang="en-US" dirty="0"/>
              <a:t>The keystore object is then converted to a JSON string with </a:t>
            </a:r>
            <a:r>
              <a:rPr lang="en-US" sz="1400" dirty="0" err="1">
                <a:latin typeface="Courier New" panose="02070309020205020404" pitchFamily="49" charset="0"/>
                <a:cs typeface="Courier New" panose="02070309020205020404" pitchFamily="49" charset="0"/>
              </a:rPr>
              <a:t>JSON.stringify</a:t>
            </a:r>
            <a:r>
              <a:rPr lang="en-US" sz="1400" dirty="0">
                <a:latin typeface="Courier New" panose="02070309020205020404" pitchFamily="49" charset="0"/>
                <a:cs typeface="Courier New" panose="02070309020205020404" pitchFamily="49" charset="0"/>
              </a:rPr>
              <a:t>(keystore) </a:t>
            </a:r>
            <a:r>
              <a:rPr lang="en-US" dirty="0"/>
              <a:t>and displayed in the HTML page.</a:t>
            </a:r>
          </a:p>
          <a:p>
            <a:r>
              <a:rPr lang="en-US" dirty="0"/>
              <a:t>This code provides a simple way to create a new Ethereum wallet and generate a keystore file for it using </a:t>
            </a:r>
            <a:r>
              <a:rPr lang="en-US" dirty="0">
                <a:latin typeface="Courier New" panose="02070309020205020404" pitchFamily="49" charset="0"/>
                <a:cs typeface="Courier New" panose="02070309020205020404" pitchFamily="49" charset="0"/>
              </a:rPr>
              <a:t>Web3.js</a:t>
            </a:r>
            <a:r>
              <a:rPr lang="en-US" dirty="0"/>
              <a:t>. The user can then download this keystore file and use it to access their wallet in the future.</a:t>
            </a:r>
            <a:endParaRPr lang="en-IE" dirty="0"/>
          </a:p>
        </p:txBody>
      </p:sp>
      <p:sp>
        <p:nvSpPr>
          <p:cNvPr id="4" name="Date Placeholder 3">
            <a:extLst>
              <a:ext uri="{FF2B5EF4-FFF2-40B4-BE49-F238E27FC236}">
                <a16:creationId xmlns:a16="http://schemas.microsoft.com/office/drawing/2014/main" id="{9F2039BA-BCE3-BF6B-2DBA-72531138716C}"/>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03536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A0AA-3B89-2622-5ED7-F167627F3A56}"/>
              </a:ext>
            </a:extLst>
          </p:cNvPr>
          <p:cNvSpPr>
            <a:spLocks noGrp="1"/>
          </p:cNvSpPr>
          <p:nvPr>
            <p:ph type="title"/>
          </p:nvPr>
        </p:nvSpPr>
        <p:spPr/>
        <p:txBody>
          <a:bodyPr/>
          <a:lstStyle/>
          <a:p>
            <a:r>
              <a:rPr lang="en-IE" dirty="0"/>
              <a:t>What Happened in Tutorial 1 Code Samples -  Check Balance</a:t>
            </a:r>
          </a:p>
        </p:txBody>
      </p:sp>
      <p:sp>
        <p:nvSpPr>
          <p:cNvPr id="3" name="Content Placeholder 2">
            <a:extLst>
              <a:ext uri="{FF2B5EF4-FFF2-40B4-BE49-F238E27FC236}">
                <a16:creationId xmlns:a16="http://schemas.microsoft.com/office/drawing/2014/main" id="{022CDAEC-D365-590F-9B90-A4258BA5B164}"/>
              </a:ext>
            </a:extLst>
          </p:cNvPr>
          <p:cNvSpPr>
            <a:spLocks noGrp="1"/>
          </p:cNvSpPr>
          <p:nvPr>
            <p:ph idx="1"/>
          </p:nvPr>
        </p:nvSpPr>
        <p:spPr>
          <a:xfrm>
            <a:off x="647937" y="1815278"/>
            <a:ext cx="10515600" cy="3222000"/>
          </a:xfrm>
        </p:spPr>
        <p:txBody>
          <a:bodyPr/>
          <a:lstStyle/>
          <a:p>
            <a:r>
              <a:rPr lang="en-US" sz="1400" dirty="0"/>
              <a:t>uses the Web3.js library to interact with the Ethereum blockchain. It's designed to run in a web browser and is likely part of a larger web application. Here's a breakdown of what it does:</a:t>
            </a:r>
          </a:p>
          <a:p>
            <a:pPr marL="754489" lvl="1" indent="-342900">
              <a:buFont typeface="+mj-lt"/>
              <a:buAutoNum type="arabicPeriod"/>
            </a:pPr>
            <a:r>
              <a:rPr lang="en-US" sz="1400" dirty="0"/>
              <a:t>A new instance of Web3 is created and connected to the </a:t>
            </a:r>
            <a:r>
              <a:rPr lang="en-US" sz="1400" dirty="0" err="1"/>
              <a:t>Sepolia</a:t>
            </a:r>
            <a:r>
              <a:rPr lang="en-US" sz="1400" dirty="0"/>
              <a:t> test network at </a:t>
            </a:r>
            <a:r>
              <a:rPr lang="en-US" sz="1400" dirty="0">
                <a:hlinkClick r:id="rId2"/>
              </a:rPr>
              <a:t>https://rpc2.sepolia.org</a:t>
            </a:r>
            <a:r>
              <a:rPr lang="en-US" sz="1400" dirty="0"/>
              <a:t>.</a:t>
            </a:r>
            <a:endParaRPr lang="en-IE" sz="1400" dirty="0"/>
          </a:p>
          <a:p>
            <a:pPr marL="411589" lvl="1" indent="0">
              <a:buNone/>
            </a:pPr>
            <a:r>
              <a:rPr lang="en-US" sz="1400" dirty="0"/>
              <a:t>		</a:t>
            </a:r>
            <a:r>
              <a:rPr lang="en-US" sz="1200" dirty="0">
                <a:latin typeface="Courier New" panose="02070309020205020404" pitchFamily="49" charset="0"/>
                <a:cs typeface="Courier New" panose="02070309020205020404" pitchFamily="49" charset="0"/>
              </a:rPr>
              <a:t>const web3 = new Web3("https://rpc2.sepolia.org");</a:t>
            </a:r>
            <a:endParaRPr lang="en-IE" sz="1200" dirty="0">
              <a:latin typeface="Courier New" panose="02070309020205020404" pitchFamily="49" charset="0"/>
              <a:cs typeface="Courier New" panose="02070309020205020404" pitchFamily="49" charset="0"/>
            </a:endParaRPr>
          </a:p>
          <a:p>
            <a:pPr marL="411589" lvl="1" indent="0">
              <a:buNone/>
            </a:pPr>
            <a:r>
              <a:rPr lang="en-IE" sz="1400" dirty="0"/>
              <a:t>2.   </a:t>
            </a:r>
            <a:r>
              <a:rPr lang="en-US" sz="1400" dirty="0"/>
              <a:t>An event listener is set up for a button with the ID </a:t>
            </a:r>
            <a:r>
              <a:rPr lang="en-US" sz="1200" dirty="0" err="1">
                <a:latin typeface="Courier New" panose="02070309020205020404" pitchFamily="49" charset="0"/>
                <a:cs typeface="Courier New" panose="02070309020205020404" pitchFamily="49" charset="0"/>
              </a:rPr>
              <a:t>cryptoBalanceButton</a:t>
            </a:r>
            <a:r>
              <a:rPr lang="en-US" sz="1400" dirty="0"/>
              <a:t>. When this button is clicked, the function defined inside the event listener is executed.</a:t>
            </a:r>
          </a:p>
          <a:p>
            <a:pPr marL="1646356" lvl="4"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cryptoBalanceButton</a:t>
            </a:r>
            <a:r>
              <a:rPr lang="en-US" sz="1200" dirty="0">
                <a:latin typeface="Courier New" panose="02070309020205020404" pitchFamily="49" charset="0"/>
                <a:cs typeface="Courier New" panose="02070309020205020404" pitchFamily="49" charset="0"/>
              </a:rPr>
              <a:t>").click(function() {  // ...  });</a:t>
            </a:r>
          </a:p>
          <a:p>
            <a:pPr marL="754489" lvl="1" indent="-342900">
              <a:buAutoNum type="arabicPeriod" startAt="3"/>
            </a:pPr>
            <a:r>
              <a:rPr lang="en-US" sz="1400" dirty="0">
                <a:latin typeface="+mn-lt"/>
                <a:cs typeface="Courier New" panose="02070309020205020404" pitchFamily="49" charset="0"/>
              </a:rPr>
              <a:t>Inside the event listener function, the value of an input field with the ID </a:t>
            </a:r>
            <a:r>
              <a:rPr lang="en-US" sz="1400" dirty="0" err="1">
                <a:latin typeface="+mn-lt"/>
                <a:cs typeface="Courier New" panose="02070309020205020404" pitchFamily="49" charset="0"/>
              </a:rPr>
              <a:t>walletAddress</a:t>
            </a:r>
            <a:r>
              <a:rPr lang="en-US" sz="1400" dirty="0">
                <a:latin typeface="+mn-lt"/>
                <a:cs typeface="Courier New" panose="02070309020205020404" pitchFamily="49" charset="0"/>
              </a:rPr>
              <a:t> is retrieved. This value is expected to be an Ethereum address.</a:t>
            </a:r>
          </a:p>
          <a:p>
            <a:pPr marL="1646356" lvl="4" indent="0">
              <a:buNone/>
            </a:pPr>
            <a:r>
              <a:rPr lang="en-US" sz="1200" dirty="0">
                <a:latin typeface="Courier New" panose="02070309020205020404" pitchFamily="49" charset="0"/>
                <a:cs typeface="Courier New" panose="02070309020205020404" pitchFamily="49" charset="0"/>
              </a:rPr>
              <a:t>const </a:t>
            </a:r>
            <a:r>
              <a:rPr lang="en-US" sz="1200" dirty="0" err="1">
                <a:latin typeface="Courier New" panose="02070309020205020404" pitchFamily="49" charset="0"/>
                <a:cs typeface="Courier New" panose="02070309020205020404" pitchFamily="49" charset="0"/>
              </a:rPr>
              <a:t>walletAddress</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walletAddress</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val</a:t>
            </a:r>
            <a:r>
              <a:rPr lang="en-US" sz="1200" dirty="0">
                <a:latin typeface="Courier New" panose="02070309020205020404" pitchFamily="49" charset="0"/>
                <a:cs typeface="Courier New" panose="02070309020205020404" pitchFamily="49" charset="0"/>
              </a:rPr>
              <a:t>();</a:t>
            </a:r>
          </a:p>
          <a:p>
            <a:pPr marL="754489" lvl="1" indent="-342900">
              <a:buAutoNum type="arabicPeriod" startAt="3"/>
            </a:pPr>
            <a:r>
              <a:rPr lang="en-US" sz="1400" dirty="0">
                <a:latin typeface="+mn-lt"/>
                <a:cs typeface="Courier New" panose="02070309020205020404" pitchFamily="49" charset="0"/>
              </a:rPr>
              <a:t>The retrieved Ethereum address is validated using web3.utils.isAddress. If the address is valid, the balance of the address is retrieved using web3.eth.getBalance. If the address is not valid, an error message is displayed.</a:t>
            </a:r>
          </a:p>
          <a:p>
            <a:pPr marL="1646356" lvl="4" indent="0">
              <a:buNone/>
            </a:pPr>
            <a:r>
              <a:rPr lang="en-US" sz="1100" dirty="0">
                <a:latin typeface="Courier New" panose="02070309020205020404" pitchFamily="49" charset="0"/>
                <a:cs typeface="Courier New" panose="02070309020205020404" pitchFamily="49" charset="0"/>
              </a:rPr>
              <a:t>if (web3.utils.isAddress(</a:t>
            </a:r>
            <a:r>
              <a:rPr lang="en-US" sz="1100" dirty="0" err="1">
                <a:latin typeface="Courier New" panose="02070309020205020404" pitchFamily="49" charset="0"/>
                <a:cs typeface="Courier New" panose="02070309020205020404" pitchFamily="49" charset="0"/>
              </a:rPr>
              <a:t>walletAddress</a:t>
            </a:r>
            <a:r>
              <a:rPr lang="en-US" sz="1100" dirty="0">
                <a:latin typeface="Courier New" panose="02070309020205020404" pitchFamily="49" charset="0"/>
                <a:cs typeface="Courier New" panose="02070309020205020404" pitchFamily="49" charset="0"/>
              </a:rPr>
              <a:t>)) {  // ... } else {</a:t>
            </a:r>
          </a:p>
          <a:p>
            <a:pPr marL="1646356" lvl="4" indent="0">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errorMessage</a:t>
            </a:r>
            <a:r>
              <a:rPr lang="en-US" sz="1100" dirty="0">
                <a:latin typeface="Courier New" panose="02070309020205020404" pitchFamily="49" charset="0"/>
                <a:cs typeface="Courier New" panose="02070309020205020404" pitchFamily="49" charset="0"/>
              </a:rPr>
              <a:t>").text("Invalid wallet address");</a:t>
            </a:r>
          </a:p>
          <a:p>
            <a:pPr marL="1646356" lvl="4" indent="0">
              <a:buNone/>
            </a:pP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errorModal</a:t>
            </a:r>
            <a:r>
              <a:rPr lang="en-US" sz="1100" dirty="0">
                <a:latin typeface="Courier New" panose="02070309020205020404" pitchFamily="49" charset="0"/>
                <a:cs typeface="Courier New" panose="02070309020205020404" pitchFamily="49" charset="0"/>
              </a:rPr>
              <a:t>").</a:t>
            </a:r>
            <a:r>
              <a:rPr lang="en-US" sz="1100" dirty="0" err="1">
                <a:latin typeface="Courier New" panose="02070309020205020404" pitchFamily="49" charset="0"/>
                <a:cs typeface="Courier New" panose="02070309020205020404" pitchFamily="49" charset="0"/>
              </a:rPr>
              <a:t>css</a:t>
            </a:r>
            <a:r>
              <a:rPr lang="en-US" sz="1100" dirty="0">
                <a:latin typeface="Courier New" panose="02070309020205020404" pitchFamily="49" charset="0"/>
                <a:cs typeface="Courier New" panose="02070309020205020404" pitchFamily="49" charset="0"/>
              </a:rPr>
              <a:t>("display", "block");</a:t>
            </a:r>
          </a:p>
          <a:p>
            <a:pPr marL="1646356" lvl="4" indent="0">
              <a:buNone/>
            </a:pPr>
            <a:r>
              <a:rPr lang="en-US" sz="1100" dirty="0">
                <a:latin typeface="Courier New" panose="02070309020205020404" pitchFamily="49" charset="0"/>
                <a:cs typeface="Courier New" panose="02070309020205020404" pitchFamily="49" charset="0"/>
              </a:rPr>
              <a:t>}</a:t>
            </a:r>
          </a:p>
        </p:txBody>
      </p:sp>
      <p:sp>
        <p:nvSpPr>
          <p:cNvPr id="4" name="Date Placeholder 3">
            <a:extLst>
              <a:ext uri="{FF2B5EF4-FFF2-40B4-BE49-F238E27FC236}">
                <a16:creationId xmlns:a16="http://schemas.microsoft.com/office/drawing/2014/main" id="{422EC86C-A814-F389-D493-5E8DDDD80CE9}"/>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4222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A0AA-3B89-2622-5ED7-F167627F3A56}"/>
              </a:ext>
            </a:extLst>
          </p:cNvPr>
          <p:cNvSpPr>
            <a:spLocks noGrp="1"/>
          </p:cNvSpPr>
          <p:nvPr>
            <p:ph type="title"/>
          </p:nvPr>
        </p:nvSpPr>
        <p:spPr/>
        <p:txBody>
          <a:bodyPr/>
          <a:lstStyle/>
          <a:p>
            <a:r>
              <a:rPr lang="en-IE" dirty="0"/>
              <a:t>What Happened in Tutorial 1 Code Samples -  Check Balance</a:t>
            </a:r>
          </a:p>
        </p:txBody>
      </p:sp>
      <p:sp>
        <p:nvSpPr>
          <p:cNvPr id="3" name="Content Placeholder 2">
            <a:extLst>
              <a:ext uri="{FF2B5EF4-FFF2-40B4-BE49-F238E27FC236}">
                <a16:creationId xmlns:a16="http://schemas.microsoft.com/office/drawing/2014/main" id="{022CDAEC-D365-590F-9B90-A4258BA5B164}"/>
              </a:ext>
            </a:extLst>
          </p:cNvPr>
          <p:cNvSpPr>
            <a:spLocks noGrp="1"/>
          </p:cNvSpPr>
          <p:nvPr>
            <p:ph idx="1"/>
          </p:nvPr>
        </p:nvSpPr>
        <p:spPr>
          <a:xfrm>
            <a:off x="647937" y="1815278"/>
            <a:ext cx="10515600" cy="3222000"/>
          </a:xfrm>
        </p:spPr>
        <p:txBody>
          <a:bodyPr/>
          <a:lstStyle/>
          <a:p>
            <a:pPr marL="754489" lvl="1" indent="-342900">
              <a:buAutoNum type="arabicPeriod" startAt="5"/>
            </a:pPr>
            <a:r>
              <a:rPr lang="en-US" sz="1400" dirty="0">
                <a:latin typeface="+mn-lt"/>
                <a:cs typeface="Courier New" panose="02070309020205020404" pitchFamily="49" charset="0"/>
              </a:rPr>
              <a:t>If the address is valid, web3.eth.getBalance is used to retrieve the balance of the address in </a:t>
            </a:r>
            <a:r>
              <a:rPr lang="en-US" sz="1400" dirty="0" err="1">
                <a:latin typeface="+mn-lt"/>
                <a:cs typeface="Courier New" panose="02070309020205020404" pitchFamily="49" charset="0"/>
              </a:rPr>
              <a:t>wei</a:t>
            </a:r>
            <a:r>
              <a:rPr lang="en-US" sz="1400" dirty="0">
                <a:latin typeface="+mn-lt"/>
                <a:cs typeface="Courier New" panose="02070309020205020404" pitchFamily="49" charset="0"/>
              </a:rPr>
              <a:t>. This function returns a Promise, so .then is used to specify a function that will be executed when the Promise resolves.</a:t>
            </a:r>
          </a:p>
          <a:p>
            <a:pPr marL="1234767" lvl="3" indent="0">
              <a:buNone/>
            </a:pPr>
            <a:r>
              <a:rPr lang="en-US" sz="1200" dirty="0">
                <a:latin typeface="Courier New" panose="02070309020205020404" pitchFamily="49" charset="0"/>
                <a:cs typeface="Courier New" panose="02070309020205020404" pitchFamily="49" charset="0"/>
              </a:rPr>
              <a:t>web3.eth.getBalance(</a:t>
            </a:r>
            <a:r>
              <a:rPr lang="en-US" sz="1200" dirty="0" err="1">
                <a:latin typeface="Courier New" panose="02070309020205020404" pitchFamily="49" charset="0"/>
                <a:cs typeface="Courier New" panose="02070309020205020404" pitchFamily="49" charset="0"/>
              </a:rPr>
              <a:t>walletAddress</a:t>
            </a:r>
            <a:r>
              <a:rPr lang="en-US" sz="1200" dirty="0">
                <a:latin typeface="Courier New" panose="02070309020205020404" pitchFamily="49" charset="0"/>
                <a:cs typeface="Courier New" panose="02070309020205020404" pitchFamily="49" charset="0"/>
              </a:rPr>
              <a:t>).then(function(balance) {</a:t>
            </a:r>
          </a:p>
          <a:p>
            <a:pPr marL="1234767" lvl="3" indent="0">
              <a:buNone/>
            </a:pPr>
            <a:r>
              <a:rPr lang="en-US" sz="1200" dirty="0">
                <a:latin typeface="Courier New" panose="02070309020205020404" pitchFamily="49" charset="0"/>
                <a:cs typeface="Courier New" panose="02070309020205020404" pitchFamily="49" charset="0"/>
              </a:rPr>
              <a:t>    // ...</a:t>
            </a:r>
          </a:p>
          <a:p>
            <a:pPr marL="1234767" lvl="3" indent="0">
              <a:buNone/>
            </a:pPr>
            <a:r>
              <a:rPr lang="en-US" sz="1200" dirty="0">
                <a:latin typeface="Courier New" panose="02070309020205020404" pitchFamily="49" charset="0"/>
                <a:cs typeface="Courier New" panose="02070309020205020404" pitchFamily="49" charset="0"/>
              </a:rPr>
              <a:t>});</a:t>
            </a:r>
          </a:p>
          <a:p>
            <a:pPr marL="411589" lvl="1" indent="0">
              <a:buNone/>
            </a:pPr>
            <a:r>
              <a:rPr lang="en-US" sz="1400" dirty="0">
                <a:latin typeface="+mn-lt"/>
                <a:cs typeface="Courier New" panose="02070309020205020404" pitchFamily="49" charset="0"/>
              </a:rPr>
              <a:t>6.    Inside the .then function, the balance is converted from </a:t>
            </a:r>
            <a:r>
              <a:rPr lang="en-US" sz="1400" dirty="0" err="1">
                <a:latin typeface="+mn-lt"/>
                <a:cs typeface="Courier New" panose="02070309020205020404" pitchFamily="49" charset="0"/>
              </a:rPr>
              <a:t>wei</a:t>
            </a:r>
            <a:r>
              <a:rPr lang="en-US" sz="1400" dirty="0">
                <a:latin typeface="+mn-lt"/>
                <a:cs typeface="Courier New" panose="02070309020205020404" pitchFamily="49" charset="0"/>
              </a:rPr>
              <a:t>* to Ether using web3.utils.fromWei, and then displayed on the page in an element with the ID </a:t>
            </a:r>
            <a:r>
              <a:rPr lang="en-US" sz="1400" dirty="0" err="1">
                <a:latin typeface="+mn-lt"/>
                <a:cs typeface="Courier New" panose="02070309020205020404" pitchFamily="49" charset="0"/>
              </a:rPr>
              <a:t>cryptoBalance</a:t>
            </a:r>
            <a:r>
              <a:rPr lang="en-US" sz="1400" dirty="0">
                <a:latin typeface="+mn-lt"/>
                <a:cs typeface="Courier New" panose="02070309020205020404" pitchFamily="49" charset="0"/>
              </a:rPr>
              <a:t>.</a:t>
            </a:r>
          </a:p>
          <a:p>
            <a:pPr marL="1234767" lvl="3" indent="0">
              <a:buNone/>
            </a:pPr>
            <a:r>
              <a:rPr lang="en-US" sz="1200" dirty="0">
                <a:latin typeface="Courier New" panose="02070309020205020404" pitchFamily="49" charset="0"/>
                <a:cs typeface="Courier New" panose="02070309020205020404" pitchFamily="49" charset="0"/>
              </a:rPr>
              <a:t>const </a:t>
            </a:r>
            <a:r>
              <a:rPr lang="en-US" sz="1200" dirty="0" err="1">
                <a:latin typeface="Courier New" panose="02070309020205020404" pitchFamily="49" charset="0"/>
                <a:cs typeface="Courier New" panose="02070309020205020404" pitchFamily="49" charset="0"/>
              </a:rPr>
              <a:t>balanceInEther</a:t>
            </a:r>
            <a:r>
              <a:rPr lang="en-US" sz="1200" dirty="0">
                <a:latin typeface="Courier New" panose="02070309020205020404" pitchFamily="49" charset="0"/>
                <a:cs typeface="Courier New" panose="02070309020205020404" pitchFamily="49" charset="0"/>
              </a:rPr>
              <a:t> = web3.utils.fromWei(balance, "ether");</a:t>
            </a:r>
          </a:p>
          <a:p>
            <a:pPr marL="1234767" lvl="3" indent="0">
              <a:buNone/>
            </a:pP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cryptoBalance</a:t>
            </a:r>
            <a:r>
              <a:rPr lang="en-US" sz="1200" dirty="0">
                <a:latin typeface="Courier New" panose="02070309020205020404" pitchFamily="49" charset="0"/>
                <a:cs typeface="Courier New" panose="02070309020205020404" pitchFamily="49" charset="0"/>
              </a:rPr>
              <a:t>").html("&lt;strong&gt;Crypto Balance: " + </a:t>
            </a:r>
            <a:r>
              <a:rPr lang="en-US" sz="1200" dirty="0" err="1">
                <a:latin typeface="Courier New" panose="02070309020205020404" pitchFamily="49" charset="0"/>
                <a:cs typeface="Courier New" panose="02070309020205020404" pitchFamily="49" charset="0"/>
              </a:rPr>
              <a:t>balanceInEther</a:t>
            </a:r>
            <a:r>
              <a:rPr lang="en-US" sz="1200" dirty="0">
                <a:latin typeface="Courier New" panose="02070309020205020404" pitchFamily="49" charset="0"/>
                <a:cs typeface="Courier New" panose="02070309020205020404" pitchFamily="49" charset="0"/>
              </a:rPr>
              <a:t> + " ETH&lt;/strong&gt;");</a:t>
            </a:r>
          </a:p>
          <a:p>
            <a:pPr marL="754489" lvl="1" indent="-342900">
              <a:buAutoNum type="arabicPeriod" startAt="7"/>
            </a:pPr>
            <a:r>
              <a:rPr lang="en-US" sz="1400" dirty="0">
                <a:latin typeface="+mn-lt"/>
                <a:cs typeface="Courier New" panose="02070309020205020404" pitchFamily="49" charset="0"/>
              </a:rPr>
              <a:t>This code allows users to enter an Ethereum address and check the balance of the address in Ether. </a:t>
            </a:r>
          </a:p>
          <a:p>
            <a:pPr marL="754489" lvl="1" indent="-342900">
              <a:buAutoNum type="arabicPeriod" startAt="7"/>
            </a:pPr>
            <a:endParaRPr lang="en-US" sz="1400" dirty="0">
              <a:latin typeface="+mn-lt"/>
              <a:cs typeface="Courier New" panose="02070309020205020404" pitchFamily="49" charset="0"/>
            </a:endParaRPr>
          </a:p>
          <a:p>
            <a:pPr lvl="1"/>
            <a:r>
              <a:rPr lang="en-US" sz="1400" dirty="0">
                <a:latin typeface="+mn-lt"/>
                <a:cs typeface="Courier New" panose="02070309020205020404" pitchFamily="49" charset="0"/>
              </a:rPr>
              <a:t>* What is Wei?</a:t>
            </a:r>
          </a:p>
          <a:p>
            <a:pPr lvl="2"/>
            <a:r>
              <a:rPr lang="en-US" sz="1400" dirty="0">
                <a:latin typeface="+mn-lt"/>
                <a:cs typeface="Courier New" panose="02070309020205020404" pitchFamily="49" charset="0"/>
              </a:rPr>
              <a:t>Similar to pennies to pounds, or cents to Euros</a:t>
            </a:r>
          </a:p>
          <a:p>
            <a:pPr lvl="2"/>
            <a:r>
              <a:rPr lang="en-US" sz="1400" dirty="0">
                <a:latin typeface="+mn-lt"/>
                <a:cs typeface="Courier New" panose="02070309020205020404" pitchFamily="49" charset="0"/>
              </a:rPr>
              <a:t>Subdivisions of whole ETH</a:t>
            </a:r>
          </a:p>
          <a:p>
            <a:pPr lvl="2"/>
            <a:r>
              <a:rPr lang="en-US" sz="1400" dirty="0">
                <a:latin typeface="+mn-lt"/>
                <a:cs typeface="Courier New" panose="02070309020205020404" pitchFamily="49" charset="0"/>
              </a:rPr>
              <a:t>1 Wei is 1*10</a:t>
            </a:r>
            <a:r>
              <a:rPr lang="en-US" sz="1400" baseline="30000" dirty="0">
                <a:latin typeface="+mn-lt"/>
                <a:cs typeface="Courier New" panose="02070309020205020404" pitchFamily="49" charset="0"/>
              </a:rPr>
              <a:t>18</a:t>
            </a:r>
            <a:r>
              <a:rPr lang="en-US" sz="1400" dirty="0">
                <a:latin typeface="+mn-lt"/>
                <a:cs typeface="Courier New" panose="02070309020205020404" pitchFamily="49" charset="0"/>
              </a:rPr>
              <a:t> ETH</a:t>
            </a:r>
          </a:p>
          <a:p>
            <a:pPr lvl="2"/>
            <a:r>
              <a:rPr lang="en-US" sz="1400" dirty="0">
                <a:latin typeface="+mn-lt"/>
                <a:cs typeface="Courier New" panose="02070309020205020404" pitchFamily="49" charset="0"/>
              </a:rPr>
              <a:t>1000000000000000000 Wei == 1 ETH</a:t>
            </a:r>
          </a:p>
        </p:txBody>
      </p:sp>
      <p:sp>
        <p:nvSpPr>
          <p:cNvPr id="4" name="Date Placeholder 3">
            <a:extLst>
              <a:ext uri="{FF2B5EF4-FFF2-40B4-BE49-F238E27FC236}">
                <a16:creationId xmlns:a16="http://schemas.microsoft.com/office/drawing/2014/main" id="{422EC86C-A814-F389-D493-5E8DDDD80CE9}"/>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09086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D615-A45F-B98C-0A1D-28BC0617B4E5}"/>
              </a:ext>
            </a:extLst>
          </p:cNvPr>
          <p:cNvSpPr>
            <a:spLocks noGrp="1"/>
          </p:cNvSpPr>
          <p:nvPr>
            <p:ph type="title"/>
          </p:nvPr>
        </p:nvSpPr>
        <p:spPr/>
        <p:txBody>
          <a:bodyPr/>
          <a:lstStyle/>
          <a:p>
            <a:r>
              <a:rPr lang="en-IE" dirty="0"/>
              <a:t>What </a:t>
            </a:r>
            <a:r>
              <a:rPr lang="en-IE" u="sng" dirty="0"/>
              <a:t>DID NOT </a:t>
            </a:r>
            <a:r>
              <a:rPr lang="en-IE" dirty="0"/>
              <a:t>Happened in Tutorial 1 Code Samples</a:t>
            </a:r>
          </a:p>
        </p:txBody>
      </p:sp>
      <p:sp>
        <p:nvSpPr>
          <p:cNvPr id="3" name="Content Placeholder 2">
            <a:extLst>
              <a:ext uri="{FF2B5EF4-FFF2-40B4-BE49-F238E27FC236}">
                <a16:creationId xmlns:a16="http://schemas.microsoft.com/office/drawing/2014/main" id="{C5F3659F-4328-F887-DEBF-9B3449C1F8E6}"/>
              </a:ext>
            </a:extLst>
          </p:cNvPr>
          <p:cNvSpPr>
            <a:spLocks noGrp="1"/>
          </p:cNvSpPr>
          <p:nvPr>
            <p:ph idx="1"/>
          </p:nvPr>
        </p:nvSpPr>
        <p:spPr/>
        <p:txBody>
          <a:bodyPr/>
          <a:lstStyle/>
          <a:p>
            <a:r>
              <a:rPr lang="en-IE" sz="2000" dirty="0"/>
              <a:t>You did not interact with any smart contracts yet.   </a:t>
            </a:r>
          </a:p>
          <a:p>
            <a:pPr lvl="1"/>
            <a:r>
              <a:rPr lang="en-IE" sz="2000" dirty="0"/>
              <a:t>Coming in tutorial 2</a:t>
            </a:r>
          </a:p>
          <a:p>
            <a:pPr lvl="1"/>
            <a:r>
              <a:rPr lang="en-IE" sz="2000" dirty="0"/>
              <a:t>Creating a wallet is completely a local operation</a:t>
            </a:r>
          </a:p>
          <a:p>
            <a:pPr lvl="1"/>
            <a:r>
              <a:rPr lang="en-IE" sz="2000" dirty="0"/>
              <a:t>Checking balance interacts with the blockchain but not a smart contract</a:t>
            </a:r>
          </a:p>
          <a:p>
            <a:r>
              <a:rPr lang="en-IE" sz="2000" dirty="0"/>
              <a:t>You did not create a server side</a:t>
            </a:r>
          </a:p>
          <a:p>
            <a:pPr lvl="1"/>
            <a:r>
              <a:rPr lang="en-IE" sz="2000" dirty="0"/>
              <a:t>The purist philosophy of </a:t>
            </a:r>
            <a:r>
              <a:rPr lang="en-IE" sz="2000" dirty="0" err="1"/>
              <a:t>Dapps</a:t>
            </a:r>
            <a:r>
              <a:rPr lang="en-IE" sz="2000" dirty="0"/>
              <a:t> is that the blockchain is both your server side web app and data store.</a:t>
            </a:r>
          </a:p>
          <a:p>
            <a:pPr lvl="1"/>
            <a:r>
              <a:rPr lang="en-IE" sz="2000" dirty="0"/>
              <a:t>You had local client side code only</a:t>
            </a:r>
          </a:p>
        </p:txBody>
      </p:sp>
      <p:sp>
        <p:nvSpPr>
          <p:cNvPr id="4" name="Date Placeholder 3">
            <a:extLst>
              <a:ext uri="{FF2B5EF4-FFF2-40B4-BE49-F238E27FC236}">
                <a16:creationId xmlns:a16="http://schemas.microsoft.com/office/drawing/2014/main" id="{AF27E4D5-D4EA-64D4-AC19-4D9BF326D99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62527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Questions from last week</a:t>
            </a:r>
          </a:p>
        </p:txBody>
      </p:sp>
      <p:sp>
        <p:nvSpPr>
          <p:cNvPr id="5" name="Content Placeholder 2">
            <a:extLst>
              <a:ext uri="{FF2B5EF4-FFF2-40B4-BE49-F238E27FC236}">
                <a16:creationId xmlns:a16="http://schemas.microsoft.com/office/drawing/2014/main" id="{C08FD129-3FE9-C234-6B78-AD84DF24FA73}"/>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1600" dirty="0">
                <a:solidFill>
                  <a:schemeClr val="tx1"/>
                </a:solidFill>
              </a:rPr>
              <a:t>Actors</a:t>
            </a:r>
          </a:p>
          <a:p>
            <a:pPr lvl="1"/>
            <a:r>
              <a:rPr lang="en-IE" sz="1600" dirty="0">
                <a:solidFill>
                  <a:schemeClr val="tx1"/>
                </a:solidFill>
              </a:rPr>
              <a:t>Ticket Purchaser</a:t>
            </a:r>
          </a:p>
          <a:p>
            <a:pPr lvl="2"/>
            <a:r>
              <a:rPr lang="en-IE" sz="1600" dirty="0">
                <a:solidFill>
                  <a:schemeClr val="tx1"/>
                </a:solidFill>
              </a:rPr>
              <a:t>Buys a ticket</a:t>
            </a:r>
          </a:p>
          <a:p>
            <a:pPr lvl="2"/>
            <a:r>
              <a:rPr lang="en-IE" sz="1600" dirty="0">
                <a:solidFill>
                  <a:schemeClr val="tx1"/>
                </a:solidFill>
              </a:rPr>
              <a:t>Checks his balance in his wallet</a:t>
            </a:r>
          </a:p>
          <a:p>
            <a:pPr lvl="2"/>
            <a:r>
              <a:rPr lang="en-IE" sz="1600" dirty="0">
                <a:solidFill>
                  <a:schemeClr val="tx1"/>
                </a:solidFill>
              </a:rPr>
              <a:t>Transfers his ticket to the venue on entry</a:t>
            </a:r>
          </a:p>
          <a:p>
            <a:pPr lvl="1"/>
            <a:r>
              <a:rPr lang="en-IE" sz="1600" dirty="0">
                <a:solidFill>
                  <a:schemeClr val="tx1"/>
                </a:solidFill>
              </a:rPr>
              <a:t>Doorman</a:t>
            </a:r>
          </a:p>
          <a:p>
            <a:pPr lvl="2"/>
            <a:r>
              <a:rPr lang="en-IE" sz="1600" dirty="0">
                <a:solidFill>
                  <a:schemeClr val="tx1"/>
                </a:solidFill>
              </a:rPr>
              <a:t>Checks the balance of a ticket purchaser at the door to verify a presented wallet possesses a ticket</a:t>
            </a:r>
          </a:p>
          <a:p>
            <a:pPr lvl="2"/>
            <a:r>
              <a:rPr lang="en-IE" sz="1600" dirty="0">
                <a:solidFill>
                  <a:schemeClr val="tx1"/>
                </a:solidFill>
              </a:rPr>
              <a:t>Checks after the transfer back the </a:t>
            </a:r>
            <a:r>
              <a:rPr lang="en-IE" sz="1600" dirty="0" err="1">
                <a:solidFill>
                  <a:schemeClr val="tx1"/>
                </a:solidFill>
              </a:rPr>
              <a:t>the</a:t>
            </a:r>
            <a:r>
              <a:rPr lang="en-IE" sz="1600" dirty="0">
                <a:solidFill>
                  <a:schemeClr val="tx1"/>
                </a:solidFill>
              </a:rPr>
              <a:t> venue that the wallet no longer possesses a ticket</a:t>
            </a:r>
          </a:p>
          <a:p>
            <a:pPr lvl="1"/>
            <a:r>
              <a:rPr lang="en-IE" sz="1600" dirty="0">
                <a:solidFill>
                  <a:schemeClr val="tx1"/>
                </a:solidFill>
              </a:rPr>
              <a:t>Venue</a:t>
            </a:r>
          </a:p>
          <a:p>
            <a:pPr lvl="2"/>
            <a:r>
              <a:rPr lang="en-IE" sz="1600" dirty="0">
                <a:solidFill>
                  <a:schemeClr val="tx1"/>
                </a:solidFill>
              </a:rPr>
              <a:t>Can check total supply of the tickets to monitor sales</a:t>
            </a:r>
          </a:p>
          <a:p>
            <a:pPr lvl="2"/>
            <a:endParaRPr lang="en-IE" sz="1600" dirty="0">
              <a:solidFill>
                <a:schemeClr val="tx1"/>
              </a:solidFill>
            </a:endParaRPr>
          </a:p>
          <a:p>
            <a:r>
              <a:rPr lang="en-IE" sz="1600" dirty="0">
                <a:solidFill>
                  <a:schemeClr val="tx1"/>
                </a:solidFill>
              </a:rPr>
              <a:t>NOTES:  </a:t>
            </a:r>
          </a:p>
          <a:p>
            <a:pPr lvl="1"/>
            <a:r>
              <a:rPr lang="en-IE" sz="1600" dirty="0">
                <a:solidFill>
                  <a:schemeClr val="tx1"/>
                </a:solidFill>
              </a:rPr>
              <a:t>These are use cases for the project.   </a:t>
            </a:r>
          </a:p>
          <a:p>
            <a:pPr lvl="1"/>
            <a:r>
              <a:rPr lang="en-IE" sz="1600" dirty="0">
                <a:solidFill>
                  <a:schemeClr val="tx1"/>
                </a:solidFill>
              </a:rPr>
              <a:t>Your single smart contract should fulfil these use cases. </a:t>
            </a:r>
          </a:p>
          <a:p>
            <a:pPr lvl="1"/>
            <a:r>
              <a:rPr lang="en-IE" sz="1600" dirty="0">
                <a:solidFill>
                  <a:schemeClr val="tx1"/>
                </a:solidFill>
              </a:rPr>
              <a:t>Your contract will be an ERC-20 (covered in tutorial 3) </a:t>
            </a:r>
          </a:p>
          <a:p>
            <a:pPr lvl="1"/>
            <a:r>
              <a:rPr lang="en-IE" sz="1600" dirty="0">
                <a:solidFill>
                  <a:schemeClr val="tx1"/>
                </a:solidFill>
              </a:rPr>
              <a:t>The only actor actually executing a transaction here is the Ticket Purchaser.   “payable” transaction which will be covered in tutorial 4 </a:t>
            </a:r>
          </a:p>
        </p:txBody>
      </p:sp>
    </p:spTree>
    <p:extLst>
      <p:ext uri="{BB962C8B-B14F-4D97-AF65-F5344CB8AC3E}">
        <p14:creationId xmlns:p14="http://schemas.microsoft.com/office/powerpoint/2010/main" val="28264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Questions from last week</a:t>
            </a:r>
          </a:p>
        </p:txBody>
      </p:sp>
      <p:sp>
        <p:nvSpPr>
          <p:cNvPr id="5" name="Content Placeholder 2">
            <a:extLst>
              <a:ext uri="{FF2B5EF4-FFF2-40B4-BE49-F238E27FC236}">
                <a16:creationId xmlns:a16="http://schemas.microsoft.com/office/drawing/2014/main" id="{C08FD129-3FE9-C234-6B78-AD84DF24FA73}"/>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1600" dirty="0">
                <a:solidFill>
                  <a:schemeClr val="tx1"/>
                </a:solidFill>
              </a:rPr>
              <a:t>Your contract will be an ERC-20 contract (tutorial 3) that will be created with an initial supply for the specific event.  No minting, just distribution</a:t>
            </a:r>
          </a:p>
          <a:p>
            <a:r>
              <a:rPr lang="en-IE" sz="1600" dirty="0">
                <a:solidFill>
                  <a:schemeClr val="tx1"/>
                </a:solidFill>
              </a:rPr>
              <a:t>Your application is for a single event.   </a:t>
            </a:r>
          </a:p>
          <a:p>
            <a:endParaRPr lang="en-IE" sz="1600" dirty="0">
              <a:solidFill>
                <a:schemeClr val="tx1"/>
              </a:solidFill>
            </a:endParaRPr>
          </a:p>
          <a:p>
            <a:r>
              <a:rPr lang="en-IE" sz="1600" dirty="0">
                <a:solidFill>
                  <a:schemeClr val="tx1"/>
                </a:solidFill>
              </a:rPr>
              <a:t>But what is a Smart Contract?  We will introduce this in today’s lecture.</a:t>
            </a:r>
          </a:p>
        </p:txBody>
      </p:sp>
    </p:spTree>
    <p:extLst>
      <p:ext uri="{BB962C8B-B14F-4D97-AF65-F5344CB8AC3E}">
        <p14:creationId xmlns:p14="http://schemas.microsoft.com/office/powerpoint/2010/main" val="2672190860"/>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ae7f8c-05bb-46cc-ab89-70dfb8f0af05" xsi:nil="true"/>
    <lcf76f155ced4ddcb4097134ff3c332f xmlns="91cb1b12-8ab9-4864-aba7-1a33cd145e1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E1D16FBE1C5C489E5B9A8A64E1EC29" ma:contentTypeVersion="12" ma:contentTypeDescription="Create a new document." ma:contentTypeScope="" ma:versionID="cc37d34fff4a8e032cedd4bb3c54e33a">
  <xsd:schema xmlns:xsd="http://www.w3.org/2001/XMLSchema" xmlns:xs="http://www.w3.org/2001/XMLSchema" xmlns:p="http://schemas.microsoft.com/office/2006/metadata/properties" xmlns:ns2="91cb1b12-8ab9-4864-aba7-1a33cd145e11" xmlns:ns3="e8ae7f8c-05bb-46cc-ab89-70dfb8f0af05" targetNamespace="http://schemas.microsoft.com/office/2006/metadata/properties" ma:root="true" ma:fieldsID="9f335b1b148fb4ba8c39373e1cf9b51a" ns2:_="" ns3:_="">
    <xsd:import namespace="91cb1b12-8ab9-4864-aba7-1a33cd145e11"/>
    <xsd:import namespace="e8ae7f8c-05bb-46cc-ab89-70dfb8f0af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b1b12-8ab9-4864-aba7-1a33cd145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ae7f8c-05bb-46cc-ab89-70dfb8f0af0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cb1d73f-defb-4f8d-b4f6-5ba894cd8363}" ma:internalName="TaxCatchAll" ma:showField="CatchAllData" ma:web="e8ae7f8c-05bb-46cc-ab89-70dfb8f0af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9A579-D064-4EDE-A43B-CCB4555AA032}">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 ds:uri="91cb1b12-8ab9-4864-aba7-1a33cd145e11"/>
    <ds:schemaRef ds:uri="http://schemas.openxmlformats.org/package/2006/metadata/core-properties"/>
    <ds:schemaRef ds:uri="e8ae7f8c-05bb-46cc-ab89-70dfb8f0af05"/>
    <ds:schemaRef ds:uri="http://purl.org/dc/dcmitype/"/>
  </ds:schemaRefs>
</ds:datastoreItem>
</file>

<file path=customXml/itemProps2.xml><?xml version="1.0" encoding="utf-8"?>
<ds:datastoreItem xmlns:ds="http://schemas.openxmlformats.org/officeDocument/2006/customXml" ds:itemID="{C3DF6532-6B1B-45F3-95D6-53B9B30F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b1b12-8ab9-4864-aba7-1a33cd145e11"/>
    <ds:schemaRef ds:uri="e8ae7f8c-05bb-46cc-ab89-70dfb8f0a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D3130-F1DB-468C-83BB-5A1D2BA20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3654</Words>
  <Application>Microsoft Office PowerPoint</Application>
  <PresentationFormat>Widescreen</PresentationFormat>
  <Paragraphs>319</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Georgia</vt:lpstr>
      <vt:lpstr>Google Sans</vt:lpstr>
      <vt:lpstr>Helvetica</vt:lpstr>
      <vt:lpstr>Inter</vt:lpstr>
      <vt:lpstr>1_Office Theme</vt:lpstr>
      <vt:lpstr>Blockchain Technologies and Applications</vt:lpstr>
      <vt:lpstr>Agenda</vt:lpstr>
      <vt:lpstr>Lecture and Tutorial 1 Recap</vt:lpstr>
      <vt:lpstr>What Happened in Tutorial 1 Code Samples -  Create a Wallet</vt:lpstr>
      <vt:lpstr>What Happened in Tutorial 1 Code Samples -  Check Balance</vt:lpstr>
      <vt:lpstr>What Happened in Tutorial 1 Code Samples -  Check Balance</vt:lpstr>
      <vt:lpstr>What DID NOT Happened in Tutorial 1 Code Samples</vt:lpstr>
      <vt:lpstr>Questions from last week</vt:lpstr>
      <vt:lpstr>Questions from last week</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Importance of Cryptography on the Blockchain</vt:lpstr>
      <vt:lpstr>Exercise – Send a Transaction</vt:lpstr>
      <vt:lpstr>What is Gas?</vt:lpstr>
      <vt:lpstr>Pop Quiz</vt:lpstr>
      <vt:lpstr>Tutorial 2 Primer – Introducing Smart Contracts</vt:lpstr>
      <vt:lpstr>Tutorial 2 Primer – Introducing Smart Contracts</vt:lpstr>
      <vt:lpstr>Tutorial 2 – Thursday 2-4pm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Andrew Le Gear</cp:lastModifiedBy>
  <cp:revision>11</cp:revision>
  <dcterms:created xsi:type="dcterms:W3CDTF">2023-08-17T11:00:35Z</dcterms:created>
  <dcterms:modified xsi:type="dcterms:W3CDTF">2024-04-10T20:02:10Z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0x010100B9E1D16FBE1C5C489E5B9A8A64E1EC29</vt:lpwstr>
  </property>
  <property fmtid="{D5CDD505-2E9C-101B-9397-08002B2CF9AE}" pid="3" name="MSIP_Label_3ea806cd-318b-4413-baad-99df763c0512_Enabled">
    <vt:lpwstr>true</vt:lpwstr>
  </property>
  <property fmtid="{D5CDD505-2E9C-101B-9397-08002B2CF9AE}" pid="4" name="MSIP_Label_3ea806cd-318b-4413-baad-99df763c0512_SetDate">
    <vt:lpwstr>2024-04-09T21:54:43Z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0c1ac364-cb17-4adb-852f-0e6041612799</vt:lpwstr>
  </property>
  <property fmtid="{D5CDD505-2E9C-101B-9397-08002B2CF9AE}" pid="9" name="MSIP_Label_3ea806cd-318b-4413-baad-99df763c0512_ContentBits">
    <vt:lpwstr>0</vt:lpwstr>
  </property>
</Properties>
</file>